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4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0"/>
  </p:notesMasterIdLst>
  <p:handoutMasterIdLst>
    <p:handoutMasterId r:id="rId11"/>
  </p:handoutMasterIdLst>
  <p:sldIdLst>
    <p:sldId id="261" r:id="rId2"/>
    <p:sldId id="348" r:id="rId3"/>
    <p:sldId id="349" r:id="rId4"/>
    <p:sldId id="353" r:id="rId5"/>
    <p:sldId id="350" r:id="rId6"/>
    <p:sldId id="313" r:id="rId7"/>
    <p:sldId id="352" r:id="rId8"/>
    <p:sldId id="292" r:id="rId9"/>
  </p:sldIdLst>
  <p:sldSz cx="9144000" cy="6858000" type="screen4x3"/>
  <p:notesSz cx="7053263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89">
          <p15:clr>
            <a:srgbClr val="A4A3A4"/>
          </p15:clr>
        </p15:guide>
        <p15:guide id="2" orient="horz" pos="760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orient="horz" pos="1161">
          <p15:clr>
            <a:srgbClr val="A4A3A4"/>
          </p15:clr>
        </p15:guide>
        <p15:guide id="5" orient="horz" pos="3269">
          <p15:clr>
            <a:srgbClr val="A4A3A4"/>
          </p15:clr>
        </p15:guide>
        <p15:guide id="6" orient="horz" pos="1826">
          <p15:clr>
            <a:srgbClr val="A4A3A4"/>
          </p15:clr>
        </p15:guide>
        <p15:guide id="7" pos="3442">
          <p15:clr>
            <a:srgbClr val="A4A3A4"/>
          </p15:clr>
        </p15:guide>
        <p15:guide id="8" pos="242">
          <p15:clr>
            <a:srgbClr val="A4A3A4"/>
          </p15:clr>
        </p15:guide>
        <p15:guide id="9" pos="1796">
          <p15:clr>
            <a:srgbClr val="A4A3A4"/>
          </p15:clr>
        </p15:guide>
        <p15:guide id="10" pos="5517">
          <p15:clr>
            <a:srgbClr val="A4A3A4"/>
          </p15:clr>
        </p15:guide>
        <p15:guide id="11" pos="3975">
          <p15:clr>
            <a:srgbClr val="A4A3A4"/>
          </p15:clr>
        </p15:guide>
        <p15:guide id="12" pos="4104">
          <p15:clr>
            <a:srgbClr val="A4A3A4"/>
          </p15:clr>
        </p15:guide>
        <p15:guide id="13" pos="1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F9F8"/>
    <a:srgbClr val="333333"/>
    <a:srgbClr val="14508B"/>
    <a:srgbClr val="0F467A"/>
    <a:srgbClr val="2C2C2C"/>
    <a:srgbClr val="171717"/>
    <a:srgbClr val="61616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2" autoAdjust="0"/>
    <p:restoredTop sz="73277" autoAdjust="0"/>
  </p:normalViewPr>
  <p:slideViewPr>
    <p:cSldViewPr snapToGrid="0">
      <p:cViewPr varScale="1">
        <p:scale>
          <a:sx n="34" d="100"/>
          <a:sy n="34" d="100"/>
        </p:scale>
        <p:origin x="1392" y="48"/>
      </p:cViewPr>
      <p:guideLst>
        <p:guide orient="horz" pos="3489"/>
        <p:guide orient="horz" pos="760"/>
        <p:guide orient="horz" pos="3744"/>
        <p:guide orient="horz" pos="1161"/>
        <p:guide orient="horz" pos="3269"/>
        <p:guide orient="horz" pos="1826"/>
        <p:guide pos="3442"/>
        <p:guide pos="242"/>
        <p:guide pos="1796"/>
        <p:guide pos="5517"/>
        <p:guide pos="3975"/>
        <p:guide pos="4104"/>
        <p:guide pos="1691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06" y="72"/>
      </p:cViewPr>
      <p:guideLst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8584527066743"/>
          <c:y val="3.4958772984030974E-2"/>
          <c:w val="0.83656398918728114"/>
          <c:h val="0.85460987831066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Actual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3.7202352358475084E-2"/>
                  <c:y val="-2.130650811516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678888259282309E-2"/>
                  <c:y val="9.95822523802606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202380952381001E-2"/>
                  <c:y val="8.771929824561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9871</c:v>
                </c:pt>
                <c:pt idx="1">
                  <c:v>9505</c:v>
                </c:pt>
                <c:pt idx="2">
                  <c:v>366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  Budget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8149715283648089E-3"/>
                  <c:y val="-4.3238461020365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273578508327839E-2"/>
                  <c:y val="-4.16424914571910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95392242636419E-3"/>
                  <c:y val="2.7714253109665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9170</c:v>
                </c:pt>
                <c:pt idx="1">
                  <c:v>9264</c:v>
                </c:pt>
                <c:pt idx="2">
                  <c:v>-94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 Forecast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1994477524593307E-2"/>
                  <c:y val="-4.1222958591213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657787665697376E-2"/>
                  <c:y val="-2.0611479295606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Sheet1!$D$2:$D$4</c:f>
              <c:numCache>
                <c:formatCode>_("$"* #,##0_);_("$"* \(#,##0\);_("$"* "-"??_);_(@_)</c:formatCode>
                <c:ptCount val="3"/>
                <c:pt idx="0">
                  <c:v>9708</c:v>
                </c:pt>
                <c:pt idx="1">
                  <c:v>9411</c:v>
                </c:pt>
                <c:pt idx="2">
                  <c:v>297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798896"/>
        <c:axId val="299806176"/>
      </c:barChart>
      <c:catAx>
        <c:axId val="299798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299806176"/>
        <c:crosses val="autoZero"/>
        <c:auto val="1"/>
        <c:lblAlgn val="ctr"/>
        <c:lblOffset val="100"/>
        <c:noMultiLvlLbl val="0"/>
      </c:catAx>
      <c:valAx>
        <c:axId val="29980617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29979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22291943409724"/>
          <c:y val="8.5545956701286896E-2"/>
          <c:w val="0.25977708056590276"/>
          <c:h val="0.32135020607421921"/>
        </c:manualLayout>
      </c:layout>
      <c:overlay val="0"/>
      <c:txPr>
        <a:bodyPr/>
        <a:lstStyle/>
        <a:p>
          <a:pPr>
            <a:defRPr sz="17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8584527066743"/>
          <c:y val="3.4958772984030974E-2"/>
          <c:w val="0.83656398918728114"/>
          <c:h val="0.85460987831066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 Budget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3.7202394775710426E-2"/>
                  <c:y val="-4.19179874107681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153561044486402E-2"/>
                  <c:y val="-2.61118635292857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202380952381001E-2"/>
                  <c:y val="8.771929824561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9846</c:v>
                </c:pt>
                <c:pt idx="1">
                  <c:v>9844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 Actual (Unaudited)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8149715283648089E-3"/>
                  <c:y val="-4.3238461020365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441277832997263E-2"/>
                  <c:y val="-3.9066056545240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195392242636419E-3"/>
                  <c:y val="2.7714253109665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9871</c:v>
                </c:pt>
                <c:pt idx="1">
                  <c:v>9505</c:v>
                </c:pt>
                <c:pt idx="2">
                  <c:v>366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7492768"/>
        <c:axId val="297493888"/>
      </c:barChart>
      <c:catAx>
        <c:axId val="29749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297493888"/>
        <c:crosses val="autoZero"/>
        <c:auto val="1"/>
        <c:lblAlgn val="ctr"/>
        <c:lblOffset val="100"/>
        <c:noMultiLvlLbl val="0"/>
      </c:catAx>
      <c:valAx>
        <c:axId val="297493888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29749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22291943409724"/>
          <c:y val="8.5545956701286896E-2"/>
          <c:w val="0.25977708056590276"/>
          <c:h val="0.32135020607421921"/>
        </c:manualLayout>
      </c:layout>
      <c:overlay val="0"/>
      <c:txPr>
        <a:bodyPr/>
        <a:lstStyle/>
        <a:p>
          <a:pPr>
            <a:defRPr sz="17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98584527066743"/>
          <c:y val="3.4958772984030974E-2"/>
          <c:w val="0.8829712692163475"/>
          <c:h val="0.85460987831066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 Forecast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3.7202352358475084E-2"/>
                  <c:y val="-2.130650811516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660050782776822E-2"/>
                  <c:y val="2.2289205021735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202380952381001E-2"/>
                  <c:y val="8.771929824561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1153</c:v>
                </c:pt>
                <c:pt idx="1">
                  <c:v>617</c:v>
                </c:pt>
                <c:pt idx="2">
                  <c:v>536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Budget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393644096875159E-2"/>
                  <c:y val="-7.4155679963775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346957956515383E-2"/>
                  <c:y val="-8.14883760183003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5195392242636419E-3"/>
                  <c:y val="2.7714253109665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1008</c:v>
                </c:pt>
                <c:pt idx="1">
                  <c:v>567</c:v>
                </c:pt>
                <c:pt idx="2">
                  <c:v>441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 S&amp;S Actual (Unaudited)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0333459643804478E-2"/>
                  <c:y val="-7.7293047358525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830238726790451E-2"/>
                  <c:y val="-1.0305739647803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Sheet1!$D$2:$D$4</c:f>
              <c:numCache>
                <c:formatCode>_("$"* #,##0_);_("$"* \(#,##0\);_("$"* "-"??_);_(@_)</c:formatCode>
                <c:ptCount val="3"/>
                <c:pt idx="0">
                  <c:v>1149</c:v>
                </c:pt>
                <c:pt idx="1">
                  <c:v>572</c:v>
                </c:pt>
                <c:pt idx="2">
                  <c:v>577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794832"/>
        <c:axId val="297166608"/>
      </c:barChart>
      <c:catAx>
        <c:axId val="29979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297166608"/>
        <c:crosses val="autoZero"/>
        <c:auto val="1"/>
        <c:lblAlgn val="ctr"/>
        <c:lblOffset val="100"/>
        <c:noMultiLvlLbl val="0"/>
      </c:catAx>
      <c:valAx>
        <c:axId val="297166608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29979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88343831026432"/>
          <c:y val="5.8454642167678442E-2"/>
          <c:w val="0.31508511038242237"/>
          <c:h val="0.39099164748203186"/>
        </c:manualLayout>
      </c:layout>
      <c:overlay val="1"/>
      <c:txPr>
        <a:bodyPr/>
        <a:lstStyle/>
        <a:p>
          <a:pPr>
            <a:defRPr>
              <a:latin typeface="Arial Black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798584527066743"/>
          <c:y val="3.4958772984030974E-2"/>
          <c:w val="0.8829712692163475"/>
          <c:h val="0.854609878310666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YTD February  2015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-3.7202352358475084E-2"/>
                  <c:y val="-2.1306508115161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660050782776822E-2"/>
                  <c:y val="2.2289205021735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202380952381001E-2"/>
                  <c:y val="8.7719298245614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Sheet1!$B$2:$B$4</c:f>
              <c:numCache>
                <c:formatCode>_("$"* #,##0_);_("$"* \(#,##0\);_("$"* "-"??_);_(@_)</c:formatCode>
                <c:ptCount val="3"/>
                <c:pt idx="0">
                  <c:v>1128</c:v>
                </c:pt>
                <c:pt idx="1">
                  <c:v>567</c:v>
                </c:pt>
                <c:pt idx="2">
                  <c:v>561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Budget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393644096875159E-2"/>
                  <c:y val="-4.00507821407212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420378155648316E-2"/>
                  <c:y val="-8.14883760182999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6349726841173921E-2"/>
                  <c:y val="-1.78400873796886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Sheet1!$C$2:$C$4</c:f>
              <c:numCache>
                <c:formatCode>_("$"* #,##0_);_("$"* \(#,##0\);_("$"* "-"??_);_(@_)</c:formatCode>
                <c:ptCount val="3"/>
                <c:pt idx="0">
                  <c:v>3950</c:v>
                </c:pt>
                <c:pt idx="1">
                  <c:v>2281</c:v>
                </c:pt>
                <c:pt idx="2">
                  <c:v>1669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 NCBF Actual (Unaudited)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0333459643804478E-2"/>
                  <c:y val="-7.7293047358525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1830238726790451E-2"/>
                  <c:y val="5.1528698239016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Arial Black" panose="020B0A04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Revenue</c:v>
                </c:pt>
                <c:pt idx="1">
                  <c:v>Expense</c:v>
                </c:pt>
                <c:pt idx="2">
                  <c:v>Net Income</c:v>
                </c:pt>
              </c:strCache>
            </c:strRef>
          </c:cat>
          <c:val>
            <c:numRef>
              <c:f>Sheet1!$D$2:$D$4</c:f>
              <c:numCache>
                <c:formatCode>_("$"* #,##0_);_("$"* \(#,##0\);_("$"* "-"??_);_(@_)</c:formatCode>
                <c:ptCount val="3"/>
                <c:pt idx="0">
                  <c:v>3902</c:v>
                </c:pt>
                <c:pt idx="1">
                  <c:v>2293</c:v>
                </c:pt>
                <c:pt idx="2">
                  <c:v>1609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1510464"/>
        <c:axId val="331511024"/>
      </c:barChart>
      <c:catAx>
        <c:axId val="33151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331511024"/>
        <c:crosses val="autoZero"/>
        <c:auto val="1"/>
        <c:lblAlgn val="ctr"/>
        <c:lblOffset val="100"/>
        <c:noMultiLvlLbl val="0"/>
      </c:catAx>
      <c:valAx>
        <c:axId val="331511024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Black" pitchFamily="34" charset="0"/>
              </a:defRPr>
            </a:pPr>
            <a:endParaRPr lang="en-US"/>
          </a:p>
        </c:txPr>
        <c:crossAx val="3315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88343831026432"/>
          <c:y val="5.8454642167678442E-2"/>
          <c:w val="0.31508511038242237"/>
          <c:h val="0.39099164748203186"/>
        </c:manualLayout>
      </c:layout>
      <c:overlay val="1"/>
      <c:txPr>
        <a:bodyPr/>
        <a:lstStyle/>
        <a:p>
          <a:pPr>
            <a:defRPr>
              <a:latin typeface="Arial Black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0.90736</cdr:y>
    </cdr:from>
    <cdr:to>
      <cdr:x>0.16573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3941029"/>
          <a:ext cx="1414395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0.72125</cdr:x>
      <cdr:y>0.8145</cdr:y>
    </cdr:from>
    <cdr:to>
      <cdr:x>0.83039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3258" y="42054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0.82615</cdr:x>
      <cdr:y>0.7541</cdr:y>
    </cdr:from>
    <cdr:to>
      <cdr:x>0.83992</cdr:x>
      <cdr:y>0.82074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2149" y="3717197"/>
          <a:ext cx="115408" cy="328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0.90736</cdr:y>
    </cdr:from>
    <cdr:to>
      <cdr:x>0.16573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3941029"/>
          <a:ext cx="1414395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0.72125</cdr:x>
      <cdr:y>0.8145</cdr:y>
    </cdr:from>
    <cdr:to>
      <cdr:x>0.83039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3258" y="42054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0.82615</cdr:x>
      <cdr:y>0.7541</cdr:y>
    </cdr:from>
    <cdr:to>
      <cdr:x>0.83992</cdr:x>
      <cdr:y>0.82074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2149" y="3717197"/>
          <a:ext cx="115408" cy="328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0.90736</cdr:y>
    </cdr:from>
    <cdr:to>
      <cdr:x>0.16573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3941029"/>
          <a:ext cx="1414395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0.72125</cdr:x>
      <cdr:y>0.8145</cdr:y>
    </cdr:from>
    <cdr:to>
      <cdr:x>0.83039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3258" y="42054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0.82615</cdr:x>
      <cdr:y>0.7541</cdr:y>
    </cdr:from>
    <cdr:to>
      <cdr:x>0.83992</cdr:x>
      <cdr:y>0.82074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2149" y="3717197"/>
          <a:ext cx="115408" cy="328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0.90736</cdr:y>
    </cdr:from>
    <cdr:to>
      <cdr:x>0.16573</cdr:x>
      <cdr:y>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838200" y="3941029"/>
          <a:ext cx="1414395" cy="40237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0.72125</cdr:x>
      <cdr:y>0.8145</cdr:y>
    </cdr:from>
    <cdr:to>
      <cdr:x>0.83039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43258" y="42054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0.82615</cdr:x>
      <cdr:y>0.7541</cdr:y>
    </cdr:from>
    <cdr:to>
      <cdr:x>0.83992</cdr:x>
      <cdr:y>0.82074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22149" y="3717197"/>
          <a:ext cx="115408" cy="328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wrap="square" lIns="93492" tIns="46745" rIns="93492" bIns="46745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wrap="square" lIns="93492" tIns="46745" rIns="93492" bIns="4674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FB483B2-D619-A742-963C-A1EC57CE867F}" type="datetime1">
              <a:rPr lang="en-US"/>
              <a:pPr/>
              <a:t>6/17/2015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wrap="square" lIns="93492" tIns="46745" rIns="93492" bIns="46745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2"/>
            <a:ext cx="3056414" cy="465455"/>
          </a:xfrm>
          <a:prstGeom prst="rect">
            <a:avLst/>
          </a:prstGeom>
        </p:spPr>
        <p:txBody>
          <a:bodyPr vert="horz" wrap="square" lIns="93492" tIns="46745" rIns="93492" bIns="4674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6E4EDB-0431-FF41-BF45-38922CC112B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25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492" tIns="46745" rIns="93492" bIns="4674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5"/>
            <a:ext cx="5642610" cy="4189095"/>
          </a:xfrm>
          <a:prstGeom prst="rect">
            <a:avLst/>
          </a:prstGeom>
        </p:spPr>
        <p:txBody>
          <a:bodyPr vert="horz" wrap="square" lIns="93492" tIns="46745" rIns="93492" bIns="467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455697" y="8982635"/>
            <a:ext cx="445728" cy="239192"/>
          </a:xfrm>
          <a:prstGeom prst="rect">
            <a:avLst/>
          </a:prstGeom>
        </p:spPr>
        <p:txBody>
          <a:bodyPr lIns="93492" tIns="46745" rIns="93492" bIns="46745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5B51B51-4A4E-874B-91C5-ABFB4B497756}" type="slidenum">
              <a:rPr lang="en-US" sz="1200" b="0"/>
              <a:pPr algn="r" eaLnBrk="1" hangingPunct="1"/>
              <a:t>‹#›</a:t>
            </a:fld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5987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222250" indent="-2222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457200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568325" indent="-2095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803275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7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Highlights:</a:t>
            </a:r>
          </a:p>
          <a:p>
            <a:r>
              <a:rPr lang="en-US" dirty="0" smtClean="0"/>
              <a:t>-2014 Performance ended with a net income of $366,000, subject</a:t>
            </a:r>
            <a:r>
              <a:rPr lang="en-US" baseline="0" dirty="0" smtClean="0"/>
              <a:t> to audit results and the collection of a couple of 2014 receivables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-The</a:t>
            </a:r>
            <a:r>
              <a:rPr lang="en-US" baseline="0" dirty="0" smtClean="0"/>
              <a:t> </a:t>
            </a:r>
            <a:r>
              <a:rPr lang="en-US" dirty="0" smtClean="0"/>
              <a:t>2014 Budget was approved for</a:t>
            </a:r>
            <a:r>
              <a:rPr lang="en-US" baseline="0" dirty="0" smtClean="0"/>
              <a:t> a $95k deficit and </a:t>
            </a:r>
          </a:p>
          <a:p>
            <a:r>
              <a:rPr lang="en-US" baseline="0" dirty="0" smtClean="0"/>
              <a:t>-2014 Performance ended with a better than anticipated budget directed by the board.</a:t>
            </a:r>
          </a:p>
          <a:p>
            <a:r>
              <a:rPr lang="en-US" baseline="0" dirty="0" smtClean="0"/>
              <a:t>-Strong performances were largely attributed to our signature events: S&amp;S and NCBF.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-These are preliminary, unaudited results and are subject to change to reflect any necessary corrections or adjustments that are identified before or during our audit.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-Our audit fieldwork is scheduled to start April 20.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-Our goal is to have an audit draft in June.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2014 financial results were due to a better than anticipated performance at Summit &amp; Salute and NCBF.  </a:t>
            </a:r>
          </a:p>
        </p:txBody>
      </p:sp>
    </p:spTree>
    <p:extLst>
      <p:ext uri="{BB962C8B-B14F-4D97-AF65-F5344CB8AC3E}">
        <p14:creationId xmlns:p14="http://schemas.microsoft.com/office/powerpoint/2010/main" val="2321547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 Healthy – Positive Liquidity </a:t>
            </a:r>
          </a:p>
          <a:p>
            <a:endParaRPr lang="en-US" dirty="0" smtClean="0"/>
          </a:p>
          <a:p>
            <a:r>
              <a:rPr lang="en-US" dirty="0" smtClean="0"/>
              <a:t>-Cash position continues to improve. Finance Committee finalizing the cash flow projection to move to the next step to investments.</a:t>
            </a:r>
            <a:r>
              <a:rPr lang="en-US" baseline="0" dirty="0" smtClean="0"/>
              <a:t>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-ACH campaign and</a:t>
            </a:r>
            <a:r>
              <a:rPr lang="en-US" baseline="0" dirty="0" smtClean="0"/>
              <a:t> are receiving payments electronically resulting in faster payments.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06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the</a:t>
            </a:r>
            <a:r>
              <a:rPr lang="en-US" sz="1800" baseline="0" dirty="0" smtClean="0"/>
              <a:t> November Board Meeting Minutes, we indicated that we would have a new unrestricted net assets reserve policy by March.  We are still working on this policy and expect to have it for </a:t>
            </a:r>
            <a:r>
              <a:rPr lang="en-US" sz="1800" baseline="0" smtClean="0"/>
              <a:t>the June meeting.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4478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Highlights:</a:t>
            </a:r>
          </a:p>
          <a:p>
            <a:r>
              <a:rPr lang="en-US" dirty="0" smtClean="0"/>
              <a:t>-The</a:t>
            </a:r>
            <a:r>
              <a:rPr lang="en-US" baseline="0" dirty="0" smtClean="0"/>
              <a:t> </a:t>
            </a:r>
            <a:r>
              <a:rPr lang="en-US" dirty="0" smtClean="0"/>
              <a:t>2015 Budget was approved for</a:t>
            </a:r>
            <a:r>
              <a:rPr lang="en-US" baseline="0" dirty="0" smtClean="0"/>
              <a:t> a  net income of $2k.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321547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-Online registration</a:t>
            </a:r>
            <a:r>
              <a:rPr lang="en-US" baseline="0" dirty="0" smtClean="0"/>
              <a:t> at 1,454 as of 3/17/2015.  Since online registration numbers were so high, it was closed early on 3/6/15 because we reached event room capacity.</a:t>
            </a:r>
          </a:p>
          <a:p>
            <a:r>
              <a:rPr lang="en-US" baseline="0" dirty="0" smtClean="0"/>
              <a:t>-2014 registration 1,364</a:t>
            </a:r>
          </a:p>
          <a:p>
            <a:endParaRPr lang="en-US" baseline="0" dirty="0" smtClean="0"/>
          </a:p>
          <a:p>
            <a:r>
              <a:rPr lang="en-US" baseline="0" dirty="0" smtClean="0"/>
              <a:t>-Forecast to surpass sponsorship income by $48k</a:t>
            </a:r>
            <a:r>
              <a:rPr lang="en-US" baseline="0" dirty="0"/>
              <a:t> </a:t>
            </a:r>
            <a:r>
              <a:rPr lang="en-US" baseline="0" dirty="0" smtClean="0"/>
              <a:t>and registration income by $90k</a:t>
            </a:r>
          </a:p>
        </p:txBody>
      </p:sp>
    </p:spTree>
    <p:extLst>
      <p:ext uri="{BB962C8B-B14F-4D97-AF65-F5344CB8AC3E}">
        <p14:creationId xmlns:p14="http://schemas.microsoft.com/office/powerpoint/2010/main" val="78831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Registration just opened the last week of February,</a:t>
            </a:r>
            <a:r>
              <a:rPr lang="en-US" baseline="0" dirty="0" smtClean="0"/>
              <a:t> which was earlier </a:t>
            </a:r>
            <a:r>
              <a:rPr lang="en-US" baseline="0" smtClean="0"/>
              <a:t>than prior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15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1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Title 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WBENC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957263"/>
            <a:ext cx="38274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rrow yello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" y="6284914"/>
            <a:ext cx="1825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4" name="Text Placeholder 2"/>
          <p:cNvSpPr>
            <a:spLocks noGrp="1"/>
          </p:cNvSpPr>
          <p:nvPr>
            <p:ph type="subTitle" idx="1" hasCustomPrompt="1"/>
          </p:nvPr>
        </p:nvSpPr>
        <p:spPr>
          <a:xfrm>
            <a:off x="355600" y="4624388"/>
            <a:ext cx="8226425" cy="347662"/>
          </a:xfrm>
          <a:extLst/>
        </p:spPr>
        <p:txBody>
          <a:bodyPr/>
          <a:lstStyle>
            <a:lvl1pPr marL="0" indent="0">
              <a:defRPr sz="3000">
                <a:solidFill>
                  <a:schemeClr val="accent2"/>
                </a:solidFill>
                <a:latin typeface="Arial" charset="0"/>
                <a:cs typeface="Geneva" charset="0"/>
              </a:defRPr>
            </a:lvl1pPr>
          </a:lstStyle>
          <a:p>
            <a:pPr lvl="0"/>
            <a:r>
              <a:rPr lang="en-CA" noProof="0" dirty="0"/>
              <a:t>Click </a:t>
            </a:r>
            <a:r>
              <a:rPr lang="en-CA" noProof="0" dirty="0" smtClean="0"/>
              <a:t>edit </a:t>
            </a:r>
            <a:r>
              <a:rPr lang="en-CA" noProof="0" dirty="0"/>
              <a:t>Master subtitle style</a:t>
            </a:r>
          </a:p>
        </p:txBody>
      </p:sp>
      <p:sp>
        <p:nvSpPr>
          <p:cNvPr id="61455" name="Title Placeholder 1"/>
          <p:cNvSpPr>
            <a:spLocks noGrp="1"/>
          </p:cNvSpPr>
          <p:nvPr>
            <p:ph type="ctrTitle"/>
          </p:nvPr>
        </p:nvSpPr>
        <p:spPr>
          <a:xfrm>
            <a:off x="355600" y="3938588"/>
            <a:ext cx="8226425" cy="603250"/>
          </a:xfrm>
          <a:extLst/>
        </p:spPr>
        <p:txBody>
          <a:bodyPr/>
          <a:lstStyle>
            <a:lvl1pPr>
              <a:defRPr sz="4400" b="1">
                <a:solidFill>
                  <a:schemeClr val="accent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 lvl="0"/>
            <a:r>
              <a:rPr lang="en-CA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8997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CC21EA05-6B4D-EA42-83A8-186F2B06A868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4379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March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8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47899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04DA0E21-39FC-4E48-A9B3-A2C2C99606BF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4379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March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4755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D3EDF74-0876-394D-B506-218C0AA127F4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4379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March 2015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9375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div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A13FA59-D8BC-204D-A970-488720E04AA3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3" name="Freeform 12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4" name="Oval 13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5" name="Freeform 14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5" y="1159845"/>
            <a:ext cx="5916613" cy="4765675"/>
          </a:xfrm>
        </p:spPr>
        <p:txBody>
          <a:bodyPr/>
          <a:lstStyle>
            <a:lvl1pPr marL="0" indent="0"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175" y="1159845"/>
            <a:ext cx="2243138" cy="4783755"/>
          </a:xfr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lang="en-US" sz="1600" b="1" kern="1200" baseline="0" dirty="0" smtClean="0">
                <a:solidFill>
                  <a:srgbClr val="008C97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1pPr>
            <a:lvl2pPr>
              <a:defRPr lang="en-US" sz="1600" b="0" kern="1200" baseline="0" dirty="0" smtClean="0">
                <a:solidFill>
                  <a:schemeClr val="tx1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6138010" y="6489700"/>
            <a:ext cx="100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20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1120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3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F65CCFC5-E934-3246-A96B-EA4F5BFDB207}" type="slidenum">
              <a:rPr lang="en-US" sz="1600" b="0"/>
              <a:pPr defTabSz="914400"/>
              <a:t>‹#›</a:t>
            </a:fld>
            <a:endParaRPr lang="en-US" sz="1600" b="0" dirty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100348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November 2014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2802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7E1ED6-D18E-7E4C-942C-754239F4DEEE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3A8ACA-56C4-6F49-BFA1-0B66D77E34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4175" y="1577975"/>
            <a:ext cx="83788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5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384175" y="0"/>
            <a:ext cx="8375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06" r:id="rId7"/>
    <p:sldLayoutId id="2147483712" r:id="rId8"/>
    <p:sldLayoutId id="2147483713" r:id="rId9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23850" indent="-3222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200" kern="1200">
          <a:solidFill>
            <a:schemeClr val="tx1"/>
          </a:solidFill>
          <a:latin typeface="+mn-lt"/>
          <a:ea typeface="Geneva" pitchFamily="68" charset="-128"/>
          <a:cs typeface="+mn-cs"/>
        </a:defRPr>
      </a:lvl2pPr>
      <a:lvl3pPr marL="600075" indent="-274638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chemeClr val="accent2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3pPr>
      <a:lvl4pPr marL="857250" indent="-2555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4pPr>
      <a:lvl5pPr marL="1152525" indent="-293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1600" kern="1200">
          <a:solidFill>
            <a:schemeClr val="tx1"/>
          </a:solidFill>
          <a:latin typeface="+mn-lt"/>
          <a:ea typeface="Geneva" pitchFamily="6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7771721" y="6116796"/>
            <a:ext cx="528638" cy="527050"/>
            <a:chOff x="5661535" y="4573551"/>
            <a:chExt cx="963199" cy="963199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>
            <a:xfrm>
              <a:off x="5670213" y="4744721"/>
              <a:ext cx="847498" cy="620857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7" name="Oval 6">
              <a:hlinkClick r:id="" action="ppaction://hlinkshowjump?jump=nextslide"/>
            </p:cNvPr>
            <p:cNvSpPr/>
            <p:nvPr/>
          </p:nvSpPr>
          <p:spPr>
            <a:xfrm>
              <a:off x="5661535" y="4573551"/>
              <a:ext cx="963199" cy="9631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9" name="Rectangle 8"/>
          <p:cNvSpPr>
            <a:spLocks noGrp="1"/>
          </p:cNvSpPr>
          <p:nvPr>
            <p:ph type="ctrTitle"/>
          </p:nvPr>
        </p:nvSpPr>
        <p:spPr>
          <a:xfrm>
            <a:off x="83503" y="3967956"/>
            <a:ext cx="7692981" cy="2148840"/>
          </a:xfrm>
          <a:noFill/>
        </p:spPr>
        <p:txBody>
          <a:bodyPr>
            <a:noAutofit/>
          </a:bodyPr>
          <a:lstStyle/>
          <a:p>
            <a:pPr algn="ctr"/>
            <a:r>
              <a:rPr lang="en-CA" sz="4000" dirty="0" smtClean="0"/>
              <a:t>Treasurer’s Report </a:t>
            </a:r>
            <a:br>
              <a:rPr lang="en-CA" sz="4000" dirty="0" smtClean="0"/>
            </a:br>
            <a:r>
              <a:rPr lang="en-CA" sz="4000" dirty="0" smtClean="0"/>
              <a:t>to the Board of Directors</a:t>
            </a:r>
            <a:br>
              <a:rPr lang="en-CA" sz="4000" dirty="0" smtClean="0"/>
            </a:br>
            <a:r>
              <a:rPr lang="en-CA" sz="4000" dirty="0" smtClean="0"/>
              <a:t/>
            </a:r>
            <a:br>
              <a:rPr lang="en-CA" sz="4000" dirty="0" smtClean="0"/>
            </a:br>
            <a:r>
              <a:rPr lang="en-CA" sz="4000" dirty="0" smtClean="0"/>
              <a:t>March 18, 2015</a:t>
            </a:r>
            <a:br>
              <a:rPr lang="en-CA" sz="4000" dirty="0" smtClean="0"/>
            </a:br>
            <a:endParaRPr lang="en-CA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793101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 	2014 Unaudited Financial 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148633"/>
              </p:ext>
            </p:extLst>
          </p:nvPr>
        </p:nvGraphicFramePr>
        <p:xfrm>
          <a:off x="142044" y="899192"/>
          <a:ext cx="8612080" cy="492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25593" y="5747383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27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750"/>
          </a:xfrm>
        </p:spPr>
        <p:txBody>
          <a:bodyPr/>
          <a:lstStyle/>
          <a:p>
            <a:r>
              <a:rPr lang="en-CA" sz="3200" b="1" dirty="0" smtClean="0">
                <a:solidFill>
                  <a:schemeClr val="tx1"/>
                </a:solidFill>
                <a:latin typeface="Arial" charset="0"/>
                <a:ea typeface="MS PGothic" charset="0"/>
                <a:cs typeface="Geneva" charset="0"/>
              </a:rPr>
              <a:t>2014 Unaudited Financial Results </a:t>
            </a:r>
            <a:r>
              <a:rPr lang="en-CA" sz="3200" b="1" dirty="0" err="1" smtClean="0">
                <a:solidFill>
                  <a:schemeClr val="tx1"/>
                </a:solidFill>
                <a:latin typeface="Arial" charset="0"/>
                <a:ea typeface="MS PGothic" charset="0"/>
                <a:cs typeface="Geneva" charset="0"/>
              </a:rPr>
              <a:t>con’t</a:t>
            </a:r>
            <a:endParaRPr lang="en-CA" sz="3200" b="1" dirty="0">
              <a:solidFill>
                <a:schemeClr val="tx1"/>
              </a:solidFill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340659" y="1022854"/>
            <a:ext cx="8480612" cy="539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323850" indent="-3222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2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2pPr>
            <a:lvl3pPr marL="600075" indent="-27463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3pPr>
            <a:lvl4pPr marL="857250" indent="-2555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4pPr>
            <a:lvl5pPr marL="1152525" indent="-2936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16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r>
              <a:rPr lang="en-US" i="1" dirty="0" smtClean="0"/>
              <a:t>Balance Sheet as of December 31, 2014</a:t>
            </a:r>
          </a:p>
          <a:p>
            <a:pPr marL="0" indent="0">
              <a:buFont typeface="Wingdings" charset="0"/>
              <a:buNone/>
            </a:pPr>
            <a:r>
              <a:rPr lang="en-US" sz="3600" i="1" dirty="0" smtClean="0"/>
              <a:t> </a:t>
            </a:r>
            <a:endParaRPr lang="en-US" sz="2900" b="0" dirty="0" smtClean="0"/>
          </a:p>
          <a:p>
            <a:pPr marL="457200" lvl="1" indent="0">
              <a:buFont typeface="Wingdings" charset="0"/>
              <a:buNone/>
            </a:pPr>
            <a:r>
              <a:rPr lang="en-US" dirty="0" smtClean="0"/>
              <a:t>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00217" y="1534511"/>
            <a:ext cx="8378825" cy="4340772"/>
          </a:xfrm>
        </p:spPr>
        <p:txBody>
          <a:bodyPr/>
          <a:lstStyle/>
          <a:p>
            <a:pPr lvl="1"/>
            <a:r>
              <a:rPr lang="en-US" sz="2400" b="1" dirty="0" smtClean="0"/>
              <a:t>Cash - $3.2M  </a:t>
            </a:r>
          </a:p>
          <a:p>
            <a:pPr lvl="1"/>
            <a:r>
              <a:rPr lang="en-US" sz="2400" b="1" dirty="0" smtClean="0"/>
              <a:t>Net Liquid Current Assets -  $4.4M (Cash + Accounts Receivable – Accounts Payable/Accrued Expenses)</a:t>
            </a:r>
          </a:p>
          <a:p>
            <a:pPr lvl="2"/>
            <a:r>
              <a:rPr lang="en-US" sz="2400" b="1" dirty="0" smtClean="0"/>
              <a:t>$1.1M improvement over 12/31/2013</a:t>
            </a:r>
          </a:p>
          <a:p>
            <a:pPr lvl="1"/>
            <a:r>
              <a:rPr lang="en-US" sz="2400" b="1" dirty="0" smtClean="0"/>
              <a:t> Net Working Capital – $1.8M (Current Assets – Current Liabilities)</a:t>
            </a:r>
          </a:p>
          <a:p>
            <a:pPr lvl="2"/>
            <a:r>
              <a:rPr lang="en-US" sz="2400" b="1" dirty="0" smtClean="0"/>
              <a:t>$512,000 improvement over 12/31/2013</a:t>
            </a:r>
          </a:p>
          <a:p>
            <a:pPr lvl="1"/>
            <a:r>
              <a:rPr lang="en-US" sz="2400" b="1" dirty="0" smtClean="0"/>
              <a:t>Accounts Receivable - $1.8M</a:t>
            </a:r>
          </a:p>
          <a:p>
            <a:pPr lvl="2"/>
            <a:r>
              <a:rPr lang="en-US" sz="2400" b="1" dirty="0" smtClean="0"/>
              <a:t>$438,000 higher than 12/31/2013</a:t>
            </a:r>
          </a:p>
          <a:p>
            <a:pPr lvl="2"/>
            <a:r>
              <a:rPr lang="en-US" sz="2400" b="1" dirty="0" smtClean="0"/>
              <a:t>Due to higher membership commitments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728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 smtClean="0">
                <a:solidFill>
                  <a:schemeClr val="tx1"/>
                </a:solidFill>
                <a:latin typeface="Arial" charset="0"/>
                <a:ea typeface="MS PGothic" charset="0"/>
                <a:cs typeface="Geneva" charset="0"/>
              </a:rPr>
              <a:t>Notes about 2014 Unaudited Results </a:t>
            </a:r>
            <a:endParaRPr lang="en-CA" sz="3200" dirty="0">
              <a:solidFill>
                <a:schemeClr val="tx1"/>
              </a:solidFill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3933015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b="1" dirty="0" smtClean="0"/>
              <a:t>Surpassed 2014 income budget by $460,000 and 2014 forecast by $68,000 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Maintained </a:t>
            </a:r>
            <a:r>
              <a:rPr lang="en-US" b="1" dirty="0"/>
              <a:t>a healthy unrestricted net assets of </a:t>
            </a:r>
            <a:r>
              <a:rPr lang="en-US" b="1" dirty="0" smtClean="0"/>
              <a:t>$2.3 </a:t>
            </a:r>
            <a:r>
              <a:rPr lang="en-US" b="1" dirty="0"/>
              <a:t>million 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Achieved an unrestricted net asset position of 24% of 2014 expenses; goal is 33.33% of expenses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2"/>
            <a:endParaRPr lang="en-US" b="1" dirty="0" smtClean="0"/>
          </a:p>
          <a:p>
            <a:pPr lvl="2"/>
            <a:endParaRPr lang="en-US" b="1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394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793101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 	2015 Overview 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2541"/>
              </p:ext>
            </p:extLst>
          </p:nvPr>
        </p:nvGraphicFramePr>
        <p:xfrm>
          <a:off x="142044" y="899192"/>
          <a:ext cx="8612080" cy="492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25593" y="5747383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688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31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2015 Summit &amp; Salute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Compared to 2015 Budget and 2014 Actual (Unaudited) 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550092"/>
              </p:ext>
            </p:extLst>
          </p:nvPr>
        </p:nvGraphicFramePr>
        <p:xfrm>
          <a:off x="375298" y="899192"/>
          <a:ext cx="8378825" cy="492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931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2015 NCBF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Compared to 2015 Budget and 2014 Actual (Unaudited) 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956935"/>
              </p:ext>
            </p:extLst>
          </p:nvPr>
        </p:nvGraphicFramePr>
        <p:xfrm>
          <a:off x="375298" y="899192"/>
          <a:ext cx="8378825" cy="492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4884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 txBox="1">
            <a:spLocks/>
          </p:cNvSpPr>
          <p:nvPr/>
        </p:nvSpPr>
        <p:spPr bwMode="auto">
          <a:xfrm>
            <a:off x="384175" y="3787775"/>
            <a:ext cx="43005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defTabSz="914400">
              <a:spcBef>
                <a:spcPts val="900"/>
              </a:spcBef>
            </a:pPr>
            <a:r>
              <a:rPr lang="en-CA" sz="4000" b="0" dirty="0" smtClean="0">
                <a:solidFill>
                  <a:schemeClr val="accent1"/>
                </a:solidFill>
                <a:ea typeface="ヒラギノ角ゴ Pro W3" charset="0"/>
                <a:cs typeface="ヒラギノ角ゴ Pro W3" charset="0"/>
              </a:rPr>
              <a:t>Questions?</a:t>
            </a:r>
            <a:endParaRPr lang="en-CA" sz="4000" b="0" dirty="0">
              <a:solidFill>
                <a:schemeClr val="accent1"/>
              </a:solidFill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7691823" y="6107761"/>
            <a:ext cx="530225" cy="527050"/>
            <a:chOff x="7284195" y="6116102"/>
            <a:chExt cx="528835" cy="52717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flipH="1">
              <a:off x="7349112" y="6209787"/>
              <a:ext cx="463918" cy="33980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  <p:sp>
          <p:nvSpPr>
            <p:cNvPr id="11" name="Oval 10">
              <a:hlinkClick r:id="" action="ppaction://hlinkshowjump?jump=previousslide"/>
            </p:cNvPr>
            <p:cNvSpPr/>
            <p:nvPr/>
          </p:nvSpPr>
          <p:spPr>
            <a:xfrm flipH="1" flipV="1">
              <a:off x="7284195" y="6116102"/>
              <a:ext cx="527252" cy="5271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/>
            </a:p>
          </p:txBody>
        </p:sp>
      </p:grpSp>
      <p:sp>
        <p:nvSpPr>
          <p:cNvPr id="49159" name="Rectangle 7"/>
          <p:cNvSpPr>
            <a:spLocks noGrp="1"/>
          </p:cNvSpPr>
          <p:nvPr>
            <p:ph type="subTitle" idx="1"/>
          </p:nvPr>
        </p:nvSpPr>
        <p:spPr>
          <a:xfrm>
            <a:off x="412225" y="5635594"/>
            <a:ext cx="8226425" cy="347662"/>
          </a:xfrm>
        </p:spPr>
        <p:txBody>
          <a:bodyPr/>
          <a:lstStyle/>
          <a:p>
            <a:pPr algn="ctr">
              <a:buFont typeface="Wingdings" charset="0"/>
              <a:buNone/>
              <a:defRPr/>
            </a:pPr>
            <a:r>
              <a:rPr lang="en-CA" dirty="0" smtClean="0">
                <a:ea typeface="+mn-ea"/>
              </a:rPr>
              <a:t>Thank You.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WBENC">
      <a:dk1>
        <a:srgbClr val="000000"/>
      </a:dk1>
      <a:lt1>
        <a:srgbClr val="FFFFFF"/>
      </a:lt1>
      <a:dk2>
        <a:srgbClr val="7E8083"/>
      </a:dk2>
      <a:lt2>
        <a:srgbClr val="A7B2B1"/>
      </a:lt2>
      <a:accent1>
        <a:srgbClr val="008C99"/>
      </a:accent1>
      <a:accent2>
        <a:srgbClr val="FEC232"/>
      </a:accent2>
      <a:accent3>
        <a:srgbClr val="9D9FA2"/>
      </a:accent3>
      <a:accent4>
        <a:srgbClr val="712C86"/>
      </a:accent4>
      <a:accent5>
        <a:srgbClr val="ACDAE8"/>
      </a:accent5>
      <a:accent6>
        <a:srgbClr val="7FB138"/>
      </a:accent6>
      <a:hlink>
        <a:srgbClr val="005695"/>
      </a:hlink>
      <a:folHlink>
        <a:srgbClr val="A9D26D"/>
      </a:folHlink>
    </a:clrScheme>
    <a:fontScheme name="1_Office Theme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5695"/>
        </a:dk1>
        <a:lt1>
          <a:srgbClr val="FFFFFF"/>
        </a:lt1>
        <a:dk2>
          <a:srgbClr val="7E8083"/>
        </a:dk2>
        <a:lt2>
          <a:srgbClr val="A7B2B1"/>
        </a:lt2>
        <a:accent1>
          <a:srgbClr val="26BCD7"/>
        </a:accent1>
        <a:accent2>
          <a:srgbClr val="8DC43F"/>
        </a:accent2>
        <a:accent3>
          <a:srgbClr val="FFFFFF"/>
        </a:accent3>
        <a:accent4>
          <a:srgbClr val="00487E"/>
        </a:accent4>
        <a:accent5>
          <a:srgbClr val="ACDAE8"/>
        </a:accent5>
        <a:accent6>
          <a:srgbClr val="7FB138"/>
        </a:accent6>
        <a:hlink>
          <a:srgbClr val="005695"/>
        </a:hlink>
        <a:folHlink>
          <a:srgbClr val="A9D2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WBENC">
    <a:dk1>
      <a:srgbClr val="000000"/>
    </a:dk1>
    <a:lt1>
      <a:srgbClr val="FFFFFF"/>
    </a:lt1>
    <a:dk2>
      <a:srgbClr val="7E8083"/>
    </a:dk2>
    <a:lt2>
      <a:srgbClr val="A7B2B1"/>
    </a:lt2>
    <a:accent1>
      <a:srgbClr val="008C99"/>
    </a:accent1>
    <a:accent2>
      <a:srgbClr val="FEC232"/>
    </a:accent2>
    <a:accent3>
      <a:srgbClr val="9D9FA2"/>
    </a:accent3>
    <a:accent4>
      <a:srgbClr val="712C86"/>
    </a:accent4>
    <a:accent5>
      <a:srgbClr val="ACDAE8"/>
    </a:accent5>
    <a:accent6>
      <a:srgbClr val="7FB138"/>
    </a:accent6>
    <a:hlink>
      <a:srgbClr val="005695"/>
    </a:hlink>
    <a:folHlink>
      <a:srgbClr val="A9D26D"/>
    </a:folHlink>
  </a:clrScheme>
  <a:fontScheme name="1_Office Theme">
    <a:majorFont>
      <a:latin typeface="Arial"/>
      <a:ea typeface="ＭＳ Ｐゴシック"/>
      <a:cs typeface="Geneva"/>
    </a:majorFont>
    <a:minorFont>
      <a:latin typeface="Arial"/>
      <a:ea typeface="ＭＳ Ｐゴシック"/>
      <a:cs typeface="Genev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7321</TotalTime>
  <Words>446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ＭＳ Ｐゴシック</vt:lpstr>
      <vt:lpstr>Arial</vt:lpstr>
      <vt:lpstr>Arial Black</vt:lpstr>
      <vt:lpstr>Geneva</vt:lpstr>
      <vt:lpstr>Wingdings</vt:lpstr>
      <vt:lpstr>ヒラギノ角ゴ Pro W3</vt:lpstr>
      <vt:lpstr>1_Office Theme</vt:lpstr>
      <vt:lpstr>Treasurer’s Report  to the Board of Directors  March 18, 2015 </vt:lpstr>
      <vt:lpstr>  2014 Unaudited Financial Results</vt:lpstr>
      <vt:lpstr>2014 Unaudited Financial Results con’t</vt:lpstr>
      <vt:lpstr>Notes about 2014 Unaudited Results </vt:lpstr>
      <vt:lpstr>  2015 Overview  </vt:lpstr>
      <vt:lpstr>2015 Summit &amp; Salute   Compared to 2015 Budget and 2014 Actual (Unaudited) </vt:lpstr>
      <vt:lpstr>2015 NCBF   Compared to 2015 Budget and 2014 Actual (Unaudited) </vt:lpstr>
      <vt:lpstr>PowerPoint Presentation</vt:lpstr>
    </vt:vector>
  </TitlesOfParts>
  <Company>Endeavour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freelance;Helen Avery</dc:creator>
  <cp:keywords>project management;project charter;Summit &amp; Salute;2013;presentation;kickoff meeting;project team leads;sponsor</cp:keywords>
  <cp:lastModifiedBy>Mary Callaghan</cp:lastModifiedBy>
  <cp:revision>419</cp:revision>
  <cp:lastPrinted>2015-03-11T17:24:09Z</cp:lastPrinted>
  <dcterms:created xsi:type="dcterms:W3CDTF">2011-02-09T16:13:10Z</dcterms:created>
  <dcterms:modified xsi:type="dcterms:W3CDTF">2015-06-17T13:16:05Z</dcterms:modified>
</cp:coreProperties>
</file>