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9"/>
  </p:notesMasterIdLst>
  <p:handoutMasterIdLst>
    <p:handoutMasterId r:id="rId20"/>
  </p:handoutMasterIdLst>
  <p:sldIdLst>
    <p:sldId id="261" r:id="rId2"/>
    <p:sldId id="317" r:id="rId3"/>
    <p:sldId id="337" r:id="rId4"/>
    <p:sldId id="332" r:id="rId5"/>
    <p:sldId id="324" r:id="rId6"/>
    <p:sldId id="335" r:id="rId7"/>
    <p:sldId id="330" r:id="rId8"/>
    <p:sldId id="313" r:id="rId9"/>
    <p:sldId id="316" r:id="rId10"/>
    <p:sldId id="326" r:id="rId11"/>
    <p:sldId id="327" r:id="rId12"/>
    <p:sldId id="320" r:id="rId13"/>
    <p:sldId id="334" r:id="rId14"/>
    <p:sldId id="338" r:id="rId15"/>
    <p:sldId id="329" r:id="rId16"/>
    <p:sldId id="328" r:id="rId17"/>
    <p:sldId id="292" r:id="rId18"/>
  </p:sldIdLst>
  <p:sldSz cx="9144000" cy="6858000" type="screen4x3"/>
  <p:notesSz cx="7053263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89">
          <p15:clr>
            <a:srgbClr val="A4A3A4"/>
          </p15:clr>
        </p15:guide>
        <p15:guide id="2" orient="horz" pos="760">
          <p15:clr>
            <a:srgbClr val="A4A3A4"/>
          </p15:clr>
        </p15:guide>
        <p15:guide id="3" orient="horz" pos="3744">
          <p15:clr>
            <a:srgbClr val="A4A3A4"/>
          </p15:clr>
        </p15:guide>
        <p15:guide id="4" orient="horz" pos="1161">
          <p15:clr>
            <a:srgbClr val="A4A3A4"/>
          </p15:clr>
        </p15:guide>
        <p15:guide id="5" orient="horz" pos="3269">
          <p15:clr>
            <a:srgbClr val="A4A3A4"/>
          </p15:clr>
        </p15:guide>
        <p15:guide id="6" orient="horz" pos="1826">
          <p15:clr>
            <a:srgbClr val="A4A3A4"/>
          </p15:clr>
        </p15:guide>
        <p15:guide id="7" pos="3442">
          <p15:clr>
            <a:srgbClr val="A4A3A4"/>
          </p15:clr>
        </p15:guide>
        <p15:guide id="8" pos="242">
          <p15:clr>
            <a:srgbClr val="A4A3A4"/>
          </p15:clr>
        </p15:guide>
        <p15:guide id="9" pos="1796">
          <p15:clr>
            <a:srgbClr val="A4A3A4"/>
          </p15:clr>
        </p15:guide>
        <p15:guide id="10" pos="5517">
          <p15:clr>
            <a:srgbClr val="A4A3A4"/>
          </p15:clr>
        </p15:guide>
        <p15:guide id="11" pos="3975">
          <p15:clr>
            <a:srgbClr val="A4A3A4"/>
          </p15:clr>
        </p15:guide>
        <p15:guide id="12" pos="4104">
          <p15:clr>
            <a:srgbClr val="A4A3A4"/>
          </p15:clr>
        </p15:guide>
        <p15:guide id="13" pos="169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8"/>
    <a:srgbClr val="333333"/>
    <a:srgbClr val="14508B"/>
    <a:srgbClr val="0F467A"/>
    <a:srgbClr val="2C2C2C"/>
    <a:srgbClr val="171717"/>
    <a:srgbClr val="616161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4" autoAdjust="0"/>
    <p:restoredTop sz="94645" autoAdjust="0"/>
  </p:normalViewPr>
  <p:slideViewPr>
    <p:cSldViewPr snapToGrid="0">
      <p:cViewPr varScale="1">
        <p:scale>
          <a:sx n="111" d="100"/>
          <a:sy n="111" d="100"/>
        </p:scale>
        <p:origin x="-1698" y="-78"/>
      </p:cViewPr>
      <p:guideLst>
        <p:guide orient="horz" pos="3489"/>
        <p:guide orient="horz" pos="760"/>
        <p:guide orient="horz" pos="3744"/>
        <p:guide orient="horz" pos="1161"/>
        <p:guide orient="horz" pos="3269"/>
        <p:guide orient="horz" pos="1826"/>
        <p:guide pos="3442"/>
        <p:guide pos="242"/>
        <p:guide pos="1796"/>
        <p:guide pos="5517"/>
        <p:guide pos="3975"/>
        <p:guide pos="4104"/>
        <p:guide pos="1691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204" y="-102"/>
      </p:cViewPr>
      <p:guideLst>
        <p:guide orient="horz" pos="2932"/>
        <p:guide pos="2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98584527066743"/>
          <c:y val="3.4958772984030974E-2"/>
          <c:w val="0.8829712692163475"/>
          <c:h val="0.85460987831066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YTD October 2015 Actual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3.7202352358475084E-2"/>
                  <c:y val="-2.1306508115161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95935587627147E-2"/>
                  <c:y val="-2.61118635292857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076547129221579E-2"/>
                  <c:y val="-1.53389168261901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Expenses</c:v>
                </c:pt>
                <c:pt idx="2">
                  <c:v>Net Income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10381</c:v>
                </c:pt>
                <c:pt idx="1">
                  <c:v>8877</c:v>
                </c:pt>
                <c:pt idx="2">
                  <c:v>1504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YTD October 2015 Budget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7835645212783695E-3"/>
                  <c:y val="-3.8085591196463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420378155648316E-2"/>
                  <c:y val="-8.14883760183003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195392242636419E-3"/>
                  <c:y val="2.7714253109665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Expenses</c:v>
                </c:pt>
                <c:pt idx="2">
                  <c:v>Net Income</c:v>
                </c:pt>
              </c:strCache>
            </c:strRef>
          </c:cat>
          <c:val>
            <c:numRef>
              <c:f>Sheet1!$C$2:$C$4</c:f>
              <c:numCache>
                <c:formatCode>_("$"* #,##0_);_("$"* \(#,##0\);_("$"* "-"??_);_(@_)</c:formatCode>
                <c:ptCount val="3"/>
                <c:pt idx="0">
                  <c:v>9841</c:v>
                </c:pt>
                <c:pt idx="1">
                  <c:v>8811</c:v>
                </c:pt>
                <c:pt idx="2">
                  <c:v>1030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 Forecast 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672982190223569E-2"/>
                  <c:y val="-3.0917218943410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6081849185297461E-2"/>
                  <c:y val="5.1528698239016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7.7293047358524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Arial Black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Expenses</c:v>
                </c:pt>
                <c:pt idx="2">
                  <c:v>Net Income</c:v>
                </c:pt>
              </c:strCache>
            </c:strRef>
          </c:cat>
          <c:val>
            <c:numRef>
              <c:f>Sheet1!$D$2:$D$4</c:f>
              <c:numCache>
                <c:formatCode>_("$"* #,##0_);_("$"* \(#,##0\);_("$"* "-"??_);_(@_)</c:formatCode>
                <c:ptCount val="3"/>
                <c:pt idx="0">
                  <c:v>10422</c:v>
                </c:pt>
                <c:pt idx="1">
                  <c:v>10307</c:v>
                </c:pt>
                <c:pt idx="2">
                  <c:v>115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478656"/>
        <c:axId val="87591552"/>
      </c:barChart>
      <c:catAx>
        <c:axId val="5478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baseline="0">
                <a:latin typeface="Arial Black" pitchFamily="34" charset="0"/>
              </a:defRPr>
            </a:pPr>
            <a:endParaRPr lang="en-US"/>
          </a:p>
        </c:txPr>
        <c:crossAx val="87591552"/>
        <c:crosses val="autoZero"/>
        <c:auto val="1"/>
        <c:lblAlgn val="ctr"/>
        <c:lblOffset val="100"/>
        <c:noMultiLvlLbl val="0"/>
      </c:catAx>
      <c:valAx>
        <c:axId val="87591552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 Black" pitchFamily="34" charset="0"/>
              </a:defRPr>
            </a:pPr>
            <a:endParaRPr lang="en-US"/>
          </a:p>
        </c:txPr>
        <c:crossAx val="5478656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4019988820841953"/>
          <c:y val="5.8252427184466077E-2"/>
          <c:w val="0.25747237828693165"/>
          <c:h val="0.384863789769403"/>
        </c:manualLayout>
      </c:layout>
      <c:overlay val="1"/>
      <c:txPr>
        <a:bodyPr/>
        <a:lstStyle/>
        <a:p>
          <a:pPr>
            <a:defRPr sz="1400" baseline="0">
              <a:latin typeface="Arial Black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98584527066743"/>
          <c:y val="3.4958772984030974E-2"/>
          <c:w val="0.8829712692163475"/>
          <c:h val="0.85460987831066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 Budget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3.7202352358475084E-2"/>
                  <c:y val="-2.1306508115161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95935587627147E-2"/>
                  <c:y val="-2.61118635292857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076547129221579E-2"/>
                  <c:y val="-1.53389168261901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Expenses</c:v>
                </c:pt>
                <c:pt idx="2">
                  <c:v>Net Income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10632</c:v>
                </c:pt>
                <c:pt idx="1">
                  <c:v>10450</c:v>
                </c:pt>
                <c:pt idx="2">
                  <c:v>182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 Forecast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3393644096875159E-2"/>
                  <c:y val="-2.00505468128080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441311878455511E-2"/>
                  <c:y val="-5.5724026898791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195392242636419E-3"/>
                  <c:y val="2.7714253109665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Expenses</c:v>
                </c:pt>
                <c:pt idx="2">
                  <c:v>Net Income</c:v>
                </c:pt>
              </c:strCache>
            </c:strRef>
          </c:cat>
          <c:val>
            <c:numRef>
              <c:f>Sheet1!$C$2:$C$4</c:f>
              <c:numCache>
                <c:formatCode>_("$"* #,##0_);_("$"* \(#,##0\);_("$"* "-"??_);_(@_)</c:formatCode>
                <c:ptCount val="3"/>
                <c:pt idx="0">
                  <c:v>10422</c:v>
                </c:pt>
                <c:pt idx="1">
                  <c:v>10307</c:v>
                </c:pt>
                <c:pt idx="2">
                  <c:v>115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 Budget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641530882910194E-2"/>
                  <c:y val="-5.1528698239016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6081849185297461E-2"/>
                  <c:y val="5.1528698239016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7.72930473585243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Arial Black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Expenses</c:v>
                </c:pt>
                <c:pt idx="2">
                  <c:v>Net Income</c:v>
                </c:pt>
              </c:strCache>
            </c:strRef>
          </c:cat>
          <c:val>
            <c:numRef>
              <c:f>Sheet1!$D$2:$D$4</c:f>
              <c:numCache>
                <c:formatCode>_("$"* #,##0_);_("$"* \(#,##0\);_("$"* "-"??_);_(@_)</c:formatCode>
                <c:ptCount val="3"/>
                <c:pt idx="0">
                  <c:v>9846</c:v>
                </c:pt>
                <c:pt idx="1">
                  <c:v>9844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54240"/>
        <c:axId val="5355776"/>
      </c:barChart>
      <c:catAx>
        <c:axId val="5354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en-US"/>
          </a:p>
        </c:txPr>
        <c:crossAx val="5355776"/>
        <c:crosses val="autoZero"/>
        <c:auto val="1"/>
        <c:lblAlgn val="ctr"/>
        <c:lblOffset val="100"/>
        <c:noMultiLvlLbl val="0"/>
      </c:catAx>
      <c:valAx>
        <c:axId val="5355776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 Black" pitchFamily="34" charset="0"/>
              </a:defRPr>
            </a:pPr>
            <a:endParaRPr lang="en-US"/>
          </a:p>
        </c:txPr>
        <c:crossAx val="535424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74019988820841953"/>
          <c:y val="5.8252427184466077E-2"/>
          <c:w val="0.25747237828693165"/>
          <c:h val="0.24058343470015572"/>
        </c:manualLayout>
      </c:layout>
      <c:overlay val="1"/>
      <c:txPr>
        <a:bodyPr/>
        <a:lstStyle/>
        <a:p>
          <a:pPr>
            <a:defRPr sz="1400" baseline="0">
              <a:latin typeface="Arial Black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0.90736</cdr:y>
    </cdr:from>
    <cdr:to>
      <cdr:x>0.16573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838200" y="3941029"/>
          <a:ext cx="1414395" cy="40237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0.72125</cdr:x>
      <cdr:y>0.8145</cdr:y>
    </cdr:from>
    <cdr:to>
      <cdr:x>0.83039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43258" y="42054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0.82615</cdr:x>
      <cdr:y>0.7541</cdr:y>
    </cdr:from>
    <cdr:to>
      <cdr:x>0.83992</cdr:x>
      <cdr:y>0.82074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22149" y="3717197"/>
          <a:ext cx="115408" cy="328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0.90736</cdr:y>
    </cdr:from>
    <cdr:to>
      <cdr:x>0.16573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838200" y="3941029"/>
          <a:ext cx="1414395" cy="40237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0.72125</cdr:x>
      <cdr:y>0.8145</cdr:y>
    </cdr:from>
    <cdr:to>
      <cdr:x>0.83039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43258" y="42054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0.82615</cdr:x>
      <cdr:y>0.7541</cdr:y>
    </cdr:from>
    <cdr:to>
      <cdr:x>0.83992</cdr:x>
      <cdr:y>0.82074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22149" y="3717197"/>
          <a:ext cx="115408" cy="328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FB483B2-D619-A742-963C-A1EC57CE867F}" type="datetime1">
              <a:rPr lang="en-US"/>
              <a:pPr/>
              <a:t>11/20/2015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wrap="square" lIns="93493" tIns="46746" rIns="93493" bIns="4674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wrap="square" lIns="93493" tIns="46746" rIns="93493" bIns="46746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86E4EDB-0431-FF41-BF45-38922CC112B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25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493" tIns="46746" rIns="93493" bIns="4674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4"/>
            <a:ext cx="5642610" cy="4189095"/>
          </a:xfrm>
          <a:prstGeom prst="rect">
            <a:avLst/>
          </a:prstGeom>
        </p:spPr>
        <p:txBody>
          <a:bodyPr vert="horz" wrap="square" lIns="93493" tIns="46746" rIns="93493" bIns="4674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455696" y="8982635"/>
            <a:ext cx="445728" cy="239192"/>
          </a:xfrm>
          <a:prstGeom prst="rect">
            <a:avLst/>
          </a:prstGeom>
        </p:spPr>
        <p:txBody>
          <a:bodyPr lIns="93493" tIns="46746" rIns="93493" bIns="46746"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75B51B51-4A4E-874B-91C5-ABFB4B497756}" type="slidenum">
              <a:rPr lang="en-US" sz="1200" b="0"/>
              <a:pPr algn="r" eaLnBrk="1" hangingPunct="1"/>
              <a:t>‹#›</a:t>
            </a:fld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85987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1pPr>
    <a:lvl2pPr marL="222250" indent="-2222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2pPr>
    <a:lvl3pPr marL="457200" indent="-2349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568325" indent="-2095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803275" indent="-2349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79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2033" indent="-172033">
              <a:buFont typeface="Arial" panose="020B0604020202020204" pitchFamily="34" charset="0"/>
              <a:buChar char="•"/>
            </a:pPr>
            <a:r>
              <a:rPr lang="en-US" dirty="0" smtClean="0"/>
              <a:t>Key Assumption:</a:t>
            </a:r>
            <a:r>
              <a:rPr lang="en-US" baseline="0" dirty="0" smtClean="0"/>
              <a:t> Retain Membership flat to 2015 number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50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2016 NCBF –</a:t>
            </a:r>
            <a:r>
              <a:rPr lang="en-US" baseline="0" dirty="0" smtClean="0"/>
              <a:t> new business model with 3 Host Councils: </a:t>
            </a:r>
          </a:p>
          <a:p>
            <a:pPr marL="229377" indent="-229377">
              <a:buAutoNum type="arabicParenR"/>
            </a:pPr>
            <a:r>
              <a:rPr lang="en-US" baseline="0" dirty="0" smtClean="0"/>
              <a:t>Women’s Business Development Council of Florida – Nancy Allen</a:t>
            </a:r>
          </a:p>
          <a:p>
            <a:pPr marL="229377" indent="-229377">
              <a:buAutoNum type="arabicParenR"/>
            </a:pPr>
            <a:r>
              <a:rPr lang="en-US" baseline="0" dirty="0" smtClean="0"/>
              <a:t>Greater Women’s Business Council – Roz Lewis</a:t>
            </a:r>
          </a:p>
          <a:p>
            <a:pPr marL="229377" indent="-229377">
              <a:buAutoNum type="arabicParenR"/>
            </a:pPr>
            <a:r>
              <a:rPr lang="en-US" baseline="0" dirty="0" smtClean="0"/>
              <a:t>Women’s Business Enterprise Council South – Blanca Robinson</a:t>
            </a:r>
          </a:p>
          <a:p>
            <a:pPr marL="229377" indent="-229377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53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32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5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55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475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60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13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02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02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76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12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97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02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15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5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Title 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021"/>
            <a:ext cx="9144000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4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355600" y="4624388"/>
            <a:ext cx="8226425" cy="347662"/>
          </a:xfrm>
          <a:extLst/>
        </p:spPr>
        <p:txBody>
          <a:bodyPr/>
          <a:lstStyle>
            <a:lvl1pPr marL="0" indent="0">
              <a:defRPr sz="3000">
                <a:solidFill>
                  <a:schemeClr val="accent2"/>
                </a:solidFill>
                <a:latin typeface="Arial" charset="0"/>
                <a:cs typeface="Geneva" charset="0"/>
              </a:defRPr>
            </a:lvl1pPr>
          </a:lstStyle>
          <a:p>
            <a:pPr lvl="0"/>
            <a:r>
              <a:rPr lang="en-CA" noProof="0" dirty="0"/>
              <a:t>Click </a:t>
            </a:r>
            <a:r>
              <a:rPr lang="en-CA" noProof="0" dirty="0" smtClean="0"/>
              <a:t>edit </a:t>
            </a:r>
            <a:r>
              <a:rPr lang="en-CA" noProof="0" dirty="0"/>
              <a:t>Master subtitle style</a:t>
            </a:r>
          </a:p>
        </p:txBody>
      </p:sp>
      <p:sp>
        <p:nvSpPr>
          <p:cNvPr id="61455" name="Title Placeholder 1"/>
          <p:cNvSpPr>
            <a:spLocks noGrp="1"/>
          </p:cNvSpPr>
          <p:nvPr>
            <p:ph type="ctrTitle"/>
          </p:nvPr>
        </p:nvSpPr>
        <p:spPr>
          <a:xfrm>
            <a:off x="355600" y="3938588"/>
            <a:ext cx="8226425" cy="603250"/>
          </a:xfrm>
          <a:extLst/>
        </p:spPr>
        <p:txBody>
          <a:bodyPr/>
          <a:lstStyle>
            <a:lvl1pPr>
              <a:defRPr sz="4400" b="1">
                <a:solidFill>
                  <a:schemeClr val="accent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 lvl="0"/>
            <a:r>
              <a:rPr lang="en-CA" noProof="0" dirty="0"/>
              <a:t>Click to edit Master title style</a:t>
            </a:r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972" y="957263"/>
            <a:ext cx="379387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8997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CC21EA05-6B4D-EA42-83A8-186F2B06A868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100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November 2015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8" name="Picture 13" descr="arrow yell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47899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04DA0E21-39FC-4E48-A9B3-A2C2C99606BF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85279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October 2015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4755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9D3EDF74-0876-394D-B506-218C0AA127F4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100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November 2015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9375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div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9A13FA59-D8BC-204D-A970-488720E04AA3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3" name="Freeform 12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4" name="Oval 13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5" name="Freeform 14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5" y="1159845"/>
            <a:ext cx="5916613" cy="4765675"/>
          </a:xfrm>
        </p:spPr>
        <p:txBody>
          <a:bodyPr/>
          <a:lstStyle>
            <a:lvl1pPr marL="0" indent="0">
              <a:spcBef>
                <a:spcPts val="1200"/>
              </a:spcBef>
              <a:defRPr sz="1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4175" y="1159845"/>
            <a:ext cx="2243138" cy="4783755"/>
          </a:xfrm>
        </p:spPr>
        <p:txBody>
          <a:bodyPr/>
          <a:lstStyle>
            <a:lvl1pPr marL="0" indent="0" algn="l" rtl="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lang="en-US" sz="1600" b="1" kern="1200" baseline="0" dirty="0" smtClean="0">
                <a:solidFill>
                  <a:srgbClr val="008C97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1pPr>
            <a:lvl2pPr>
              <a:defRPr lang="en-US" sz="1600" b="0" kern="1200" baseline="0" dirty="0" smtClean="0">
                <a:solidFill>
                  <a:schemeClr val="tx1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6138010" y="6489700"/>
            <a:ext cx="100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November 2015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20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1120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33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F65CCFC5-E934-3246-A96B-EA4F5BFDB207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100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November 2015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2802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7E1ED6-D18E-7E4C-942C-754239F4DEEE}" type="datetimeFigureOut">
              <a:rPr lang="en-US" smtClean="0"/>
              <a:pPr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3A8ACA-56C4-6F49-BFA1-0B66D77E34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84175" y="1577975"/>
            <a:ext cx="8378825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5" name="Title Placeholder 1"/>
          <p:cNvSpPr>
            <a:spLocks noGrp="1"/>
          </p:cNvSpPr>
          <p:nvPr userDrawn="1">
            <p:ph type="title"/>
          </p:nvPr>
        </p:nvSpPr>
        <p:spPr bwMode="gray">
          <a:xfrm>
            <a:off x="384175" y="0"/>
            <a:ext cx="837565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06" r:id="rId7"/>
    <p:sldLayoutId id="2147483712" r:id="rId8"/>
    <p:sldLayoutId id="2147483713" r:id="rId9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Clr>
          <a:schemeClr val="tx1"/>
        </a:buClr>
        <a:buSzPct val="70000"/>
        <a:buFont typeface="Wingdings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23850" indent="-3222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200" kern="1200">
          <a:solidFill>
            <a:schemeClr val="tx1"/>
          </a:solidFill>
          <a:latin typeface="+mn-lt"/>
          <a:ea typeface="Geneva" pitchFamily="68" charset="-128"/>
          <a:cs typeface="+mn-cs"/>
        </a:defRPr>
      </a:lvl2pPr>
      <a:lvl3pPr marL="600075" indent="-274638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chemeClr val="accent2"/>
        </a:buClr>
        <a:buSzPct val="70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Geneva" pitchFamily="68" charset="-128"/>
          <a:cs typeface="+mn-cs"/>
        </a:defRPr>
      </a:lvl3pPr>
      <a:lvl4pPr marL="857250" indent="-2555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SzPct val="70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Geneva" pitchFamily="68" charset="-128"/>
          <a:cs typeface="+mn-cs"/>
        </a:defRPr>
      </a:lvl4pPr>
      <a:lvl5pPr marL="1152525" indent="-2936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1600" kern="1200">
          <a:solidFill>
            <a:schemeClr val="tx1"/>
          </a:solidFill>
          <a:latin typeface="+mn-lt"/>
          <a:ea typeface="Geneva" pitchFamily="6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7952753" y="6126065"/>
            <a:ext cx="528638" cy="527050"/>
            <a:chOff x="5661535" y="4573551"/>
            <a:chExt cx="963199" cy="963199"/>
          </a:xfrm>
        </p:grpSpPr>
        <p:sp>
          <p:nvSpPr>
            <p:cNvPr id="6" name="Freeform 5"/>
            <p:cNvSpPr>
              <a:spLocks noChangeAspect="1"/>
            </p:cNvSpPr>
            <p:nvPr/>
          </p:nvSpPr>
          <p:spPr>
            <a:xfrm>
              <a:off x="5670213" y="4744721"/>
              <a:ext cx="847498" cy="620857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7" name="Oval 6">
              <a:hlinkClick r:id="" action="ppaction://hlinkshowjump?jump=nextslide"/>
            </p:cNvPr>
            <p:cNvSpPr/>
            <p:nvPr/>
          </p:nvSpPr>
          <p:spPr>
            <a:xfrm>
              <a:off x="5661535" y="4573551"/>
              <a:ext cx="963199" cy="96319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54966" y="4942935"/>
            <a:ext cx="8226425" cy="1276792"/>
          </a:xfrm>
        </p:spPr>
        <p:txBody>
          <a:bodyPr/>
          <a:lstStyle/>
          <a:p>
            <a:pPr algn="ctr">
              <a:buNone/>
            </a:pPr>
            <a:r>
              <a:rPr lang="en-CA" sz="2800" dirty="0" smtClean="0"/>
              <a:t>2015 Financial Overview and </a:t>
            </a:r>
          </a:p>
          <a:p>
            <a:pPr algn="ctr">
              <a:buNone/>
            </a:pPr>
            <a:r>
              <a:rPr lang="en-CA" sz="2800" dirty="0" smtClean="0"/>
              <a:t>2016 Recommended Budget  </a:t>
            </a:r>
          </a:p>
          <a:p>
            <a:pPr algn="ctr">
              <a:buNone/>
            </a:pPr>
            <a:r>
              <a:rPr lang="en-CA" sz="2800" dirty="0" smtClean="0"/>
              <a:t>November 20, 2015</a:t>
            </a:r>
          </a:p>
        </p:txBody>
      </p:sp>
      <p:sp>
        <p:nvSpPr>
          <p:cNvPr id="9" name="Rectangle 8"/>
          <p:cNvSpPr>
            <a:spLocks noGrp="1"/>
          </p:cNvSpPr>
          <p:nvPr>
            <p:ph type="ctrTitle"/>
          </p:nvPr>
        </p:nvSpPr>
        <p:spPr>
          <a:xfrm>
            <a:off x="355600" y="3938588"/>
            <a:ext cx="8226425" cy="774814"/>
          </a:xfrm>
          <a:noFill/>
        </p:spPr>
        <p:txBody>
          <a:bodyPr>
            <a:noAutofit/>
          </a:bodyPr>
          <a:lstStyle/>
          <a:p>
            <a:pPr algn="ctr"/>
            <a:r>
              <a:rPr lang="en-CA" sz="4000" dirty="0" smtClean="0"/>
              <a:t>Treasurer’s Report to </a:t>
            </a:r>
            <a:br>
              <a:rPr lang="en-CA" sz="4000" dirty="0" smtClean="0"/>
            </a:br>
            <a:r>
              <a:rPr lang="en-CA" sz="4000" dirty="0" smtClean="0"/>
              <a:t>Board of Directors</a:t>
            </a:r>
            <a:br>
              <a:rPr lang="en-CA" sz="4000" dirty="0" smtClean="0"/>
            </a:br>
            <a:r>
              <a:rPr lang="en-CA" sz="4000" dirty="0" smtClean="0"/>
              <a:t>`</a:t>
            </a:r>
            <a:endParaRPr lang="en-CA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-54591"/>
            <a:ext cx="8600027" cy="873458"/>
          </a:xfrm>
        </p:spPr>
        <p:txBody>
          <a:bodyPr>
            <a:noAutofit/>
          </a:bodyPr>
          <a:lstStyle/>
          <a:p>
            <a:r>
              <a:rPr lang="en-US" b="1" dirty="0" smtClean="0"/>
              <a:t>2016 </a:t>
            </a:r>
            <a:r>
              <a:rPr lang="en-US" b="1" dirty="0"/>
              <a:t>Budget: </a:t>
            </a:r>
            <a:r>
              <a:rPr lang="en-US" b="1" dirty="0" smtClean="0"/>
              <a:t>Revenue </a:t>
            </a:r>
            <a:br>
              <a:rPr lang="en-US" b="1" dirty="0" smtClean="0"/>
            </a:br>
            <a:r>
              <a:rPr lang="en-US" b="1" dirty="0" smtClean="0"/>
              <a:t>Membership Assumptions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238016"/>
              </p:ext>
            </p:extLst>
          </p:nvPr>
        </p:nvGraphicFramePr>
        <p:xfrm>
          <a:off x="772582" y="1050074"/>
          <a:ext cx="7675387" cy="422137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661042"/>
                <a:gridCol w="1918848"/>
                <a:gridCol w="1322129"/>
                <a:gridCol w="1773368"/>
              </a:tblGrid>
              <a:tr h="9947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 smtClean="0">
                          <a:latin typeface="Arial" pitchFamily="34" charset="0"/>
                          <a:cs typeface="Arial" pitchFamily="34" charset="0"/>
                        </a:rPr>
                        <a:t>Membership</a:t>
                      </a:r>
                      <a:r>
                        <a:rPr lang="en-US" sz="180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smtClean="0">
                          <a:latin typeface="Arial" pitchFamily="34" charset="0"/>
                          <a:cs typeface="Arial" pitchFamily="34" charset="0"/>
                        </a:rPr>
                        <a:t>Revenue Brackets</a:t>
                      </a:r>
                    </a:p>
                    <a:p>
                      <a:endParaRPr lang="en-US" sz="180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 smtClean="0">
                          <a:latin typeface="Arial" pitchFamily="34" charset="0"/>
                          <a:cs typeface="Arial" pitchFamily="34" charset="0"/>
                        </a:rPr>
                        <a:t>Annual</a:t>
                      </a:r>
                    </a:p>
                    <a:p>
                      <a:pPr algn="ctr"/>
                      <a:r>
                        <a:rPr lang="en-US" sz="1800" u="none" dirty="0" smtClean="0">
                          <a:latin typeface="Arial" pitchFamily="34" charset="0"/>
                          <a:cs typeface="Arial" pitchFamily="34" charset="0"/>
                        </a:rPr>
                        <a:t>Membership </a:t>
                      </a:r>
                      <a:r>
                        <a:rPr lang="en-US" sz="1800" u="sng" dirty="0" smtClean="0">
                          <a:latin typeface="Arial" pitchFamily="34" charset="0"/>
                          <a:cs typeface="Arial" pitchFamily="34" charset="0"/>
                        </a:rPr>
                        <a:t>Dues </a:t>
                      </a:r>
                      <a:endParaRPr lang="en-US" sz="180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endParaRPr lang="en-US" sz="18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en-US" sz="1800" u="sng" dirty="0" smtClean="0">
                          <a:latin typeface="Arial" pitchFamily="34" charset="0"/>
                          <a:cs typeface="Arial" pitchFamily="34" charset="0"/>
                        </a:rPr>
                        <a:t>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  <a:p>
                      <a:pPr algn="r"/>
                      <a:r>
                        <a:rPr lang="en-US" sz="1800" u="none" dirty="0" smtClean="0">
                          <a:latin typeface="Arial" pitchFamily="34" charset="0"/>
                          <a:cs typeface="Arial" pitchFamily="34" charset="0"/>
                        </a:rPr>
                        <a:t>Dues </a:t>
                      </a:r>
                    </a:p>
                    <a:p>
                      <a:pPr algn="r"/>
                      <a:r>
                        <a:rPr lang="en-US" sz="1800" u="sng" dirty="0" smtClean="0">
                          <a:latin typeface="Arial" pitchFamily="34" charset="0"/>
                          <a:cs typeface="Arial" pitchFamily="34" charset="0"/>
                        </a:rPr>
                        <a:t>Full</a:t>
                      </a:r>
                      <a:r>
                        <a:rPr lang="en-US" sz="1800" u="sng" baseline="0" dirty="0" smtClean="0">
                          <a:latin typeface="Arial" pitchFamily="34" charset="0"/>
                          <a:cs typeface="Arial" pitchFamily="34" charset="0"/>
                        </a:rPr>
                        <a:t> Year</a:t>
                      </a:r>
                      <a:endParaRPr lang="en-US" sz="18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endParaRPr lang="en-US" sz="1800" u="sng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861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Gov’t Agencies/Nonprofits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$2,500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$37,500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55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&lt; $1B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$6,500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$195,000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0645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$1B - $5.9B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$8,500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$595,000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1557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$6B - $12.9B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$10,500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$577,500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8749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$13B - $24.9B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$16,000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$640,000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4561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$25B - $34.9B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$21,000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$252,000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04561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$35 - $69.9B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$26,000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$754,000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2946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$70B +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$31,000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sng" dirty="0" smtClean="0">
                          <a:latin typeface="Arial" pitchFamily="34" charset="0"/>
                          <a:cs typeface="Arial" pitchFamily="34" charset="0"/>
                        </a:rPr>
                        <a:t>$930,000</a:t>
                      </a:r>
                      <a:endParaRPr lang="en-US" sz="14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5048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281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$3,981,000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6971" y="5308970"/>
            <a:ext cx="71104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Key assumption: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Any attrition in membership in 2016 will be offset by new members at average membership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No material shift in brackets by membership in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174192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600027" cy="793101"/>
          </a:xfrm>
        </p:spPr>
        <p:txBody>
          <a:bodyPr>
            <a:noAutofit/>
          </a:bodyPr>
          <a:lstStyle/>
          <a:p>
            <a:r>
              <a:rPr lang="en-US" b="1" dirty="0" smtClean="0"/>
              <a:t>2016 </a:t>
            </a:r>
            <a:r>
              <a:rPr lang="en-US" b="1" dirty="0"/>
              <a:t>Budget: Revenue</a:t>
            </a:r>
            <a:br>
              <a:rPr lang="en-US" b="1" dirty="0"/>
            </a:br>
            <a:r>
              <a:rPr lang="en-US" b="1" dirty="0" smtClean="0"/>
              <a:t>Sponsorships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4929"/>
              </p:ext>
            </p:extLst>
          </p:nvPr>
        </p:nvGraphicFramePr>
        <p:xfrm>
          <a:off x="484094" y="1163782"/>
          <a:ext cx="8077199" cy="440437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692863"/>
                <a:gridCol w="1545168"/>
                <a:gridCol w="1945005"/>
                <a:gridCol w="1894163"/>
              </a:tblGrid>
              <a:tr h="1347406">
                <a:tc>
                  <a:txBody>
                    <a:bodyPr/>
                    <a:lstStyle/>
                    <a:p>
                      <a:endParaRPr lang="en-US" sz="18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8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Arial" pitchFamily="34" charset="0"/>
                          <a:cs typeface="Arial" pitchFamily="34" charset="0"/>
                        </a:rPr>
                        <a:t>Sponsorships</a:t>
                      </a:r>
                      <a:r>
                        <a:rPr lang="en-US" sz="1800" u="sng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80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en-US" sz="1800" u="non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  <a:p>
                      <a:pPr algn="r"/>
                      <a:r>
                        <a:rPr lang="en-US" sz="1800" u="sng" dirty="0" smtClean="0">
                          <a:latin typeface="Arial" pitchFamily="34" charset="0"/>
                          <a:cs typeface="Arial" pitchFamily="34" charset="0"/>
                        </a:rPr>
                        <a:t>Budget</a:t>
                      </a:r>
                      <a:endParaRPr lang="en-US" sz="180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en-US" sz="1800" u="none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  <a:p>
                      <a:pPr algn="r"/>
                      <a:r>
                        <a:rPr lang="en-US" sz="1800" u="sng" dirty="0" smtClean="0">
                          <a:latin typeface="Arial" pitchFamily="34" charset="0"/>
                          <a:cs typeface="Arial" pitchFamily="34" charset="0"/>
                        </a:rPr>
                        <a:t>Forecast</a:t>
                      </a:r>
                      <a:endParaRPr lang="en-US" sz="180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en-US" sz="1800" u="none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  <a:p>
                      <a:pPr algn="r"/>
                      <a:r>
                        <a:rPr lang="en-US" sz="1800" u="sng" dirty="0" smtClean="0">
                          <a:latin typeface="Arial" pitchFamily="34" charset="0"/>
                          <a:cs typeface="Arial" pitchFamily="34" charset="0"/>
                        </a:rPr>
                        <a:t>Budget</a:t>
                      </a:r>
                      <a:endParaRPr lang="en-US" sz="180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1254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Summit &amp; Salute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$850,000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$828,000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$780,000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276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NCBF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$2,550,000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$2,325,000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$2,350,000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837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In-Kind Media   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$425,000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$439,000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$425,000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827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Silent Auction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$10,000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$65,000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3137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Tuck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$180,000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$200,000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$48,000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1913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Student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Mentor/Other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Arial" pitchFamily="34" charset="0"/>
                          <a:cs typeface="Arial" pitchFamily="34" charset="0"/>
                        </a:rPr>
                        <a:t>$90,000</a:t>
                      </a:r>
                      <a:endParaRPr lang="en-US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Arial" pitchFamily="34" charset="0"/>
                          <a:cs typeface="Arial" pitchFamily="34" charset="0"/>
                        </a:rPr>
                        <a:t>$43,000</a:t>
                      </a:r>
                      <a:endParaRPr lang="en-US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Arial" pitchFamily="34" charset="0"/>
                          <a:cs typeface="Arial" pitchFamily="34" charset="0"/>
                        </a:rPr>
                        <a:t>$100,000</a:t>
                      </a:r>
                      <a:endParaRPr lang="en-US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0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Sponsorships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$4,095,000</a:t>
                      </a:r>
                    </a:p>
                    <a:p>
                      <a:pPr algn="r"/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$3,845,000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$3,768,000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3448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527" y="0"/>
            <a:ext cx="8378825" cy="793101"/>
          </a:xfrm>
        </p:spPr>
        <p:txBody>
          <a:bodyPr>
            <a:noAutofit/>
          </a:bodyPr>
          <a:lstStyle/>
          <a:p>
            <a:r>
              <a:rPr lang="en-US" b="1" dirty="0" smtClean="0"/>
              <a:t>2016 Budget: Expenses  </a:t>
            </a:r>
            <a:br>
              <a:rPr lang="en-US" b="1" dirty="0" smtClean="0"/>
            </a:br>
            <a:r>
              <a:rPr lang="en-US" b="1" dirty="0" smtClean="0"/>
              <a:t>Top Six Expense Categories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739283"/>
              </p:ext>
            </p:extLst>
          </p:nvPr>
        </p:nvGraphicFramePr>
        <p:xfrm>
          <a:off x="470516" y="957615"/>
          <a:ext cx="8292485" cy="514947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62498"/>
                <a:gridCol w="1923068"/>
                <a:gridCol w="1649691"/>
                <a:gridCol w="1457228"/>
              </a:tblGrid>
              <a:tr h="69376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latin typeface="Arial" pitchFamily="34" charset="0"/>
                          <a:cs typeface="Arial" pitchFamily="34" charset="0"/>
                        </a:rPr>
                        <a:t>Expense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           2016</a:t>
                      </a:r>
                    </a:p>
                    <a:p>
                      <a:pPr algn="r"/>
                      <a:r>
                        <a:rPr lang="en-US" sz="1600" b="1" u="sng" dirty="0" smtClean="0">
                          <a:latin typeface="Arial" pitchFamily="34" charset="0"/>
                          <a:cs typeface="Arial" pitchFamily="34" charset="0"/>
                        </a:rPr>
                        <a:t> Budget</a:t>
                      </a:r>
                      <a:endParaRPr lang="en-US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2015</a:t>
                      </a:r>
                    </a:p>
                    <a:p>
                      <a:pPr algn="r"/>
                      <a:r>
                        <a:rPr lang="en-US" sz="1600" b="1" u="sng" dirty="0" smtClean="0">
                          <a:latin typeface="Arial" pitchFamily="34" charset="0"/>
                          <a:cs typeface="Arial" pitchFamily="34" charset="0"/>
                        </a:rPr>
                        <a:t> Forecast</a:t>
                      </a:r>
                      <a:endParaRPr lang="en-US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    2015 </a:t>
                      </a:r>
                    </a:p>
                    <a:p>
                      <a:pPr algn="r"/>
                      <a:r>
                        <a:rPr lang="en-US" sz="1600" b="1" u="sng" dirty="0" smtClean="0">
                          <a:latin typeface="Arial" pitchFamily="34" charset="0"/>
                          <a:cs typeface="Arial" pitchFamily="34" charset="0"/>
                        </a:rPr>
                        <a:t>Budget</a:t>
                      </a:r>
                      <a:endParaRPr lang="en-US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30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$3,948,000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$3,882,000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$3,804,000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40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Staff Costs (salary, benefits, PR tax)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$3,051,000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$2,968,000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$2,631,000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45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RPO Allocations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$1,704,000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$1,646,000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$1,578,000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6842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Professional fees &amp;  outside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services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Temporary Help ($200k)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Technology Fees ($271k)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Other Prof Fees ($142k)</a:t>
                      </a:r>
                    </a:p>
                    <a:p>
                      <a:pPr marL="800100" lvl="1" indent="-342900"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Legal/Audit Fees ($112k)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$726,000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$728,000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$709,000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411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Occupancy 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$371,000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$357,000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$340,000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6997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Staff Travel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$178,000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$187,000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$189,000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908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Other Remaining Expenses  </a:t>
                      </a:r>
                    </a:p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                   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sng" dirty="0" smtClean="0">
                          <a:latin typeface="Arial" pitchFamily="34" charset="0"/>
                          <a:cs typeface="Arial" pitchFamily="34" charset="0"/>
                        </a:rPr>
                        <a:t>$472,000</a:t>
                      </a:r>
                    </a:p>
                    <a:p>
                      <a:pPr algn="r"/>
                      <a:endParaRPr lang="en-US" sz="1400" b="1" u="non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$10,450,000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sng" dirty="0" smtClean="0">
                          <a:latin typeface="Arial" pitchFamily="34" charset="0"/>
                          <a:cs typeface="Arial" pitchFamily="34" charset="0"/>
                        </a:rPr>
                        <a:t>$539,000</a:t>
                      </a:r>
                    </a:p>
                    <a:p>
                      <a:pPr algn="r"/>
                      <a:endParaRPr lang="en-US" sz="1400" b="1" u="non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$10,307,000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sng" dirty="0" smtClean="0">
                          <a:latin typeface="Arial" pitchFamily="34" charset="0"/>
                          <a:cs typeface="Arial" pitchFamily="34" charset="0"/>
                        </a:rPr>
                        <a:t>$593,000</a:t>
                      </a:r>
                    </a:p>
                    <a:p>
                      <a:pPr algn="r"/>
                      <a:endParaRPr lang="en-US" sz="1400" b="1" u="non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en-US" sz="1400" b="1" u="none" dirty="0" smtClean="0">
                          <a:latin typeface="Arial" pitchFamily="34" charset="0"/>
                          <a:cs typeface="Arial" pitchFamily="34" charset="0"/>
                        </a:rPr>
                        <a:t>$9,844,000</a:t>
                      </a:r>
                      <a:endParaRPr lang="en-US" sz="14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2016 Budget: Cost Containment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972014"/>
          </a:xfrm>
        </p:spPr>
        <p:txBody>
          <a:bodyPr>
            <a:normAutofit fontScale="92500"/>
          </a:bodyPr>
          <a:lstStyle/>
          <a:p>
            <a:pPr marL="1587" lvl="1" indent="0">
              <a:buNone/>
            </a:pPr>
            <a:r>
              <a:rPr lang="en-US" sz="2800" dirty="0" smtClean="0"/>
              <a:t>Continue to deliver better events/programs year after year by balancing escalating costs  </a:t>
            </a:r>
          </a:p>
          <a:p>
            <a:pPr marL="1587" lvl="1" indent="0">
              <a:buNone/>
            </a:pPr>
            <a:r>
              <a:rPr lang="en-US" sz="2800" dirty="0" smtClean="0"/>
              <a:t>Cost Containment Measures:   </a:t>
            </a:r>
          </a:p>
          <a:p>
            <a:pPr lvl="2"/>
            <a:r>
              <a:rPr lang="en-US" sz="2600" dirty="0" smtClean="0"/>
              <a:t>Brought Event Planning functions in-house</a:t>
            </a:r>
          </a:p>
          <a:p>
            <a:pPr lvl="2"/>
            <a:r>
              <a:rPr lang="en-US" sz="2600" dirty="0" smtClean="0"/>
              <a:t>Green Initiatives: Stop printing Save-the-Date Postcards, S&amp;S Invitation, &amp; NCBF Registration Brochure</a:t>
            </a:r>
          </a:p>
          <a:p>
            <a:pPr lvl="2"/>
            <a:r>
              <a:rPr lang="en-US" sz="2600" dirty="0" smtClean="0"/>
              <a:t>Speaker sponsorships     </a:t>
            </a:r>
          </a:p>
          <a:p>
            <a:pPr lvl="2"/>
            <a:r>
              <a:rPr lang="en-US" sz="2600" dirty="0" smtClean="0"/>
              <a:t>Negotiate multi-year agreements (not longer than 3 years) to gain deeper discounts, e.g. Hargrove &amp; SMPR</a:t>
            </a:r>
          </a:p>
          <a:p>
            <a:pPr lvl="2"/>
            <a:r>
              <a:rPr lang="en-US" sz="2600" dirty="0" smtClean="0"/>
              <a:t>Reduce reception beverage costs</a:t>
            </a:r>
          </a:p>
          <a:p>
            <a:pPr marL="601662" lvl="3" indent="0">
              <a:buNone/>
            </a:pPr>
            <a:endParaRPr lang="en-US" sz="2600" dirty="0" smtClean="0"/>
          </a:p>
          <a:p>
            <a:pPr lvl="3"/>
            <a:endParaRPr lang="en-US" dirty="0" smtClean="0"/>
          </a:p>
          <a:p>
            <a:pPr lvl="1"/>
            <a:endParaRPr lang="en-US" sz="26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857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Unrestricted Net Assets (UNA) Reserve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972014"/>
          </a:xfrm>
        </p:spPr>
        <p:txBody>
          <a:bodyPr>
            <a:normAutofit/>
          </a:bodyPr>
          <a:lstStyle/>
          <a:p>
            <a:pPr marL="1587" lvl="1" indent="0">
              <a:buNone/>
            </a:pPr>
            <a:r>
              <a:rPr lang="en-US" sz="2800" dirty="0" smtClean="0"/>
              <a:t>Purpose: To ensure financial stability of the mission, programs, employment and ongoing operations of WBENC  </a:t>
            </a:r>
          </a:p>
          <a:p>
            <a:pPr lvl="2"/>
            <a:r>
              <a:rPr lang="en-US" sz="2600" dirty="0" smtClean="0"/>
              <a:t>Not to replace a permanent loss of funds/eliminate an ongoing budget gap   </a:t>
            </a:r>
          </a:p>
          <a:p>
            <a:pPr lvl="2"/>
            <a:r>
              <a:rPr lang="en-US" sz="2600" dirty="0" smtClean="0"/>
              <a:t>Replenish within 12 – 24 months of use </a:t>
            </a:r>
          </a:p>
          <a:p>
            <a:pPr lvl="3"/>
            <a:r>
              <a:rPr lang="en-US" dirty="0" smtClean="0"/>
              <a:t>Major depletion of funds (greater than a third of UNA) within 5 years </a:t>
            </a:r>
          </a:p>
          <a:p>
            <a:pPr lvl="2"/>
            <a:r>
              <a:rPr lang="en-US" sz="2600" dirty="0" smtClean="0"/>
              <a:t>Goal: Reserve funds equal to a minimum of 6 months, no more than 12 months, average 9 months of modified operating budget </a:t>
            </a:r>
          </a:p>
          <a:p>
            <a:pPr lvl="1"/>
            <a:endParaRPr lang="en-US" sz="26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872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14" y="0"/>
            <a:ext cx="9068585" cy="793101"/>
          </a:xfrm>
        </p:spPr>
        <p:txBody>
          <a:bodyPr>
            <a:noAutofit/>
          </a:bodyPr>
          <a:lstStyle/>
          <a:p>
            <a:r>
              <a:rPr lang="en-US" b="1" dirty="0" smtClean="0"/>
              <a:t>UNA Reserve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99241"/>
            <a:ext cx="8378825" cy="513261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Targeted UNA Goals</a:t>
            </a:r>
          </a:p>
          <a:p>
            <a:pPr lvl="3"/>
            <a:r>
              <a:rPr lang="en-US" sz="2200" dirty="0" smtClean="0"/>
              <a:t>6 months of UNA balance is ~$3.7M</a:t>
            </a:r>
          </a:p>
          <a:p>
            <a:pPr lvl="3"/>
            <a:r>
              <a:rPr lang="en-US" sz="2200" dirty="0" smtClean="0"/>
              <a:t>Achieve goal in ~5 years</a:t>
            </a:r>
            <a:br>
              <a:rPr lang="en-US" sz="2200" dirty="0" smtClean="0"/>
            </a:br>
            <a:endParaRPr lang="en-US" sz="2200" dirty="0"/>
          </a:p>
          <a:p>
            <a:pPr lvl="1"/>
            <a:r>
              <a:rPr lang="en-US" sz="2800" dirty="0" smtClean="0"/>
              <a:t>2015 Forecasted year-end UNA - $2.4M</a:t>
            </a:r>
          </a:p>
          <a:p>
            <a:pPr lvl="3"/>
            <a:r>
              <a:rPr lang="en-US" sz="2200" dirty="0" smtClean="0"/>
              <a:t>Assumes net income of $115k </a:t>
            </a:r>
          </a:p>
          <a:p>
            <a:pPr lvl="3"/>
            <a:r>
              <a:rPr lang="en-US" sz="2200" dirty="0" smtClean="0"/>
              <a:t>Approximately 65% of Plan Goal</a:t>
            </a:r>
            <a:br>
              <a:rPr lang="en-US" sz="2200" dirty="0" smtClean="0"/>
            </a:br>
            <a:endParaRPr lang="en-US" sz="2200" dirty="0" smtClean="0"/>
          </a:p>
          <a:p>
            <a:pPr lvl="1"/>
            <a:r>
              <a:rPr lang="en-US" sz="2800" dirty="0" smtClean="0"/>
              <a:t>2016 Recommended Budget</a:t>
            </a:r>
          </a:p>
          <a:p>
            <a:pPr lvl="3"/>
            <a:r>
              <a:rPr lang="en-US" dirty="0" smtClean="0"/>
              <a:t>Net Income				$182k</a:t>
            </a:r>
          </a:p>
          <a:p>
            <a:pPr lvl="3"/>
            <a:r>
              <a:rPr lang="en-US" dirty="0" smtClean="0"/>
              <a:t>Contingent Funds	 		</a:t>
            </a:r>
            <a:r>
              <a:rPr lang="en-US" u="sng" dirty="0" smtClean="0"/>
              <a:t>$100k</a:t>
            </a:r>
          </a:p>
          <a:p>
            <a:pPr marL="3657600" lvl="8" indent="0">
              <a:buNone/>
            </a:pPr>
            <a:r>
              <a:rPr lang="en-US" sz="2200" dirty="0" smtClean="0"/>
              <a:t>				$282k</a:t>
            </a:r>
          </a:p>
          <a:p>
            <a:pPr marL="971550" lvl="3" indent="-342900"/>
            <a:r>
              <a:rPr lang="en-US" dirty="0" smtClean="0"/>
              <a:t>UNA $2.6M (~4.2 months)</a:t>
            </a:r>
          </a:p>
          <a:p>
            <a:pPr marL="971550" lvl="3" indent="-342900"/>
            <a:r>
              <a:rPr lang="en-US" dirty="0" smtClean="0"/>
              <a:t>Approximately 70% of Plan Goal </a:t>
            </a:r>
          </a:p>
          <a:p>
            <a:pPr marL="438150" lvl="1" indent="-342900"/>
            <a:endParaRPr lang="en-US" dirty="0" smtClean="0"/>
          </a:p>
          <a:p>
            <a:pPr marL="3657600" lvl="8" indent="0">
              <a:buNone/>
            </a:pPr>
            <a:endParaRPr lang="en-US" dirty="0" smtClean="0"/>
          </a:p>
          <a:p>
            <a:pPr marL="1587" lvl="1" indent="0">
              <a:buNone/>
            </a:pPr>
            <a:endParaRPr lang="en-US" sz="26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04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93101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Resolution to Approve 2016 Recommended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93857"/>
            <a:ext cx="8378825" cy="49720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As Treasurer and Chair of the Finance Committee, on behalf of the entire Committee, I move for a Vote to Approve the Recommended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2016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Budget.” </a:t>
            </a:r>
          </a:p>
          <a:p>
            <a:pPr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                                 - 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Larry Caldwell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6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891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 txBox="1">
            <a:spLocks/>
          </p:cNvSpPr>
          <p:nvPr/>
        </p:nvSpPr>
        <p:spPr bwMode="auto">
          <a:xfrm>
            <a:off x="384175" y="3787775"/>
            <a:ext cx="430053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defTabSz="914400">
              <a:spcBef>
                <a:spcPts val="900"/>
              </a:spcBef>
            </a:pPr>
            <a:r>
              <a:rPr lang="en-CA" sz="4000" b="0" dirty="0" smtClean="0">
                <a:solidFill>
                  <a:schemeClr val="accent1"/>
                </a:solidFill>
                <a:ea typeface="ヒラギノ角ゴ Pro W3" charset="0"/>
                <a:cs typeface="ヒラギノ角ゴ Pro W3" charset="0"/>
              </a:rPr>
              <a:t>Questions?</a:t>
            </a:r>
            <a:endParaRPr lang="en-CA" sz="4000" b="0" dirty="0">
              <a:solidFill>
                <a:schemeClr val="accent1"/>
              </a:solidFill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29699" name="Group 8"/>
          <p:cNvGrpSpPr>
            <a:grpSpLocks/>
          </p:cNvGrpSpPr>
          <p:nvPr/>
        </p:nvGrpSpPr>
        <p:grpSpPr bwMode="auto">
          <a:xfrm>
            <a:off x="8108425" y="6116638"/>
            <a:ext cx="530225" cy="527050"/>
            <a:chOff x="7284195" y="6116102"/>
            <a:chExt cx="528835" cy="52717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flipH="1">
              <a:off x="7349112" y="6209787"/>
              <a:ext cx="463918" cy="33980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1" name="Oval 10">
              <a:hlinkClick r:id="" action="ppaction://hlinkshowjump?jump=previousslide"/>
            </p:cNvPr>
            <p:cNvSpPr/>
            <p:nvPr/>
          </p:nvSpPr>
          <p:spPr>
            <a:xfrm flipH="1" flipV="1">
              <a:off x="7284195" y="6116102"/>
              <a:ext cx="527252" cy="5271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49159" name="Rectangle 7"/>
          <p:cNvSpPr>
            <a:spLocks noGrp="1"/>
          </p:cNvSpPr>
          <p:nvPr>
            <p:ph type="subTitle" idx="1"/>
          </p:nvPr>
        </p:nvSpPr>
        <p:spPr>
          <a:xfrm>
            <a:off x="412225" y="5635594"/>
            <a:ext cx="8226425" cy="347662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CA" dirty="0" smtClean="0">
                <a:ea typeface="+mn-ea"/>
              </a:rPr>
              <a:t>Thank You</a:t>
            </a:r>
            <a:endParaRPr lang="en-CA" dirty="0">
              <a:ea typeface="+mn-e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Purpose of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062" y="1391857"/>
            <a:ext cx="8378825" cy="3521337"/>
          </a:xfrm>
        </p:spPr>
        <p:txBody>
          <a:bodyPr>
            <a:normAutofit/>
          </a:bodyPr>
          <a:lstStyle/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YTD October 2015 Financial Results &amp; 2015 Forecast  </a:t>
            </a:r>
            <a:br>
              <a:rPr lang="en-US" sz="2800" dirty="0" smtClean="0"/>
            </a:br>
            <a:endParaRPr lang="en-US" sz="2800" dirty="0" smtClean="0"/>
          </a:p>
          <a:p>
            <a:pPr lvl="1"/>
            <a:r>
              <a:rPr lang="en-US" sz="2800" dirty="0" smtClean="0"/>
              <a:t>2014 Audit &amp; 2014 Form 990 </a:t>
            </a:r>
          </a:p>
          <a:p>
            <a:pPr marL="1587" lvl="1" indent="0">
              <a:buNone/>
            </a:pPr>
            <a:r>
              <a:rPr lang="en-US" sz="2800" dirty="0" smtClean="0"/>
              <a:t> </a:t>
            </a:r>
          </a:p>
          <a:p>
            <a:pPr lvl="1"/>
            <a:r>
              <a:rPr lang="en-US" sz="2800" dirty="0"/>
              <a:t>Review the 2016 Recommended Budget </a:t>
            </a:r>
          </a:p>
          <a:p>
            <a:pPr marL="1587" lvl="1" indent="0">
              <a:buNone/>
            </a:pPr>
            <a:endParaRPr lang="en-US" sz="2800" dirty="0" smtClean="0"/>
          </a:p>
          <a:p>
            <a:pPr lvl="1"/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Executive Summary - 2015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560778"/>
            <a:ext cx="8378825" cy="4498837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YTD October 2015 Financial Results</a:t>
            </a:r>
          </a:p>
          <a:p>
            <a:pPr lvl="2"/>
            <a:r>
              <a:rPr lang="en-US" sz="2600" dirty="0" smtClean="0"/>
              <a:t>Revenue $10.4M</a:t>
            </a:r>
          </a:p>
          <a:p>
            <a:pPr lvl="2"/>
            <a:r>
              <a:rPr lang="en-US" sz="2600" dirty="0" smtClean="0"/>
              <a:t>Expenses $8.9M</a:t>
            </a:r>
          </a:p>
          <a:p>
            <a:pPr lvl="2"/>
            <a:r>
              <a:rPr lang="en-US" sz="2600" dirty="0" smtClean="0"/>
              <a:t>Net Income $1.5M</a:t>
            </a:r>
            <a:br>
              <a:rPr lang="en-US" sz="2600" dirty="0" smtClean="0"/>
            </a:br>
            <a:endParaRPr lang="en-US" sz="2600" dirty="0" smtClean="0"/>
          </a:p>
          <a:p>
            <a:pPr lvl="1"/>
            <a:r>
              <a:rPr lang="en-US" sz="2800" dirty="0" smtClean="0"/>
              <a:t>2015 Forecast</a:t>
            </a:r>
          </a:p>
          <a:p>
            <a:pPr lvl="2"/>
            <a:r>
              <a:rPr lang="en-US" sz="2600" dirty="0" smtClean="0"/>
              <a:t>Net Income $115k – outperforming 2015 break-even budget by $113k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49472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2015 YTD October  Financials</a:t>
            </a:r>
            <a:br>
              <a:rPr lang="en-US" b="1" dirty="0" smtClean="0"/>
            </a:br>
            <a:r>
              <a:rPr lang="en-US" b="1" dirty="0" smtClean="0"/>
              <a:t>Revenue, Expenses and Net Income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131058"/>
              </p:ext>
            </p:extLst>
          </p:nvPr>
        </p:nvGraphicFramePr>
        <p:xfrm>
          <a:off x="388945" y="1185794"/>
          <a:ext cx="8378825" cy="492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20083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2015 Financial Progress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972014"/>
          </a:xfrm>
        </p:spPr>
        <p:txBody>
          <a:bodyPr>
            <a:normAutofit/>
          </a:bodyPr>
          <a:lstStyle/>
          <a:p>
            <a:pPr marL="1587" lvl="1" indent="0">
              <a:buNone/>
            </a:pPr>
            <a:r>
              <a:rPr lang="en-US" sz="2800" dirty="0" smtClean="0"/>
              <a:t>Balance Sheet as of October 31, 2015  </a:t>
            </a:r>
          </a:p>
          <a:p>
            <a:pPr lvl="2"/>
            <a:r>
              <a:rPr lang="en-US" sz="2600" dirty="0" smtClean="0"/>
              <a:t>Cash - $ 3.3M    </a:t>
            </a:r>
          </a:p>
          <a:p>
            <a:pPr lvl="2"/>
            <a:r>
              <a:rPr lang="en-US" sz="2600" dirty="0" smtClean="0"/>
              <a:t>Net Liquid Current Assets - $3.7M (Cash + Accounts Receivable – Accounts Payable/Accrued Expenses)</a:t>
            </a:r>
          </a:p>
          <a:p>
            <a:pPr lvl="3"/>
            <a:r>
              <a:rPr lang="en-US" sz="2400" dirty="0" smtClean="0"/>
              <a:t>$240k improvement over 10/31/14   </a:t>
            </a:r>
          </a:p>
          <a:p>
            <a:pPr lvl="2"/>
            <a:r>
              <a:rPr lang="en-US" sz="2600" dirty="0" smtClean="0"/>
              <a:t>Net Working Capital - $3.2M (Current Assets – Current Liabilities)</a:t>
            </a:r>
          </a:p>
          <a:p>
            <a:pPr lvl="3"/>
            <a:r>
              <a:rPr lang="en-US" sz="2600" dirty="0" smtClean="0"/>
              <a:t> </a:t>
            </a:r>
            <a:r>
              <a:rPr lang="en-US" sz="2400" dirty="0" smtClean="0"/>
              <a:t>$350k improvement over 10/31/14</a:t>
            </a:r>
          </a:p>
          <a:p>
            <a:pPr lvl="2"/>
            <a:r>
              <a:rPr lang="en-US" sz="2400" dirty="0" smtClean="0"/>
              <a:t>Accounts Receivable - $558k</a:t>
            </a:r>
          </a:p>
          <a:p>
            <a:pPr lvl="3"/>
            <a:r>
              <a:rPr lang="en-US" sz="2400" dirty="0" smtClean="0"/>
              <a:t> $39k lower than 10/31/14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14" y="0"/>
            <a:ext cx="9068585" cy="793101"/>
          </a:xfrm>
        </p:spPr>
        <p:txBody>
          <a:bodyPr>
            <a:noAutofit/>
          </a:bodyPr>
          <a:lstStyle/>
          <a:p>
            <a:r>
              <a:rPr lang="en-US" dirty="0" smtClean="0"/>
              <a:t>2014 Audit &amp; 2014 Form 990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9" y="886969"/>
            <a:ext cx="8723376" cy="5541264"/>
          </a:xfrm>
        </p:spPr>
        <p:txBody>
          <a:bodyPr>
            <a:normAutofit/>
          </a:bodyPr>
          <a:lstStyle/>
          <a:p>
            <a:pPr marL="1587" lvl="1" indent="0">
              <a:buNone/>
            </a:pPr>
            <a:r>
              <a:rPr lang="en-US" sz="2400" dirty="0" smtClean="0"/>
              <a:t>2014 Audit </a:t>
            </a:r>
          </a:p>
          <a:p>
            <a:pPr lvl="3"/>
            <a:r>
              <a:rPr lang="en-US" dirty="0" smtClean="0"/>
              <a:t>Received a Clean/Unqualified Opinion</a:t>
            </a:r>
          </a:p>
          <a:p>
            <a:pPr lvl="3"/>
            <a:r>
              <a:rPr lang="en-US" dirty="0" smtClean="0"/>
              <a:t>No Management Letter Issued</a:t>
            </a:r>
          </a:p>
          <a:p>
            <a:pPr lvl="3"/>
            <a:r>
              <a:rPr lang="en-US" dirty="0" smtClean="0"/>
              <a:t>Netted $336k to the bottom-line 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  <a:p>
            <a:pPr marL="1587" lvl="1" indent="0">
              <a:buNone/>
            </a:pPr>
            <a:r>
              <a:rPr lang="en-US" sz="2400" dirty="0" smtClean="0"/>
              <a:t>2014 Form 990 </a:t>
            </a:r>
          </a:p>
          <a:p>
            <a:pPr lvl="3"/>
            <a:r>
              <a:rPr lang="en-US" dirty="0" smtClean="0"/>
              <a:t>No changes </a:t>
            </a:r>
          </a:p>
          <a:p>
            <a:pPr lvl="3"/>
            <a:r>
              <a:rPr lang="en-US" dirty="0" smtClean="0"/>
              <a:t>Governance</a:t>
            </a:r>
          </a:p>
          <a:p>
            <a:pPr lvl="4"/>
            <a:r>
              <a:rPr lang="en-US" dirty="0" smtClean="0"/>
              <a:t>Audit Committee &amp; WBENC Staff met with audit partner satisfies the IRS element for board review  </a:t>
            </a:r>
          </a:p>
          <a:p>
            <a:pPr marL="971550" lvl="3" indent="-342900"/>
            <a:r>
              <a:rPr lang="en-US" dirty="0" smtClean="0"/>
              <a:t>Best Practices</a:t>
            </a:r>
          </a:p>
          <a:p>
            <a:pPr marL="1266825" lvl="4" indent="-342900"/>
            <a:r>
              <a:rPr lang="en-US" dirty="0" smtClean="0"/>
              <a:t>Whistleblower, Conflict of Interest, and Retention &amp; Destruction Policies are in place, though not required by the IRS</a:t>
            </a:r>
          </a:p>
          <a:p>
            <a:pPr marL="971550" lvl="3" indent="-342900"/>
            <a:r>
              <a:rPr lang="en-US" dirty="0" smtClean="0"/>
              <a:t>Performance Metrics </a:t>
            </a:r>
          </a:p>
          <a:p>
            <a:pPr marL="1266825" lvl="4" indent="-342900"/>
            <a:r>
              <a:rPr lang="en-US" dirty="0" smtClean="0"/>
              <a:t>Management/General + FR Expenses against Total Expenses 17%  (19% in 2013)</a:t>
            </a:r>
          </a:p>
          <a:p>
            <a:pPr marL="2628900" lvl="5" indent="-342900"/>
            <a:r>
              <a:rPr lang="en-US" sz="1600" dirty="0" smtClean="0"/>
              <a:t>Common benchmark no more than 25%</a:t>
            </a:r>
          </a:p>
          <a:p>
            <a:pPr marL="1266825" lvl="4" indent="-342900"/>
            <a:r>
              <a:rPr lang="en-US" dirty="0"/>
              <a:t>Management/General + FR Expenses against </a:t>
            </a:r>
            <a:r>
              <a:rPr lang="en-US" dirty="0" smtClean="0"/>
              <a:t>Revenue 16.5%  </a:t>
            </a:r>
            <a:r>
              <a:rPr lang="en-US" dirty="0"/>
              <a:t>(19% in 2013)</a:t>
            </a:r>
          </a:p>
          <a:p>
            <a:pPr marL="923925" lvl="4" indent="0">
              <a:buNone/>
            </a:pPr>
            <a:endParaRPr lang="en-US" dirty="0" smtClean="0"/>
          </a:p>
          <a:p>
            <a:pPr marL="438150" lvl="1" indent="-342900"/>
            <a:endParaRPr lang="en-US" dirty="0" smtClean="0"/>
          </a:p>
          <a:p>
            <a:pPr marL="3657600" lvl="8" indent="0">
              <a:buNone/>
            </a:pPr>
            <a:endParaRPr lang="en-US" dirty="0" smtClean="0"/>
          </a:p>
          <a:p>
            <a:pPr marL="1587" lvl="1" indent="0">
              <a:buNone/>
            </a:pPr>
            <a:endParaRPr lang="en-US" sz="26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329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Executive Summary – 2016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793102"/>
            <a:ext cx="8378825" cy="5277760"/>
          </a:xfrm>
        </p:spPr>
        <p:txBody>
          <a:bodyPr>
            <a:normAutofit/>
          </a:bodyPr>
          <a:lstStyle/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2016 Recommended Budget</a:t>
            </a:r>
          </a:p>
          <a:p>
            <a:pPr lvl="2"/>
            <a:r>
              <a:rPr lang="en-US" sz="2600" dirty="0" smtClean="0"/>
              <a:t>Budgeted revenue of $10,632k in 2016, representing a 2% increase vs. 2015 forecast </a:t>
            </a:r>
          </a:p>
          <a:p>
            <a:pPr lvl="2"/>
            <a:r>
              <a:rPr lang="en-US" sz="2600" dirty="0" smtClean="0"/>
              <a:t>Expenses budget of $10,450k, representing a 1.4% increase vs. 2015 forecast</a:t>
            </a:r>
          </a:p>
          <a:p>
            <a:pPr lvl="2"/>
            <a:r>
              <a:rPr lang="en-US" sz="2600" dirty="0" smtClean="0"/>
              <a:t>Budgeted Net Income of $182k that will contribute to improving the Council’s UNA reserve to ~4.2 months coverage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5486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2016 Recommended Budget </a:t>
            </a:r>
            <a:br>
              <a:rPr lang="en-US" b="1" dirty="0" smtClean="0"/>
            </a:br>
            <a:r>
              <a:rPr lang="en-US" b="1" dirty="0" smtClean="0"/>
              <a:t>Revenue, Expenses and Net Income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621238"/>
              </p:ext>
            </p:extLst>
          </p:nvPr>
        </p:nvGraphicFramePr>
        <p:xfrm>
          <a:off x="388945" y="1185793"/>
          <a:ext cx="8378825" cy="5130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863" y="0"/>
            <a:ext cx="8390138" cy="887767"/>
          </a:xfrm>
        </p:spPr>
        <p:txBody>
          <a:bodyPr>
            <a:noAutofit/>
          </a:bodyPr>
          <a:lstStyle/>
          <a:p>
            <a:r>
              <a:rPr lang="en-US" b="1" dirty="0" smtClean="0"/>
              <a:t>2016 Budget: Revenue</a:t>
            </a:r>
            <a:br>
              <a:rPr lang="en-US" b="1" dirty="0" smtClean="0"/>
            </a:br>
            <a:r>
              <a:rPr lang="en-US" b="1" dirty="0" smtClean="0"/>
              <a:t>Summary by Revenue Category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39853"/>
              </p:ext>
            </p:extLst>
          </p:nvPr>
        </p:nvGraphicFramePr>
        <p:xfrm>
          <a:off x="414867" y="920164"/>
          <a:ext cx="7789333" cy="488598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506133"/>
                <a:gridCol w="1820333"/>
                <a:gridCol w="1625600"/>
                <a:gridCol w="1837267"/>
              </a:tblGrid>
              <a:tr h="1052569">
                <a:tc>
                  <a:txBody>
                    <a:bodyPr/>
                    <a:lstStyle/>
                    <a:p>
                      <a:endParaRPr lang="en-US" sz="18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8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b="1" u="sng" dirty="0" smtClean="0">
                          <a:latin typeface="Arial" pitchFamily="34" charset="0"/>
                          <a:cs typeface="Arial" pitchFamily="34" charset="0"/>
                        </a:rPr>
                        <a:t>Revenue Budget</a:t>
                      </a:r>
                      <a:r>
                        <a:rPr lang="en-US" sz="18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endParaRPr lang="en-US" sz="18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en-US" sz="1800" b="1" u="non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  <a:p>
                      <a:pPr algn="r"/>
                      <a:r>
                        <a:rPr lang="en-US" sz="1800" b="1" u="sng" dirty="0" smtClean="0">
                          <a:latin typeface="Arial" pitchFamily="34" charset="0"/>
                          <a:cs typeface="Arial" pitchFamily="34" charset="0"/>
                        </a:rPr>
                        <a:t>Budget</a:t>
                      </a:r>
                      <a:endParaRPr lang="en-US" sz="18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en-US" sz="1800" b="1" u="none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  <a:p>
                      <a:pPr algn="r"/>
                      <a:r>
                        <a:rPr lang="en-US" sz="1800" b="1" u="sng" dirty="0" smtClean="0">
                          <a:latin typeface="Arial" pitchFamily="34" charset="0"/>
                          <a:cs typeface="Arial" pitchFamily="34" charset="0"/>
                        </a:rPr>
                        <a:t>Forecast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b="1" u="non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/>
                      <a:r>
                        <a:rPr lang="en-US" sz="1800" b="1" u="none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  <a:p>
                      <a:pPr algn="r"/>
                      <a:r>
                        <a:rPr lang="en-US" sz="1800" b="1" u="sng" dirty="0" smtClean="0">
                          <a:latin typeface="Arial" pitchFamily="34" charset="0"/>
                          <a:cs typeface="Arial" pitchFamily="34" charset="0"/>
                        </a:rPr>
                        <a:t>Budget </a:t>
                      </a:r>
                    </a:p>
                  </a:txBody>
                  <a:tcPr/>
                </a:tc>
              </a:tr>
              <a:tr h="552855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Membership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$4,000,000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$3,907,000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$3,741,000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781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Sponsorship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$4,095,000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$3,845,000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$3,768,000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2667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Contributions   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$71,000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$248,000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$101,000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021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Registration Fees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$1,504,000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$1,452,000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$1,334,000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021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Exhibit Fees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$750,000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$736,000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latin typeface="Arial" pitchFamily="34" charset="0"/>
                          <a:cs typeface="Arial" pitchFamily="34" charset="0"/>
                        </a:rPr>
                        <a:t>$700,000</a:t>
                      </a:r>
                      <a:endParaRPr lang="en-US" sz="16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021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Other 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Arial" pitchFamily="34" charset="0"/>
                          <a:cs typeface="Arial" pitchFamily="34" charset="0"/>
                        </a:rPr>
                        <a:t>$212,000</a:t>
                      </a:r>
                      <a:endParaRPr lang="en-US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Arial" pitchFamily="34" charset="0"/>
                          <a:cs typeface="Arial" pitchFamily="34" charset="0"/>
                        </a:rPr>
                        <a:t>$234,000</a:t>
                      </a:r>
                      <a:endParaRPr lang="en-US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Arial" pitchFamily="34" charset="0"/>
                          <a:cs typeface="Arial" pitchFamily="34" charset="0"/>
                        </a:rPr>
                        <a:t>$202,000</a:t>
                      </a:r>
                      <a:endParaRPr lang="en-US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5021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Total Revenue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baseline="0" dirty="0" smtClean="0">
                          <a:latin typeface="Arial" pitchFamily="34" charset="0"/>
                          <a:cs typeface="Arial" pitchFamily="34" charset="0"/>
                        </a:rPr>
                        <a:t>$10,632,000</a:t>
                      </a:r>
                      <a:endParaRPr lang="en-US" sz="1600" b="1" u="none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baseline="0" dirty="0" smtClean="0">
                          <a:latin typeface="Arial" pitchFamily="34" charset="0"/>
                          <a:cs typeface="Arial" pitchFamily="34" charset="0"/>
                        </a:rPr>
                        <a:t>$10,422,000</a:t>
                      </a:r>
                      <a:endParaRPr lang="en-US" sz="1600" b="1" u="none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baseline="0" dirty="0" smtClean="0">
                          <a:latin typeface="Arial" pitchFamily="34" charset="0"/>
                          <a:cs typeface="Arial" pitchFamily="34" charset="0"/>
                        </a:rPr>
                        <a:t>$9,846,000</a:t>
                      </a:r>
                      <a:endParaRPr lang="en-US" sz="1600" b="1" u="none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WBENC">
      <a:dk1>
        <a:srgbClr val="000000"/>
      </a:dk1>
      <a:lt1>
        <a:srgbClr val="FFFFFF"/>
      </a:lt1>
      <a:dk2>
        <a:srgbClr val="7E8083"/>
      </a:dk2>
      <a:lt2>
        <a:srgbClr val="A7B2B1"/>
      </a:lt2>
      <a:accent1>
        <a:srgbClr val="008C99"/>
      </a:accent1>
      <a:accent2>
        <a:srgbClr val="FEC232"/>
      </a:accent2>
      <a:accent3>
        <a:srgbClr val="9D9FA2"/>
      </a:accent3>
      <a:accent4>
        <a:srgbClr val="712C86"/>
      </a:accent4>
      <a:accent5>
        <a:srgbClr val="ACDAE8"/>
      </a:accent5>
      <a:accent6>
        <a:srgbClr val="7FB138"/>
      </a:accent6>
      <a:hlink>
        <a:srgbClr val="005695"/>
      </a:hlink>
      <a:folHlink>
        <a:srgbClr val="A9D26D"/>
      </a:folHlink>
    </a:clrScheme>
    <a:fontScheme name="1_Office Theme">
      <a:majorFont>
        <a:latin typeface="Arial"/>
        <a:ea typeface="ＭＳ Ｐゴシック"/>
        <a:cs typeface="Geneva"/>
      </a:majorFont>
      <a:minorFont>
        <a:latin typeface="Arial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5695"/>
        </a:dk1>
        <a:lt1>
          <a:srgbClr val="FFFFFF"/>
        </a:lt1>
        <a:dk2>
          <a:srgbClr val="7E8083"/>
        </a:dk2>
        <a:lt2>
          <a:srgbClr val="A7B2B1"/>
        </a:lt2>
        <a:accent1>
          <a:srgbClr val="26BCD7"/>
        </a:accent1>
        <a:accent2>
          <a:srgbClr val="8DC43F"/>
        </a:accent2>
        <a:accent3>
          <a:srgbClr val="FFFFFF"/>
        </a:accent3>
        <a:accent4>
          <a:srgbClr val="00487E"/>
        </a:accent4>
        <a:accent5>
          <a:srgbClr val="ACDAE8"/>
        </a:accent5>
        <a:accent6>
          <a:srgbClr val="7FB138"/>
        </a:accent6>
        <a:hlink>
          <a:srgbClr val="005695"/>
        </a:hlink>
        <a:folHlink>
          <a:srgbClr val="A9D2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6363</TotalTime>
  <Words>876</Words>
  <Application>Microsoft Office PowerPoint</Application>
  <PresentationFormat>On-screen Show (4:3)</PresentationFormat>
  <Paragraphs>298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Treasurer’s Report to  Board of Directors `</vt:lpstr>
      <vt:lpstr>Purpose of Presentation </vt:lpstr>
      <vt:lpstr>Executive Summary - 2015 </vt:lpstr>
      <vt:lpstr>2015 YTD October  Financials Revenue, Expenses and Net Income</vt:lpstr>
      <vt:lpstr>2015 Financial Progress  </vt:lpstr>
      <vt:lpstr>2014 Audit &amp; 2014 Form 990</vt:lpstr>
      <vt:lpstr>Executive Summary – 2016 Budget</vt:lpstr>
      <vt:lpstr>2016 Recommended Budget  Revenue, Expenses and Net Income</vt:lpstr>
      <vt:lpstr>2016 Budget: Revenue Summary by Revenue Category</vt:lpstr>
      <vt:lpstr>2016 Budget: Revenue  Membership Assumptions</vt:lpstr>
      <vt:lpstr>2016 Budget: Revenue Sponsorships</vt:lpstr>
      <vt:lpstr>2016 Budget: Expenses   Top Six Expense Categories</vt:lpstr>
      <vt:lpstr>2016 Budget: Cost Containment    </vt:lpstr>
      <vt:lpstr>Unrestricted Net Assets (UNA) Reserve Policy </vt:lpstr>
      <vt:lpstr>UNA Reserve Projection</vt:lpstr>
      <vt:lpstr>Resolution to Approve 2016 Recommended Budget</vt:lpstr>
      <vt:lpstr>PowerPoint Presentation</vt:lpstr>
    </vt:vector>
  </TitlesOfParts>
  <Company>Endeavour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freelance;Helen Avery</dc:creator>
  <cp:keywords>project management;project charter;Summit &amp; Salute;2013;presentation;kickoff meeting;project team leads;sponsor</cp:keywords>
  <cp:lastModifiedBy>Rob</cp:lastModifiedBy>
  <cp:revision>416</cp:revision>
  <cp:lastPrinted>2015-11-19T18:11:05Z</cp:lastPrinted>
  <dcterms:created xsi:type="dcterms:W3CDTF">2011-02-09T16:13:10Z</dcterms:created>
  <dcterms:modified xsi:type="dcterms:W3CDTF">2015-11-21T01:45:14Z</dcterms:modified>
</cp:coreProperties>
</file>