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21.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713" r:id="rId2"/>
    <p:sldMasterId id="2147483722" r:id="rId3"/>
    <p:sldMasterId id="2147483730" r:id="rId4"/>
    <p:sldMasterId id="2147483740" r:id="rId5"/>
    <p:sldMasterId id="2147483748" r:id="rId6"/>
    <p:sldMasterId id="2147483760" r:id="rId7"/>
    <p:sldMasterId id="2147483772" r:id="rId8"/>
    <p:sldMasterId id="2147483784" r:id="rId9"/>
  </p:sldMasterIdLst>
  <p:notesMasterIdLst>
    <p:notesMasterId r:id="rId78"/>
  </p:notesMasterIdLst>
  <p:handoutMasterIdLst>
    <p:handoutMasterId r:id="rId79"/>
  </p:handoutMasterIdLst>
  <p:sldIdLst>
    <p:sldId id="316" r:id="rId10"/>
    <p:sldId id="317" r:id="rId11"/>
    <p:sldId id="321" r:id="rId12"/>
    <p:sldId id="318" r:id="rId13"/>
    <p:sldId id="319" r:id="rId14"/>
    <p:sldId id="322" r:id="rId15"/>
    <p:sldId id="323" r:id="rId16"/>
    <p:sldId id="324" r:id="rId17"/>
    <p:sldId id="325" r:id="rId18"/>
    <p:sldId id="326" r:id="rId19"/>
    <p:sldId id="329" r:id="rId20"/>
    <p:sldId id="328" r:id="rId21"/>
    <p:sldId id="330"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20" r:id="rId54"/>
    <p:sldId id="314" r:id="rId55"/>
    <p:sldId id="315" r:id="rId56"/>
    <p:sldId id="331" r:id="rId57"/>
    <p:sldId id="332" r:id="rId58"/>
    <p:sldId id="333" r:id="rId59"/>
    <p:sldId id="334" r:id="rId60"/>
    <p:sldId id="335" r:id="rId61"/>
    <p:sldId id="336" r:id="rId62"/>
    <p:sldId id="337" r:id="rId63"/>
    <p:sldId id="338" r:id="rId64"/>
    <p:sldId id="339" r:id="rId65"/>
    <p:sldId id="340" r:id="rId66"/>
    <p:sldId id="357" r:id="rId67"/>
    <p:sldId id="358" r:id="rId68"/>
    <p:sldId id="359" r:id="rId69"/>
    <p:sldId id="360" r:id="rId70"/>
    <p:sldId id="361" r:id="rId71"/>
    <p:sldId id="362" r:id="rId72"/>
    <p:sldId id="363" r:id="rId73"/>
    <p:sldId id="364" r:id="rId74"/>
    <p:sldId id="365" r:id="rId75"/>
    <p:sldId id="366" r:id="rId76"/>
    <p:sldId id="367" r:id="rId77"/>
  </p:sldIdLst>
  <p:sldSz cx="9144000" cy="6858000" type="screen4x3"/>
  <p:notesSz cx="7010400" cy="9296400"/>
  <p:defaultTextStyle>
    <a:defPPr>
      <a:defRPr lang="en-US"/>
    </a:defPPr>
    <a:lvl1pPr algn="l" defTabSz="457200" rtl="0" fontAlgn="base">
      <a:spcBef>
        <a:spcPct val="0"/>
      </a:spcBef>
      <a:spcAft>
        <a:spcPct val="0"/>
      </a:spcAft>
      <a:defRPr b="1" kern="1200">
        <a:solidFill>
          <a:schemeClr val="tx1"/>
        </a:solidFill>
        <a:latin typeface="Arial" charset="0"/>
        <a:ea typeface="MS PGothic" charset="0"/>
        <a:cs typeface="MS PGothic" charset="0"/>
      </a:defRPr>
    </a:lvl1pPr>
    <a:lvl2pPr marL="457200" algn="l" defTabSz="457200" rtl="0" fontAlgn="base">
      <a:spcBef>
        <a:spcPct val="0"/>
      </a:spcBef>
      <a:spcAft>
        <a:spcPct val="0"/>
      </a:spcAft>
      <a:defRPr b="1" kern="1200">
        <a:solidFill>
          <a:schemeClr val="tx1"/>
        </a:solidFill>
        <a:latin typeface="Arial" charset="0"/>
        <a:ea typeface="MS PGothic" charset="0"/>
        <a:cs typeface="MS PGothic" charset="0"/>
      </a:defRPr>
    </a:lvl2pPr>
    <a:lvl3pPr marL="914400" algn="l" defTabSz="457200" rtl="0" fontAlgn="base">
      <a:spcBef>
        <a:spcPct val="0"/>
      </a:spcBef>
      <a:spcAft>
        <a:spcPct val="0"/>
      </a:spcAft>
      <a:defRPr b="1" kern="1200">
        <a:solidFill>
          <a:schemeClr val="tx1"/>
        </a:solidFill>
        <a:latin typeface="Arial" charset="0"/>
        <a:ea typeface="MS PGothic" charset="0"/>
        <a:cs typeface="MS PGothic" charset="0"/>
      </a:defRPr>
    </a:lvl3pPr>
    <a:lvl4pPr marL="1371600" algn="l" defTabSz="457200" rtl="0" fontAlgn="base">
      <a:spcBef>
        <a:spcPct val="0"/>
      </a:spcBef>
      <a:spcAft>
        <a:spcPct val="0"/>
      </a:spcAft>
      <a:defRPr b="1" kern="1200">
        <a:solidFill>
          <a:schemeClr val="tx1"/>
        </a:solidFill>
        <a:latin typeface="Arial" charset="0"/>
        <a:ea typeface="MS PGothic" charset="0"/>
        <a:cs typeface="MS PGothic" charset="0"/>
      </a:defRPr>
    </a:lvl4pPr>
    <a:lvl5pPr marL="1828800" algn="l" defTabSz="457200" rtl="0" fontAlgn="base">
      <a:spcBef>
        <a:spcPct val="0"/>
      </a:spcBef>
      <a:spcAft>
        <a:spcPct val="0"/>
      </a:spcAft>
      <a:defRPr b="1" kern="1200">
        <a:solidFill>
          <a:schemeClr val="tx1"/>
        </a:solidFill>
        <a:latin typeface="Arial" charset="0"/>
        <a:ea typeface="MS PGothic" charset="0"/>
        <a:cs typeface="MS PGothic" charset="0"/>
      </a:defRPr>
    </a:lvl5pPr>
    <a:lvl6pPr marL="2286000" algn="l" defTabSz="457200" rtl="0" eaLnBrk="1" latinLnBrk="0" hangingPunct="1">
      <a:defRPr b="1" kern="1200">
        <a:solidFill>
          <a:schemeClr val="tx1"/>
        </a:solidFill>
        <a:latin typeface="Arial" charset="0"/>
        <a:ea typeface="MS PGothic" charset="0"/>
        <a:cs typeface="MS PGothic" charset="0"/>
      </a:defRPr>
    </a:lvl6pPr>
    <a:lvl7pPr marL="2743200" algn="l" defTabSz="457200" rtl="0" eaLnBrk="1" latinLnBrk="0" hangingPunct="1">
      <a:defRPr b="1" kern="1200">
        <a:solidFill>
          <a:schemeClr val="tx1"/>
        </a:solidFill>
        <a:latin typeface="Arial" charset="0"/>
        <a:ea typeface="MS PGothic" charset="0"/>
        <a:cs typeface="MS PGothic" charset="0"/>
      </a:defRPr>
    </a:lvl7pPr>
    <a:lvl8pPr marL="3200400" algn="l" defTabSz="457200" rtl="0" eaLnBrk="1" latinLnBrk="0" hangingPunct="1">
      <a:defRPr b="1" kern="1200">
        <a:solidFill>
          <a:schemeClr val="tx1"/>
        </a:solidFill>
        <a:latin typeface="Arial" charset="0"/>
        <a:ea typeface="MS PGothic" charset="0"/>
        <a:cs typeface="MS PGothic" charset="0"/>
      </a:defRPr>
    </a:lvl8pPr>
    <a:lvl9pPr marL="3657600" algn="l" defTabSz="457200" rtl="0" eaLnBrk="1" latinLnBrk="0" hangingPunct="1">
      <a:defRPr b="1"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3489">
          <p15:clr>
            <a:srgbClr val="A4A3A4"/>
          </p15:clr>
        </p15:guide>
        <p15:guide id="2" orient="horz" pos="760">
          <p15:clr>
            <a:srgbClr val="A4A3A4"/>
          </p15:clr>
        </p15:guide>
        <p15:guide id="3" orient="horz" pos="3744">
          <p15:clr>
            <a:srgbClr val="A4A3A4"/>
          </p15:clr>
        </p15:guide>
        <p15:guide id="4" orient="horz" pos="1161">
          <p15:clr>
            <a:srgbClr val="A4A3A4"/>
          </p15:clr>
        </p15:guide>
        <p15:guide id="5" orient="horz" pos="3269">
          <p15:clr>
            <a:srgbClr val="A4A3A4"/>
          </p15:clr>
        </p15:guide>
        <p15:guide id="6" orient="horz" pos="1826">
          <p15:clr>
            <a:srgbClr val="A4A3A4"/>
          </p15:clr>
        </p15:guide>
        <p15:guide id="7" pos="3442">
          <p15:clr>
            <a:srgbClr val="A4A3A4"/>
          </p15:clr>
        </p15:guide>
        <p15:guide id="8" pos="242">
          <p15:clr>
            <a:srgbClr val="A4A3A4"/>
          </p15:clr>
        </p15:guide>
        <p15:guide id="9" pos="1796">
          <p15:clr>
            <a:srgbClr val="A4A3A4"/>
          </p15:clr>
        </p15:guide>
        <p15:guide id="10" pos="5517">
          <p15:clr>
            <a:srgbClr val="A4A3A4"/>
          </p15:clr>
        </p15:guide>
        <p15:guide id="11" pos="3975">
          <p15:clr>
            <a:srgbClr val="A4A3A4"/>
          </p15:clr>
        </p15:guide>
        <p15:guide id="12" pos="4104">
          <p15:clr>
            <a:srgbClr val="A4A3A4"/>
          </p15:clr>
        </p15:guide>
        <p15:guide id="13" pos="169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9F9F8"/>
    <a:srgbClr val="333333"/>
    <a:srgbClr val="14508B"/>
    <a:srgbClr val="0F467A"/>
    <a:srgbClr val="2C2C2C"/>
    <a:srgbClr val="171717"/>
    <a:srgbClr val="61616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426" y="82"/>
      </p:cViewPr>
      <p:guideLst>
        <p:guide orient="horz" pos="3489"/>
        <p:guide orient="horz" pos="760"/>
        <p:guide orient="horz" pos="3744"/>
        <p:guide orient="horz" pos="1161"/>
        <p:guide orient="horz" pos="3269"/>
        <p:guide orient="horz" pos="1826"/>
        <p:guide pos="3442"/>
        <p:guide pos="242"/>
        <p:guide pos="1796"/>
        <p:guide pos="5517"/>
        <p:guide pos="3975"/>
        <p:guide pos="4104"/>
        <p:guide pos="1691"/>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94"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sasso\Desktop\NOVEMBER%202016%20Board%20Materials\Committee%20Reports\Nominating%20Committee\2016%20Board%20Demographics%2011_10_1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jsasso\Desktop\NOVEMBER%202016%20Board%20Materials\Committee%20Reports\Nominating%20Committee\2016%20Board%20Demographics%2011_10_16.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sasso\Desktop\NOVEMBER%202016%20Board%20Materials\Committee%20Reports\Nominating%20Committee\2016%20Board%20Demographics%2011_10_1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sasso\Desktop\NOVEMBER%202016%20Board%20Materials\Committee%20Reports\Nominating%20Committee\2016%20Board%20Demographics%2011_10_16.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WBENC Board Demographics by Gender-2015</a:t>
            </a:r>
          </a:p>
          <a:p>
            <a:pPr>
              <a:defRPr/>
            </a:pPr>
            <a:r>
              <a:rPr lang="en-US" dirty="0"/>
              <a:t>All Board Seats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094221584823791E-2"/>
          <c:y val="0.1482843137254902"/>
          <c:w val="0.84289270102182934"/>
          <c:h val="0.82107843137254899"/>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7355434436302408"/>
                  <c:y val="9.2054320854944277E-2"/>
                </c:manualLayout>
              </c:layout>
              <c:tx>
                <c:rich>
                  <a:bodyPr rot="0" spcFirstLastPara="1" vertOverflow="ellipsis" vert="horz" wrap="square" lIns="38100" tIns="19050" rIns="38100" bIns="19050" anchor="ctr" anchorCtr="1">
                    <a:spAutoFit/>
                  </a:bodyPr>
                  <a:lstStyle/>
                  <a:p>
                    <a:pPr>
                      <a:defRPr sz="1000" b="0" i="0" u="none" strike="noStrike" kern="1200" spc="0" baseline="0">
                        <a:solidFill>
                          <a:schemeClr val="bg1"/>
                        </a:solidFill>
                        <a:latin typeface="+mn-lt"/>
                        <a:ea typeface="+mn-ea"/>
                        <a:cs typeface="+mn-cs"/>
                      </a:defRPr>
                    </a:pPr>
                    <a:fld id="{D295C3A5-DCA8-4B79-8F0D-B9C58104E15E}" type="CATEGORYNAME">
                      <a:rPr lang="en-US" sz="1600" b="0">
                        <a:solidFill>
                          <a:schemeClr val="bg1"/>
                        </a:solidFill>
                      </a:rPr>
                      <a:pPr>
                        <a:defRPr b="0">
                          <a:solidFill>
                            <a:schemeClr val="bg1"/>
                          </a:solidFill>
                        </a:defRPr>
                      </a:pPr>
                      <a:t>[CATEGORY NAME]</a:t>
                    </a:fld>
                    <a:r>
                      <a:rPr lang="en-US" sz="1600" b="0" dirty="0">
                        <a:solidFill>
                          <a:schemeClr val="bg1"/>
                        </a:solidFill>
                      </a:rPr>
                      <a:t> </a:t>
                    </a:r>
                    <a:fld id="{19177F5B-009C-4835-8A8D-C9CE93B5E96E}" type="VALUE">
                      <a:rPr lang="en-US" sz="1600" b="0">
                        <a:solidFill>
                          <a:schemeClr val="bg1"/>
                        </a:solidFill>
                      </a:rPr>
                      <a:pPr>
                        <a:defRPr b="0">
                          <a:solidFill>
                            <a:schemeClr val="bg1"/>
                          </a:solidFill>
                        </a:defRPr>
                      </a:pPr>
                      <a:t>[VALUE]</a:t>
                    </a:fld>
                    <a:endParaRPr lang="en-US" sz="1600" b="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1"/>
              <c:layout>
                <c:manualLayout>
                  <c:x val="0.23902805592220047"/>
                  <c:y val="-0.26752293228704777"/>
                </c:manualLayout>
              </c:layout>
              <c:tx>
                <c:rich>
                  <a:bodyPr rot="0" spcFirstLastPara="1" vertOverflow="ellipsis" vert="horz" wrap="square" lIns="38100" tIns="19050" rIns="38100" bIns="19050" anchor="ctr" anchorCtr="1">
                    <a:noAutofit/>
                  </a:bodyPr>
                  <a:lstStyle/>
                  <a:p>
                    <a:pPr>
                      <a:defRPr sz="1600" b="0" i="0" u="none" strike="noStrike" kern="1200" spc="0" baseline="0">
                        <a:solidFill>
                          <a:schemeClr val="bg1"/>
                        </a:solidFill>
                        <a:latin typeface="+mn-lt"/>
                        <a:ea typeface="+mn-ea"/>
                        <a:cs typeface="+mn-cs"/>
                      </a:defRPr>
                    </a:pPr>
                    <a:fld id="{2BDA881E-95BB-45CF-B934-2BB231DF85AC}" type="CATEGORYNAME">
                      <a:rPr lang="en-US" sz="1600" b="0">
                        <a:solidFill>
                          <a:schemeClr val="bg1"/>
                        </a:solidFill>
                      </a:rPr>
                      <a:pPr>
                        <a:defRPr sz="1600" b="0">
                          <a:solidFill>
                            <a:schemeClr val="bg1"/>
                          </a:solidFill>
                        </a:defRPr>
                      </a:pPr>
                      <a:t>[CATEGORY NAME]</a:t>
                    </a:fld>
                    <a:r>
                      <a:rPr lang="en-US" sz="1600" b="0" dirty="0">
                        <a:solidFill>
                          <a:schemeClr val="bg1"/>
                        </a:solidFill>
                      </a:rPr>
                      <a:t> </a:t>
                    </a:r>
                    <a:fld id="{1FB88A4E-9BFC-4472-93C4-EF48775297F2}" type="VALUE">
                      <a:rPr lang="en-US" sz="1600" b="0">
                        <a:solidFill>
                          <a:schemeClr val="bg1"/>
                        </a:solidFill>
                      </a:rPr>
                      <a:pPr>
                        <a:defRPr sz="1600" b="0">
                          <a:solidFill>
                            <a:schemeClr val="bg1"/>
                          </a:solidFill>
                        </a:defRPr>
                      </a:pPr>
                      <a:t>[VALUE]</a:t>
                    </a:fld>
                    <a:endParaRPr lang="en-US" sz="1600" b="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3429672447011"/>
                      <c:h val="0.11393629124004549"/>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'WBENC Board 2015'!$E$72:$E$73</c:f>
              <c:strCache>
                <c:ptCount val="2"/>
                <c:pt idx="0">
                  <c:v>Male:</c:v>
                </c:pt>
                <c:pt idx="1">
                  <c:v>Female:</c:v>
                </c:pt>
              </c:strCache>
            </c:strRef>
          </c:cat>
          <c:val>
            <c:numRef>
              <c:f>'WBENC Board 2015'!$F$72:$F$73</c:f>
              <c:numCache>
                <c:formatCode>0%</c:formatCode>
                <c:ptCount val="2"/>
                <c:pt idx="0">
                  <c:v>0.20634920634920634</c:v>
                </c:pt>
                <c:pt idx="1">
                  <c:v>0.79365079365079361</c:v>
                </c:pt>
              </c:numCache>
            </c:numRef>
          </c:val>
        </c:ser>
        <c:dLbls>
          <c:dLblPos val="outEnd"/>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798582821242913"/>
          <c:y val="3.4958772984030974E-2"/>
          <c:w val="0.78466628427974106"/>
          <c:h val="0.86176067475815998"/>
        </c:manualLayout>
      </c:layout>
      <c:barChart>
        <c:barDir val="col"/>
        <c:grouping val="clustered"/>
        <c:varyColors val="0"/>
        <c:ser>
          <c:idx val="0"/>
          <c:order val="0"/>
          <c:tx>
            <c:strRef>
              <c:f>Sheet1!$B$1</c:f>
              <c:strCache>
                <c:ptCount val="1"/>
                <c:pt idx="0">
                  <c:v>2016 Actual </c:v>
                </c:pt>
              </c:strCache>
            </c:strRef>
          </c:tx>
          <c:spPr>
            <a:solidFill>
              <a:schemeClr val="accent1"/>
            </a:solidFill>
          </c:spPr>
          <c:invertIfNegative val="0"/>
          <c:dPt>
            <c:idx val="0"/>
            <c:invertIfNegative val="0"/>
            <c:bubble3D val="0"/>
            <c:spPr>
              <a:solidFill>
                <a:schemeClr val="accent1"/>
              </a:solidFill>
              <a:ln w="25400" cap="flat" cmpd="sng" algn="ctr">
                <a:solidFill>
                  <a:schemeClr val="accent1">
                    <a:shade val="50000"/>
                  </a:schemeClr>
                </a:solidFill>
                <a:prstDash val="solid"/>
              </a:ln>
              <a:effectLst/>
            </c:spPr>
          </c:dPt>
          <c:dPt>
            <c:idx val="1"/>
            <c:invertIfNegative val="0"/>
            <c:bubble3D val="0"/>
            <c:spPr>
              <a:solidFill>
                <a:schemeClr val="accent1"/>
              </a:solidFill>
              <a:ln>
                <a:solidFill>
                  <a:schemeClr val="accent1"/>
                </a:solidFill>
              </a:ln>
            </c:spPr>
          </c:dPt>
          <c:dLbls>
            <c:dLbl>
              <c:idx val="0"/>
              <c:layout>
                <c:manualLayout>
                  <c:x val="-3.7202352358475084E-2"/>
                  <c:y val="-2.130650811516137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660050782776822E-2"/>
                  <c:y val="2.228920502173525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4035649389980101E-3"/>
                  <c:y val="8.771847965184452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latin typeface="Arial Black"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Sheet1!$B$2:$B$4</c:f>
              <c:numCache>
                <c:formatCode>_("$"* #,##0_);_("$"* \(#,##0\);_("$"* "-"??_);_(@_)</c:formatCode>
                <c:ptCount val="3"/>
                <c:pt idx="0">
                  <c:v>4346</c:v>
                </c:pt>
                <c:pt idx="1">
                  <c:v>2603</c:v>
                </c:pt>
                <c:pt idx="2">
                  <c:v>1743</c:v>
                </c:pt>
              </c:numCache>
            </c:numRef>
          </c:val>
        </c:ser>
        <c:ser>
          <c:idx val="1"/>
          <c:order val="1"/>
          <c:tx>
            <c:strRef>
              <c:f>Sheet1!$C$1</c:f>
              <c:strCache>
                <c:ptCount val="1"/>
                <c:pt idx="0">
                  <c:v>2016 Budget </c:v>
                </c:pt>
              </c:strCache>
            </c:strRef>
          </c:tx>
          <c:spPr>
            <a:solidFill>
              <a:srgbClr val="FFC000"/>
            </a:solidFill>
          </c:spPr>
          <c:invertIfNegative val="0"/>
          <c:dLbls>
            <c:dLbl>
              <c:idx val="0"/>
              <c:layout>
                <c:manualLayout>
                  <c:x val="8.6972862342670106E-3"/>
                  <c:y val="-2.108775902688525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019940146738952E-2"/>
                  <c:y val="-1.587834520657327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195392242636419E-3"/>
                  <c:y val="2.771425310966564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latin typeface="Arial Black"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Sheet1!$C$2:$C$4</c:f>
              <c:numCache>
                <c:formatCode>_("$"* #,##0_);_("$"* \(#,##0\);_("$"* "-"??_);_(@_)</c:formatCode>
                <c:ptCount val="3"/>
                <c:pt idx="0">
                  <c:v>4430</c:v>
                </c:pt>
                <c:pt idx="1">
                  <c:v>2370</c:v>
                </c:pt>
                <c:pt idx="2">
                  <c:v>2060</c:v>
                </c:pt>
              </c:numCache>
            </c:numRef>
          </c:val>
        </c:ser>
        <c:dLbls>
          <c:showLegendKey val="0"/>
          <c:showVal val="1"/>
          <c:showCatName val="0"/>
          <c:showSerName val="0"/>
          <c:showPercent val="0"/>
          <c:showBubbleSize val="0"/>
        </c:dLbls>
        <c:gapWidth val="135"/>
        <c:axId val="257285776"/>
        <c:axId val="257286336"/>
      </c:barChart>
      <c:catAx>
        <c:axId val="257285776"/>
        <c:scaling>
          <c:orientation val="minMax"/>
        </c:scaling>
        <c:delete val="0"/>
        <c:axPos val="b"/>
        <c:numFmt formatCode="General" sourceLinked="0"/>
        <c:majorTickMark val="out"/>
        <c:minorTickMark val="none"/>
        <c:tickLblPos val="low"/>
        <c:txPr>
          <a:bodyPr/>
          <a:lstStyle/>
          <a:p>
            <a:pPr>
              <a:defRPr>
                <a:latin typeface="Arial Black" pitchFamily="34" charset="0"/>
              </a:defRPr>
            </a:pPr>
            <a:endParaRPr lang="en-US"/>
          </a:p>
        </c:txPr>
        <c:crossAx val="257286336"/>
        <c:crosses val="autoZero"/>
        <c:auto val="1"/>
        <c:lblAlgn val="ctr"/>
        <c:lblOffset val="100"/>
        <c:noMultiLvlLbl val="0"/>
      </c:catAx>
      <c:valAx>
        <c:axId val="257286336"/>
        <c:scaling>
          <c:orientation val="minMax"/>
        </c:scaling>
        <c:delete val="0"/>
        <c:axPos val="l"/>
        <c:majorGridlines/>
        <c:numFmt formatCode="_(&quot;$&quot;* #,##0_);_(&quot;$&quot;* \(#,##0\);_(&quot;$&quot;* &quot;-&quot;??_);_(@_)" sourceLinked="1"/>
        <c:majorTickMark val="out"/>
        <c:minorTickMark val="none"/>
        <c:tickLblPos val="nextTo"/>
        <c:txPr>
          <a:bodyPr/>
          <a:lstStyle/>
          <a:p>
            <a:pPr>
              <a:defRPr>
                <a:latin typeface="Arial Black" pitchFamily="34" charset="0"/>
              </a:defRPr>
            </a:pPr>
            <a:endParaRPr lang="en-US"/>
          </a:p>
        </c:txPr>
        <c:crossAx val="257285776"/>
        <c:crosses val="autoZero"/>
        <c:crossBetween val="between"/>
      </c:valAx>
    </c:plotArea>
    <c:legend>
      <c:legendPos val="tr"/>
      <c:layout>
        <c:manualLayout>
          <c:xMode val="edge"/>
          <c:yMode val="edge"/>
          <c:x val="0.61207180242757819"/>
          <c:y val="1.1876553468530568E-2"/>
          <c:w val="0.34347290478284925"/>
          <c:h val="0.1942076062850405"/>
        </c:manualLayout>
      </c:layout>
      <c:overlay val="1"/>
      <c:txPr>
        <a:bodyPr/>
        <a:lstStyle/>
        <a:p>
          <a:pPr>
            <a:defRPr sz="1800">
              <a:latin typeface="Arial Black"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WBENC Board Demographics by </a:t>
            </a:r>
            <a:r>
              <a:rPr lang="en-US" dirty="0" smtClean="0"/>
              <a:t>Gender *As Proposed</a:t>
            </a:r>
            <a:r>
              <a:rPr lang="en-US" dirty="0"/>
              <a:t>*</a:t>
            </a:r>
          </a:p>
          <a:p>
            <a:pPr>
              <a:defRPr/>
            </a:pPr>
            <a:r>
              <a:rPr lang="en-US" dirty="0"/>
              <a:t>All Board Seats</a:t>
            </a:r>
          </a:p>
        </c:rich>
      </c:tx>
      <c:layout>
        <c:manualLayout>
          <c:xMode val="edge"/>
          <c:yMode val="edge"/>
          <c:x val="0.15913991520290735"/>
          <c:y val="4.843304843304843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478918500572043"/>
          <c:y val="0.21757251497408975"/>
          <c:w val="0.74272360185746011"/>
          <c:h val="0.66007716984094933"/>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7298590080086151"/>
                  <c:y val="7.6135002355474796E-2"/>
                </c:manualLayout>
              </c:layout>
              <c:tx>
                <c:rich>
                  <a:bodyPr rot="0" spcFirstLastPara="1" vertOverflow="ellipsis" vert="horz" wrap="square" lIns="38100" tIns="19050" rIns="38100" bIns="19050" anchor="ctr" anchorCtr="1">
                    <a:spAutoFit/>
                  </a:bodyPr>
                  <a:lstStyle/>
                  <a:p>
                    <a:pPr>
                      <a:defRPr sz="1600" b="0" i="0" u="none" strike="noStrike" kern="1200" spc="0" baseline="0">
                        <a:solidFill>
                          <a:schemeClr val="bg1"/>
                        </a:solidFill>
                        <a:latin typeface="+mn-lt"/>
                        <a:ea typeface="+mn-ea"/>
                        <a:cs typeface="+mn-cs"/>
                      </a:defRPr>
                    </a:pPr>
                    <a:r>
                      <a:rPr lang="en-US" sz="1600" b="0" dirty="0">
                        <a:solidFill>
                          <a:schemeClr val="bg1"/>
                        </a:solidFill>
                      </a:rPr>
                      <a:t>Male </a:t>
                    </a:r>
                    <a:fld id="{29052AD4-F519-451C-B4C9-292C37093F3D}" type="VALUE">
                      <a:rPr lang="en-US" sz="1600" b="0">
                        <a:solidFill>
                          <a:schemeClr val="bg1"/>
                        </a:solidFill>
                      </a:rPr>
                      <a:pPr>
                        <a:defRPr sz="1600" b="0">
                          <a:solidFill>
                            <a:schemeClr val="bg1"/>
                          </a:solidFill>
                        </a:defRPr>
                      </a:pPr>
                      <a:t>[VALUE]</a:t>
                    </a:fld>
                    <a:endParaRPr lang="en-US" sz="1600" b="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layout>
                <c:manualLayout>
                  <c:x val="0.23830860084797093"/>
                  <c:y val="-0.22415438454808545"/>
                </c:manualLayout>
              </c:layout>
              <c:tx>
                <c:rich>
                  <a:bodyPr rot="0" spcFirstLastPara="1" vertOverflow="ellipsis" vert="horz" wrap="square" lIns="38100" tIns="19050" rIns="38100" bIns="19050" anchor="ctr" anchorCtr="1">
                    <a:spAutoFit/>
                  </a:bodyPr>
                  <a:lstStyle/>
                  <a:p>
                    <a:pPr>
                      <a:defRPr sz="1600" b="0" i="0" u="none" strike="noStrike" kern="1200" spc="0" baseline="0">
                        <a:solidFill>
                          <a:schemeClr val="bg1"/>
                        </a:solidFill>
                        <a:latin typeface="+mn-lt"/>
                        <a:ea typeface="+mn-ea"/>
                        <a:cs typeface="+mn-cs"/>
                      </a:defRPr>
                    </a:pPr>
                    <a:r>
                      <a:rPr lang="en-US" dirty="0"/>
                      <a:t>Female </a:t>
                    </a:r>
                    <a:fld id="{A4AA7F5A-6153-4B36-BB3E-0FF81955FA06}" type="VALUE">
                      <a:rPr lang="en-US"/>
                      <a:pPr>
                        <a:defRPr sz="1600" b="0">
                          <a:solidFill>
                            <a:schemeClr val="bg1"/>
                          </a:solidFill>
                        </a:defRPr>
                      </a:pPr>
                      <a:t>[VALUE]</a:t>
                    </a:fld>
                    <a:endParaRPr lang="en-US" dirty="0"/>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bg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'WBENC Board Proposed'!$E$71:$E$72</c:f>
              <c:strCache>
                <c:ptCount val="2"/>
                <c:pt idx="0">
                  <c:v>Male</c:v>
                </c:pt>
                <c:pt idx="1">
                  <c:v>Female</c:v>
                </c:pt>
              </c:strCache>
            </c:strRef>
          </c:cat>
          <c:val>
            <c:numRef>
              <c:f>'WBENC Board Proposed'!$F$71:$F$72</c:f>
              <c:numCache>
                <c:formatCode>0%</c:formatCode>
                <c:ptCount val="2"/>
                <c:pt idx="0">
                  <c:v>0.22950819672131148</c:v>
                </c:pt>
                <c:pt idx="1">
                  <c:v>0.73770491803278693</c:v>
                </c:pt>
              </c:numCache>
            </c:numRef>
          </c:val>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400" dirty="0"/>
              <a:t>WBENC Board Demographics by Race</a:t>
            </a:r>
          </a:p>
          <a:p>
            <a:pPr>
              <a:defRPr/>
            </a:pPr>
            <a:r>
              <a:rPr lang="en-US" sz="1400" dirty="0"/>
              <a:t>All Board Seats</a:t>
            </a:r>
          </a:p>
        </c:rich>
      </c:tx>
      <c:layout>
        <c:manualLayout>
          <c:xMode val="edge"/>
          <c:yMode val="edge"/>
          <c:x val="0.20190296926275958"/>
          <c:y val="2.90698787411650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492585384167003"/>
          <c:y val="0.3262975848949114"/>
          <c:w val="0.68615362069703634"/>
          <c:h val="0.62240940812630974"/>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2.0089939938799956E-2"/>
                  <c:y val="-0.135856380397865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2502347524785"/>
                      <c:h val="0.1203056768558952"/>
                    </c:manualLayout>
                  </c15:layout>
                </c:ext>
              </c:extLst>
            </c:dLbl>
            <c:dLbl>
              <c:idx val="1"/>
              <c:layout>
                <c:manualLayout>
                  <c:x val="8.0188982947844906E-2"/>
                  <c:y val="0.10714328895068538"/>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3.5358405657344903E-2"/>
                  <c:y val="2.4260067928190197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1.4638226683396068E-2"/>
                  <c:y val="-1.937984496124034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'WBENC Board 2015'!$H$72:$H$75</c:f>
              <c:strCache>
                <c:ptCount val="4"/>
                <c:pt idx="0">
                  <c:v>African-American: </c:v>
                </c:pt>
                <c:pt idx="1">
                  <c:v>White: </c:v>
                </c:pt>
                <c:pt idx="2">
                  <c:v>Hispanic: </c:v>
                </c:pt>
                <c:pt idx="3">
                  <c:v>Asian American: </c:v>
                </c:pt>
              </c:strCache>
            </c:strRef>
          </c:cat>
          <c:val>
            <c:numRef>
              <c:f>'WBENC Board 2015'!$I$72:$I$75</c:f>
              <c:numCache>
                <c:formatCode>0%</c:formatCode>
                <c:ptCount val="4"/>
                <c:pt idx="0">
                  <c:v>0.36507936507936506</c:v>
                </c:pt>
                <c:pt idx="1">
                  <c:v>0.52380952380952384</c:v>
                </c:pt>
                <c:pt idx="2">
                  <c:v>9.5238095238095233E-2</c:v>
                </c:pt>
                <c:pt idx="3">
                  <c:v>1.5873015873015872E-2</c:v>
                </c:pt>
              </c:numCache>
            </c:numRef>
          </c:val>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400" dirty="0"/>
              <a:t>WBENC Board Demographics by </a:t>
            </a:r>
            <a:r>
              <a:rPr lang="en-US" sz="1400" dirty="0" smtClean="0"/>
              <a:t>Race                       *as Proposed</a:t>
            </a:r>
            <a:r>
              <a:rPr lang="en-US" sz="1400" dirty="0"/>
              <a:t>*</a:t>
            </a:r>
          </a:p>
          <a:p>
            <a:pPr>
              <a:defRPr/>
            </a:pPr>
            <a:r>
              <a:rPr lang="en-US" sz="1400" dirty="0"/>
              <a:t>All Board Seats</a:t>
            </a:r>
          </a:p>
        </c:rich>
      </c:tx>
      <c:layout>
        <c:manualLayout>
          <c:xMode val="edge"/>
          <c:yMode val="edge"/>
          <c:x val="0.18035642644116998"/>
          <c:y val="5.06966906626298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776226176147872"/>
          <c:y val="0.29645496854386977"/>
          <c:w val="0.7237751227698479"/>
          <c:h val="0.61607091183234586"/>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9.6061479346783111E-3"/>
                  <c:y val="-0.11031175059952041"/>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r>
                      <a:rPr lang="en-US" sz="1200" dirty="0"/>
                      <a:t>African</a:t>
                    </a:r>
                    <a:r>
                      <a:rPr lang="en-US" sz="1200" baseline="0" dirty="0"/>
                      <a:t> American:</a:t>
                    </a:r>
                  </a:p>
                  <a:p>
                    <a:pPr>
                      <a:defRPr sz="1200">
                        <a:solidFill>
                          <a:sysClr val="windowText" lastClr="000000"/>
                        </a:solidFill>
                      </a:defRPr>
                    </a:pPr>
                    <a:r>
                      <a:rPr lang="en-US" sz="1200" baseline="0" dirty="0"/>
                      <a:t> </a:t>
                    </a:r>
                    <a:fld id="{69FAE475-5A22-4988-B95D-38229A6D9E11}" type="VALUE">
                      <a:rPr lang="en-US" sz="1200"/>
                      <a:pPr>
                        <a:defRPr sz="1200">
                          <a:solidFill>
                            <a:sysClr val="windowText" lastClr="000000"/>
                          </a:solidFill>
                        </a:defRPr>
                      </a:pPr>
                      <a:t>[VALUE]</a:t>
                    </a:fld>
                    <a:endParaRPr lang="en-US" sz="1200" baseline="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layout>
                <c:manualLayout>
                  <c:x val="-1.921229586935639E-2"/>
                  <c:y val="2.3980815347721823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r>
                      <a:rPr lang="en-US" sz="1200" dirty="0"/>
                      <a:t>White:</a:t>
                    </a:r>
                  </a:p>
                  <a:p>
                    <a:pPr>
                      <a:defRPr sz="1200">
                        <a:solidFill>
                          <a:sysClr val="windowText" lastClr="000000"/>
                        </a:solidFill>
                      </a:defRPr>
                    </a:pPr>
                    <a:r>
                      <a:rPr lang="en-US" sz="1200" dirty="0"/>
                      <a:t> </a:t>
                    </a:r>
                    <a:fld id="{23BBF913-E64E-4FB7-9E3F-F22D0A7AAD99}" type="VALUE">
                      <a:rPr lang="en-US" sz="1200"/>
                      <a:pPr>
                        <a:defRPr sz="1200">
                          <a:solidFill>
                            <a:sysClr val="windowText" lastClr="000000"/>
                          </a:solidFill>
                        </a:defRPr>
                      </a:pPr>
                      <a:t>[VALUE]</a:t>
                    </a:fld>
                    <a:endParaRPr lang="en-US" sz="120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layout>
                <c:manualLayout>
                  <c:x val="-1.4409221902017261E-2"/>
                  <c:y val="-7.1942446043165471E-3"/>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r>
                      <a:rPr lang="en-US" sz="1200" dirty="0"/>
                      <a:t>Hispanic:</a:t>
                    </a:r>
                  </a:p>
                  <a:p>
                    <a:pPr>
                      <a:defRPr sz="1200">
                        <a:solidFill>
                          <a:sysClr val="windowText" lastClr="000000"/>
                        </a:solidFill>
                      </a:defRPr>
                    </a:pPr>
                    <a:fld id="{3785F8A9-652D-48BB-AEA1-9A01466F4A3B}" type="VALUE">
                      <a:rPr lang="en-US" sz="1200"/>
                      <a:pPr>
                        <a:defRPr sz="1200">
                          <a:solidFill>
                            <a:sysClr val="windowText" lastClr="00000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3"/>
              <c:layout>
                <c:manualLayout>
                  <c:x val="7.8450208133205246E-2"/>
                  <c:y val="-1.4388489208633115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r>
                      <a:rPr lang="en-US" sz="1200" dirty="0"/>
                      <a:t>Asian</a:t>
                    </a:r>
                    <a:r>
                      <a:rPr lang="en-US" sz="1200" baseline="0" dirty="0"/>
                      <a:t> American: </a:t>
                    </a:r>
                    <a:fld id="{64F428BA-C996-4CA5-B941-315B4F65C45D}" type="VALUE">
                      <a:rPr lang="en-US" sz="1200"/>
                      <a:pPr>
                        <a:defRPr sz="1200">
                          <a:solidFill>
                            <a:sysClr val="windowText" lastClr="000000"/>
                          </a:solidFill>
                        </a:defRPr>
                      </a:pPr>
                      <a:t>[VALUE]</a:t>
                    </a:fld>
                    <a:endParaRPr lang="en-US" sz="1200" baseline="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'WBENC Board Proposed'!$H$71:$H$74</c:f>
              <c:strCache>
                <c:ptCount val="4"/>
                <c:pt idx="0">
                  <c:v>African-American: </c:v>
                </c:pt>
                <c:pt idx="1">
                  <c:v>White: </c:v>
                </c:pt>
                <c:pt idx="2">
                  <c:v>Hispanic: </c:v>
                </c:pt>
                <c:pt idx="3">
                  <c:v>Asian American: </c:v>
                </c:pt>
              </c:strCache>
            </c:strRef>
          </c:cat>
          <c:val>
            <c:numRef>
              <c:f>'WBENC Board Proposed'!$I$71:$I$74</c:f>
              <c:numCache>
                <c:formatCode>0%</c:formatCode>
                <c:ptCount val="4"/>
                <c:pt idx="0">
                  <c:v>0.32786885245901637</c:v>
                </c:pt>
                <c:pt idx="1">
                  <c:v>0.52459016393442626</c:v>
                </c:pt>
                <c:pt idx="2">
                  <c:v>8.1967213114754092E-2</c:v>
                </c:pt>
                <c:pt idx="3">
                  <c:v>3.2786885245901641E-2</c:v>
                </c:pt>
              </c:numCache>
            </c:numRef>
          </c:val>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WBENC</a:t>
            </a:r>
            <a:r>
              <a:rPr lang="en-US" baseline="0" dirty="0"/>
              <a:t> Board Demographics By State-All Board Seats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'Calculations for St &amp; Ind'!$C$1</c:f>
              <c:strCache>
                <c:ptCount val="1"/>
                <c:pt idx="0">
                  <c:v>2015</c:v>
                </c:pt>
              </c:strCache>
            </c:strRef>
          </c:tx>
          <c:spPr>
            <a:solidFill>
              <a:schemeClr val="accent6"/>
            </a:solidFill>
            <a:ln>
              <a:noFill/>
            </a:ln>
            <a:effectLst/>
          </c:spPr>
          <c:invertIfNegative val="0"/>
          <c:cat>
            <c:strRef>
              <c:f>'Calculations for St &amp; Ind'!$B$2:$B$22</c:f>
              <c:strCache>
                <c:ptCount val="21"/>
                <c:pt idx="0">
                  <c:v>AZ</c:v>
                </c:pt>
                <c:pt idx="1">
                  <c:v>AR</c:v>
                </c:pt>
                <c:pt idx="2">
                  <c:v>CA</c:v>
                </c:pt>
                <c:pt idx="3">
                  <c:v>CT</c:v>
                </c:pt>
                <c:pt idx="4">
                  <c:v>DC</c:v>
                </c:pt>
                <c:pt idx="5">
                  <c:v>DE</c:v>
                </c:pt>
                <c:pt idx="6">
                  <c:v>FL</c:v>
                </c:pt>
                <c:pt idx="7">
                  <c:v>GA</c:v>
                </c:pt>
                <c:pt idx="8">
                  <c:v>IL</c:v>
                </c:pt>
                <c:pt idx="9">
                  <c:v>MD</c:v>
                </c:pt>
                <c:pt idx="10">
                  <c:v>MA</c:v>
                </c:pt>
                <c:pt idx="11">
                  <c:v>MI</c:v>
                </c:pt>
                <c:pt idx="12">
                  <c:v>NJ</c:v>
                </c:pt>
                <c:pt idx="13">
                  <c:v>NY</c:v>
                </c:pt>
                <c:pt idx="14">
                  <c:v>OH</c:v>
                </c:pt>
                <c:pt idx="15">
                  <c:v>PA</c:v>
                </c:pt>
                <c:pt idx="16">
                  <c:v>RI</c:v>
                </c:pt>
                <c:pt idx="17">
                  <c:v>TX</c:v>
                </c:pt>
                <c:pt idx="18">
                  <c:v>VA</c:v>
                </c:pt>
                <c:pt idx="19">
                  <c:v>WA</c:v>
                </c:pt>
                <c:pt idx="20">
                  <c:v>WI</c:v>
                </c:pt>
              </c:strCache>
            </c:strRef>
          </c:cat>
          <c:val>
            <c:numRef>
              <c:f>'Calculations for St &amp; Ind'!$C$2:$C$22</c:f>
              <c:numCache>
                <c:formatCode>0%</c:formatCode>
                <c:ptCount val="21"/>
                <c:pt idx="0">
                  <c:v>1.5873015873015872E-2</c:v>
                </c:pt>
                <c:pt idx="1">
                  <c:v>1.5873015873015872E-2</c:v>
                </c:pt>
                <c:pt idx="2">
                  <c:v>9.5238095238095233E-2</c:v>
                </c:pt>
                <c:pt idx="3">
                  <c:v>1.5873015873015872E-2</c:v>
                </c:pt>
                <c:pt idx="4">
                  <c:v>3.1746031746031744E-2</c:v>
                </c:pt>
                <c:pt idx="5">
                  <c:v>1.5873015873015872E-2</c:v>
                </c:pt>
                <c:pt idx="6">
                  <c:v>3.1746031746031744E-2</c:v>
                </c:pt>
                <c:pt idx="7">
                  <c:v>6.3492063492063489E-2</c:v>
                </c:pt>
                <c:pt idx="8">
                  <c:v>9.5238095238095233E-2</c:v>
                </c:pt>
                <c:pt idx="9">
                  <c:v>1.5873015873015872E-2</c:v>
                </c:pt>
                <c:pt idx="10">
                  <c:v>3.1746031746031744E-2</c:v>
                </c:pt>
                <c:pt idx="11">
                  <c:v>4.7619047619047616E-2</c:v>
                </c:pt>
                <c:pt idx="12">
                  <c:v>7.9365079365079361E-2</c:v>
                </c:pt>
                <c:pt idx="13">
                  <c:v>9.5238095238095233E-2</c:v>
                </c:pt>
                <c:pt idx="14">
                  <c:v>4.7619047619047616E-2</c:v>
                </c:pt>
                <c:pt idx="15">
                  <c:v>4.7619047619047616E-2</c:v>
                </c:pt>
                <c:pt idx="16">
                  <c:v>1.5873015873015872E-2</c:v>
                </c:pt>
                <c:pt idx="17">
                  <c:v>0.17460317460317459</c:v>
                </c:pt>
                <c:pt idx="18">
                  <c:v>3.1746031746031744E-2</c:v>
                </c:pt>
                <c:pt idx="19">
                  <c:v>1.5873015873015872E-2</c:v>
                </c:pt>
                <c:pt idx="20">
                  <c:v>1.5873015873015872E-2</c:v>
                </c:pt>
              </c:numCache>
            </c:numRef>
          </c:val>
        </c:ser>
        <c:ser>
          <c:idx val="1"/>
          <c:order val="1"/>
          <c:tx>
            <c:strRef>
              <c:f>'Calculations for St &amp; Ind'!$D$1</c:f>
              <c:strCache>
                <c:ptCount val="1"/>
                <c:pt idx="0">
                  <c:v>As Proposed</c:v>
                </c:pt>
              </c:strCache>
            </c:strRef>
          </c:tx>
          <c:spPr>
            <a:solidFill>
              <a:schemeClr val="accent5"/>
            </a:solidFill>
            <a:ln>
              <a:noFill/>
            </a:ln>
            <a:effectLst/>
          </c:spPr>
          <c:invertIfNegative val="0"/>
          <c:cat>
            <c:strRef>
              <c:f>'Calculations for St &amp; Ind'!$B$2:$B$22</c:f>
              <c:strCache>
                <c:ptCount val="21"/>
                <c:pt idx="0">
                  <c:v>AZ</c:v>
                </c:pt>
                <c:pt idx="1">
                  <c:v>AR</c:v>
                </c:pt>
                <c:pt idx="2">
                  <c:v>CA</c:v>
                </c:pt>
                <c:pt idx="3">
                  <c:v>CT</c:v>
                </c:pt>
                <c:pt idx="4">
                  <c:v>DC</c:v>
                </c:pt>
                <c:pt idx="5">
                  <c:v>DE</c:v>
                </c:pt>
                <c:pt idx="6">
                  <c:v>FL</c:v>
                </c:pt>
                <c:pt idx="7">
                  <c:v>GA</c:v>
                </c:pt>
                <c:pt idx="8">
                  <c:v>IL</c:v>
                </c:pt>
                <c:pt idx="9">
                  <c:v>MD</c:v>
                </c:pt>
                <c:pt idx="10">
                  <c:v>MA</c:v>
                </c:pt>
                <c:pt idx="11">
                  <c:v>MI</c:v>
                </c:pt>
                <c:pt idx="12">
                  <c:v>NJ</c:v>
                </c:pt>
                <c:pt idx="13">
                  <c:v>NY</c:v>
                </c:pt>
                <c:pt idx="14">
                  <c:v>OH</c:v>
                </c:pt>
                <c:pt idx="15">
                  <c:v>PA</c:v>
                </c:pt>
                <c:pt idx="16">
                  <c:v>RI</c:v>
                </c:pt>
                <c:pt idx="17">
                  <c:v>TX</c:v>
                </c:pt>
                <c:pt idx="18">
                  <c:v>VA</c:v>
                </c:pt>
                <c:pt idx="19">
                  <c:v>WA</c:v>
                </c:pt>
                <c:pt idx="20">
                  <c:v>WI</c:v>
                </c:pt>
              </c:strCache>
            </c:strRef>
          </c:cat>
          <c:val>
            <c:numRef>
              <c:f>'Calculations for St &amp; Ind'!$D$2:$D$22</c:f>
              <c:numCache>
                <c:formatCode>0%</c:formatCode>
                <c:ptCount val="21"/>
                <c:pt idx="0">
                  <c:v>1.6393442622950821E-2</c:v>
                </c:pt>
                <c:pt idx="1">
                  <c:v>1.6393442622950821E-2</c:v>
                </c:pt>
                <c:pt idx="2">
                  <c:v>9.8360655737704916E-2</c:v>
                </c:pt>
                <c:pt idx="3">
                  <c:v>1.6393442622950821E-2</c:v>
                </c:pt>
                <c:pt idx="4">
                  <c:v>3.2786885245901641E-2</c:v>
                </c:pt>
                <c:pt idx="5">
                  <c:v>1.6393442622950821E-2</c:v>
                </c:pt>
                <c:pt idx="6">
                  <c:v>1.6393442622950821E-2</c:v>
                </c:pt>
                <c:pt idx="7">
                  <c:v>6.5573770491803282E-2</c:v>
                </c:pt>
                <c:pt idx="8">
                  <c:v>9.8360655737704916E-2</c:v>
                </c:pt>
                <c:pt idx="9">
                  <c:v>1.6393442622950821E-2</c:v>
                </c:pt>
                <c:pt idx="10">
                  <c:v>3.2786885245901641E-2</c:v>
                </c:pt>
                <c:pt idx="11">
                  <c:v>4.9180327868852458E-2</c:v>
                </c:pt>
                <c:pt idx="12">
                  <c:v>9.8360655737704916E-2</c:v>
                </c:pt>
                <c:pt idx="13">
                  <c:v>8.1967213114754092E-2</c:v>
                </c:pt>
                <c:pt idx="14">
                  <c:v>4.9180327868852458E-2</c:v>
                </c:pt>
                <c:pt idx="15">
                  <c:v>4.9180327868852458E-2</c:v>
                </c:pt>
                <c:pt idx="16">
                  <c:v>1.6393442622950821E-2</c:v>
                </c:pt>
                <c:pt idx="17">
                  <c:v>0.19672131147540983</c:v>
                </c:pt>
                <c:pt idx="18">
                  <c:v>1.6393442622950821E-2</c:v>
                </c:pt>
                <c:pt idx="19">
                  <c:v>1.6393442622950821E-2</c:v>
                </c:pt>
                <c:pt idx="20">
                  <c:v>1.6393442622950821E-2</c:v>
                </c:pt>
              </c:numCache>
            </c:numRef>
          </c:val>
        </c:ser>
        <c:dLbls>
          <c:showLegendKey val="0"/>
          <c:showVal val="0"/>
          <c:showCatName val="0"/>
          <c:showSerName val="0"/>
          <c:showPercent val="0"/>
          <c:showBubbleSize val="0"/>
        </c:dLbls>
        <c:gapWidth val="219"/>
        <c:overlap val="-27"/>
        <c:axId val="242402512"/>
        <c:axId val="242403072"/>
      </c:barChart>
      <c:catAx>
        <c:axId val="24240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403072"/>
        <c:crosses val="autoZero"/>
        <c:auto val="1"/>
        <c:lblAlgn val="ctr"/>
        <c:lblOffset val="100"/>
        <c:noMultiLvlLbl val="0"/>
      </c:catAx>
      <c:valAx>
        <c:axId val="242403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402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WBENC Board Demographics</a:t>
            </a:r>
            <a:r>
              <a:rPr lang="en-US" baseline="0" dirty="0" smtClean="0"/>
              <a:t> by Industry ** Corporate Seats Only **</a:t>
            </a:r>
            <a:r>
              <a:rPr lang="en-US" dirty="0" smtClean="0"/>
              <a:t>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'Calculations for St &amp; Ind'!$L$1</c:f>
              <c:strCache>
                <c:ptCount val="1"/>
                <c:pt idx="0">
                  <c:v>As Proposed</c:v>
                </c:pt>
              </c:strCache>
            </c:strRef>
          </c:tx>
          <c:spPr>
            <a:solidFill>
              <a:schemeClr val="accent5"/>
            </a:solidFill>
            <a:ln>
              <a:noFill/>
            </a:ln>
            <a:effectLst/>
          </c:spPr>
          <c:invertIfNegative val="0"/>
          <c:cat>
            <c:strRef>
              <c:f>'Calculations for St &amp; Ind'!$J$2:$J$22</c:f>
              <c:strCache>
                <c:ptCount val="21"/>
                <c:pt idx="0">
                  <c:v>Aerospace and Defense</c:v>
                </c:pt>
                <c:pt idx="1">
                  <c:v>Accounting</c:v>
                </c:pt>
                <c:pt idx="2">
                  <c:v>Travel and Hospitality</c:v>
                </c:pt>
                <c:pt idx="3">
                  <c:v>Car Rental</c:v>
                </c:pt>
                <c:pt idx="4">
                  <c:v>Commercial Banks</c:v>
                </c:pt>
                <c:pt idx="5">
                  <c:v>Computer equipment, software and support</c:v>
                </c:pt>
                <c:pt idx="6">
                  <c:v>Entertainment</c:v>
                </c:pt>
                <c:pt idx="7">
                  <c:v>Equipment</c:v>
                </c:pt>
                <c:pt idx="8">
                  <c:v>Food Production</c:v>
                </c:pt>
                <c:pt idx="9">
                  <c:v>General Merchandisers</c:v>
                </c:pt>
                <c:pt idx="10">
                  <c:v>Mail, Package, Freight Delivery</c:v>
                </c:pt>
                <c:pt idx="11">
                  <c:v>Motor vehicles and Parts</c:v>
                </c:pt>
                <c:pt idx="12">
                  <c:v>Network, Communications Equipment,  Business etools</c:v>
                </c:pt>
                <c:pt idx="13">
                  <c:v>Petroleum Refining</c:v>
                </c:pt>
                <c:pt idx="14">
                  <c:v>Pharmaceuticals</c:v>
                </c:pt>
                <c:pt idx="15">
                  <c:v>Specialty Retailers</c:v>
                </c:pt>
                <c:pt idx="16">
                  <c:v>Telecommunications</c:v>
                </c:pt>
                <c:pt idx="17">
                  <c:v>Utilities: Gas &amp; Electric</c:v>
                </c:pt>
                <c:pt idx="18">
                  <c:v>Legal and Consulting</c:v>
                </c:pt>
                <c:pt idx="19">
                  <c:v>Staffing</c:v>
                </c:pt>
                <c:pt idx="20">
                  <c:v>Wholesalers: Diversified</c:v>
                </c:pt>
              </c:strCache>
            </c:strRef>
          </c:cat>
          <c:val>
            <c:numRef>
              <c:f>'Calculations for St &amp; Ind'!$L$2:$L$22</c:f>
              <c:numCache>
                <c:formatCode>0%</c:formatCode>
                <c:ptCount val="21"/>
                <c:pt idx="0">
                  <c:v>2.564102564102564E-2</c:v>
                </c:pt>
                <c:pt idx="1">
                  <c:v>5.128205128205128E-2</c:v>
                </c:pt>
                <c:pt idx="2">
                  <c:v>5.128205128205128E-2</c:v>
                </c:pt>
                <c:pt idx="3">
                  <c:v>2.564102564102564E-2</c:v>
                </c:pt>
                <c:pt idx="4">
                  <c:v>5.128205128205128E-2</c:v>
                </c:pt>
                <c:pt idx="5">
                  <c:v>7.6923076923076927E-2</c:v>
                </c:pt>
                <c:pt idx="6">
                  <c:v>2.564102564102564E-2</c:v>
                </c:pt>
                <c:pt idx="7">
                  <c:v>2.564102564102564E-2</c:v>
                </c:pt>
                <c:pt idx="8">
                  <c:v>5.128205128205128E-2</c:v>
                </c:pt>
                <c:pt idx="9">
                  <c:v>5.128205128205128E-2</c:v>
                </c:pt>
                <c:pt idx="10">
                  <c:v>2.564102564102564E-2</c:v>
                </c:pt>
                <c:pt idx="11">
                  <c:v>5.128205128205128E-2</c:v>
                </c:pt>
                <c:pt idx="12">
                  <c:v>5.128205128205128E-2</c:v>
                </c:pt>
                <c:pt idx="13">
                  <c:v>0.10256410256410256</c:v>
                </c:pt>
                <c:pt idx="14">
                  <c:v>5.128205128205128E-2</c:v>
                </c:pt>
                <c:pt idx="15">
                  <c:v>5.128205128205128E-2</c:v>
                </c:pt>
                <c:pt idx="16">
                  <c:v>5.128205128205128E-2</c:v>
                </c:pt>
                <c:pt idx="17">
                  <c:v>2.564102564102564E-2</c:v>
                </c:pt>
                <c:pt idx="18">
                  <c:v>5.128205128205128E-2</c:v>
                </c:pt>
                <c:pt idx="19">
                  <c:v>5.128205128205128E-2</c:v>
                </c:pt>
                <c:pt idx="20">
                  <c:v>2.564102564102564E-2</c:v>
                </c:pt>
              </c:numCache>
            </c:numRef>
          </c:val>
        </c:ser>
        <c:ser>
          <c:idx val="0"/>
          <c:order val="1"/>
          <c:tx>
            <c:strRef>
              <c:f>'Calculations for St &amp; Ind'!$K$1</c:f>
              <c:strCache>
                <c:ptCount val="1"/>
                <c:pt idx="0">
                  <c:v>2015</c:v>
                </c:pt>
              </c:strCache>
            </c:strRef>
          </c:tx>
          <c:spPr>
            <a:solidFill>
              <a:schemeClr val="accent6"/>
            </a:solidFill>
            <a:ln>
              <a:noFill/>
            </a:ln>
            <a:effectLst/>
          </c:spPr>
          <c:invertIfNegative val="0"/>
          <c:cat>
            <c:strRef>
              <c:f>'Calculations for St &amp; Ind'!$J$2:$J$22</c:f>
              <c:strCache>
                <c:ptCount val="21"/>
                <c:pt idx="0">
                  <c:v>Aerospace and Defense</c:v>
                </c:pt>
                <c:pt idx="1">
                  <c:v>Accounting</c:v>
                </c:pt>
                <c:pt idx="2">
                  <c:v>Travel and Hospitality</c:v>
                </c:pt>
                <c:pt idx="3">
                  <c:v>Car Rental</c:v>
                </c:pt>
                <c:pt idx="4">
                  <c:v>Commercial Banks</c:v>
                </c:pt>
                <c:pt idx="5">
                  <c:v>Computer equipment, software and support</c:v>
                </c:pt>
                <c:pt idx="6">
                  <c:v>Entertainment</c:v>
                </c:pt>
                <c:pt idx="7">
                  <c:v>Equipment</c:v>
                </c:pt>
                <c:pt idx="8">
                  <c:v>Food Production</c:v>
                </c:pt>
                <c:pt idx="9">
                  <c:v>General Merchandisers</c:v>
                </c:pt>
                <c:pt idx="10">
                  <c:v>Mail, Package, Freight Delivery</c:v>
                </c:pt>
                <c:pt idx="11">
                  <c:v>Motor vehicles and Parts</c:v>
                </c:pt>
                <c:pt idx="12">
                  <c:v>Network, Communications Equipment,  Business etools</c:v>
                </c:pt>
                <c:pt idx="13">
                  <c:v>Petroleum Refining</c:v>
                </c:pt>
                <c:pt idx="14">
                  <c:v>Pharmaceuticals</c:v>
                </c:pt>
                <c:pt idx="15">
                  <c:v>Specialty Retailers</c:v>
                </c:pt>
                <c:pt idx="16">
                  <c:v>Telecommunications</c:v>
                </c:pt>
                <c:pt idx="17">
                  <c:v>Utilities: Gas &amp; Electric</c:v>
                </c:pt>
                <c:pt idx="18">
                  <c:v>Legal and Consulting</c:v>
                </c:pt>
                <c:pt idx="19">
                  <c:v>Staffing</c:v>
                </c:pt>
                <c:pt idx="20">
                  <c:v>Wholesalers: Diversified</c:v>
                </c:pt>
              </c:strCache>
            </c:strRef>
          </c:cat>
          <c:val>
            <c:numRef>
              <c:f>'Calculations for St &amp; Ind'!$K$2:$K$22</c:f>
              <c:numCache>
                <c:formatCode>0%</c:formatCode>
                <c:ptCount val="21"/>
                <c:pt idx="0">
                  <c:v>2.564102564102564E-2</c:v>
                </c:pt>
                <c:pt idx="1">
                  <c:v>5.128205128205128E-2</c:v>
                </c:pt>
                <c:pt idx="2">
                  <c:v>5.128205128205128E-2</c:v>
                </c:pt>
                <c:pt idx="3">
                  <c:v>2.564102564102564E-2</c:v>
                </c:pt>
                <c:pt idx="4">
                  <c:v>5.128205128205128E-2</c:v>
                </c:pt>
                <c:pt idx="5">
                  <c:v>7.6923076923076927E-2</c:v>
                </c:pt>
                <c:pt idx="6">
                  <c:v>2.564102564102564E-2</c:v>
                </c:pt>
                <c:pt idx="7">
                  <c:v>2.564102564102564E-2</c:v>
                </c:pt>
                <c:pt idx="8">
                  <c:v>7.6923076923076927E-2</c:v>
                </c:pt>
                <c:pt idx="9">
                  <c:v>5.128205128205128E-2</c:v>
                </c:pt>
                <c:pt idx="10">
                  <c:v>2.564102564102564E-2</c:v>
                </c:pt>
                <c:pt idx="11">
                  <c:v>5.128205128205128E-2</c:v>
                </c:pt>
                <c:pt idx="12">
                  <c:v>5.128205128205128E-2</c:v>
                </c:pt>
                <c:pt idx="13">
                  <c:v>0.10256410256410256</c:v>
                </c:pt>
                <c:pt idx="14">
                  <c:v>5.128205128205128E-2</c:v>
                </c:pt>
                <c:pt idx="15">
                  <c:v>5.128205128205128E-2</c:v>
                </c:pt>
                <c:pt idx="16">
                  <c:v>5.128205128205128E-2</c:v>
                </c:pt>
                <c:pt idx="17">
                  <c:v>2.564102564102564E-2</c:v>
                </c:pt>
                <c:pt idx="18">
                  <c:v>5.128205128205128E-2</c:v>
                </c:pt>
                <c:pt idx="19">
                  <c:v>5.128205128205128E-2</c:v>
                </c:pt>
                <c:pt idx="20">
                  <c:v>2.564102564102564E-2</c:v>
                </c:pt>
              </c:numCache>
            </c:numRef>
          </c:val>
        </c:ser>
        <c:dLbls>
          <c:showLegendKey val="0"/>
          <c:showVal val="0"/>
          <c:showCatName val="0"/>
          <c:showSerName val="0"/>
          <c:showPercent val="0"/>
          <c:showBubbleSize val="0"/>
        </c:dLbls>
        <c:gapWidth val="182"/>
        <c:axId val="243694368"/>
        <c:axId val="243694928"/>
      </c:barChart>
      <c:catAx>
        <c:axId val="243694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694928"/>
        <c:crosses val="autoZero"/>
        <c:auto val="1"/>
        <c:lblAlgn val="ctr"/>
        <c:lblOffset val="100"/>
        <c:noMultiLvlLbl val="0"/>
      </c:catAx>
      <c:valAx>
        <c:axId val="243694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694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7065287914456667"/>
          <c:y val="3.8511688915322147E-2"/>
          <c:w val="0.8829712692163475"/>
          <c:h val="0.85460987831066648"/>
        </c:manualLayout>
      </c:layout>
      <c:barChart>
        <c:barDir val="col"/>
        <c:grouping val="clustered"/>
        <c:varyColors val="0"/>
        <c:ser>
          <c:idx val="0"/>
          <c:order val="0"/>
          <c:tx>
            <c:strRef>
              <c:f>Sheet1!$B$1</c:f>
              <c:strCache>
                <c:ptCount val="1"/>
                <c:pt idx="0">
                  <c:v>YTD Oct 2016 Actual </c:v>
                </c:pt>
              </c:strCache>
            </c:strRef>
          </c:tx>
          <c:spPr>
            <a:solidFill>
              <a:schemeClr val="accent1"/>
            </a:solidFill>
          </c:spPr>
          <c:invertIfNegative val="0"/>
          <c:dPt>
            <c:idx val="0"/>
            <c:invertIfNegative val="0"/>
            <c:bubble3D val="0"/>
            <c:spPr>
              <a:solidFill>
                <a:schemeClr val="accent1"/>
              </a:solidFill>
              <a:ln w="25400" cap="flat" cmpd="sng" algn="ctr">
                <a:solidFill>
                  <a:schemeClr val="accent1">
                    <a:shade val="50000"/>
                  </a:schemeClr>
                </a:solidFill>
                <a:prstDash val="solid"/>
              </a:ln>
              <a:effectLst/>
            </c:spPr>
          </c:dPt>
          <c:dPt>
            <c:idx val="1"/>
            <c:invertIfNegative val="0"/>
            <c:bubble3D val="0"/>
            <c:spPr>
              <a:solidFill>
                <a:schemeClr val="accent1"/>
              </a:solidFill>
              <a:ln>
                <a:solidFill>
                  <a:schemeClr val="accent1"/>
                </a:solidFill>
              </a:ln>
            </c:spPr>
          </c:dPt>
          <c:dLbls>
            <c:dLbl>
              <c:idx val="0"/>
              <c:layout>
                <c:manualLayout>
                  <c:x val="-1.9456627262287043E-2"/>
                  <c:y val="-1.064186008234945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660050782776822E-2"/>
                  <c:y val="2.228920502173525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4035649389980101E-3"/>
                  <c:y val="8.771847965184452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latin typeface="Arial Black"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Sheet1!$B$2:$B$4</c:f>
              <c:numCache>
                <c:formatCode>_("$"* #,##0_);_("$"* \(#,##0\);_("$"* "-"??_);_(@_)</c:formatCode>
                <c:ptCount val="3"/>
                <c:pt idx="0">
                  <c:v>10920</c:v>
                </c:pt>
                <c:pt idx="1">
                  <c:v>9798</c:v>
                </c:pt>
                <c:pt idx="2">
                  <c:v>1122</c:v>
                </c:pt>
              </c:numCache>
            </c:numRef>
          </c:val>
        </c:ser>
        <c:ser>
          <c:idx val="1"/>
          <c:order val="1"/>
          <c:tx>
            <c:strRef>
              <c:f>Sheet1!$C$1</c:f>
              <c:strCache>
                <c:ptCount val="1"/>
                <c:pt idx="0">
                  <c:v>2016 Forecast</c:v>
                </c:pt>
              </c:strCache>
            </c:strRef>
          </c:tx>
          <c:spPr>
            <a:solidFill>
              <a:srgbClr val="FFC000"/>
            </a:solidFill>
          </c:spPr>
          <c:invertIfNegative val="0"/>
          <c:dLbls>
            <c:dLbl>
              <c:idx val="0"/>
              <c:layout>
                <c:manualLayout>
                  <c:x val="3.9334618124876083E-2"/>
                  <c:y val="-3.604599191452928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048158568096566E-2"/>
                  <c:y val="-7.87973360815340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674931800112187E-3"/>
                  <c:y val="1.0517787972721231E-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latin typeface="Arial Black"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Sheet1!$C$2:$C$4</c:f>
              <c:numCache>
                <c:formatCode>_("$"* #,##0_);_("$"* \(#,##0\);_("$"* "-"??_);_(@_)</c:formatCode>
                <c:ptCount val="3"/>
                <c:pt idx="0">
                  <c:v>10919</c:v>
                </c:pt>
                <c:pt idx="1">
                  <c:v>10737</c:v>
                </c:pt>
                <c:pt idx="2">
                  <c:v>182</c:v>
                </c:pt>
              </c:numCache>
            </c:numRef>
          </c:val>
        </c:ser>
        <c:ser>
          <c:idx val="2"/>
          <c:order val="2"/>
          <c:tx>
            <c:strRef>
              <c:f>Sheet1!$D$1</c:f>
              <c:strCache>
                <c:ptCount val="1"/>
                <c:pt idx="0">
                  <c:v>2016 Budget </c:v>
                </c:pt>
              </c:strCache>
            </c:strRef>
          </c:tx>
          <c:spPr>
            <a:solidFill>
              <a:schemeClr val="accent4">
                <a:lumMod val="75000"/>
              </a:schemeClr>
            </a:solidFill>
          </c:spPr>
          <c:invertIfNegative val="0"/>
          <c:dLbls>
            <c:dLbl>
              <c:idx val="0"/>
              <c:layout>
                <c:manualLayout>
                  <c:x val="7.0500775268658042E-2"/>
                  <c:y val="8.088409880506592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9113300492610835E-2"/>
                  <c:y val="1.2882174559754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737644180020067E-2"/>
                  <c:y val="2.396838029634129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latin typeface="Arial Black"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Sheet1!$D$2:$D$4</c:f>
              <c:numCache>
                <c:formatCode>_("$"* #,##0_);_("$"* \(#,##0\);_("$"* "-"??_);_(@_)</c:formatCode>
                <c:ptCount val="3"/>
                <c:pt idx="0">
                  <c:v>10632</c:v>
                </c:pt>
                <c:pt idx="1">
                  <c:v>10450</c:v>
                </c:pt>
                <c:pt idx="2">
                  <c:v>182</c:v>
                </c:pt>
              </c:numCache>
            </c:numRef>
          </c:val>
        </c:ser>
        <c:dLbls>
          <c:showLegendKey val="0"/>
          <c:showVal val="1"/>
          <c:showCatName val="0"/>
          <c:showSerName val="0"/>
          <c:showPercent val="0"/>
          <c:showBubbleSize val="0"/>
        </c:dLbls>
        <c:gapWidth val="150"/>
        <c:axId val="344943808"/>
        <c:axId val="344944368"/>
      </c:barChart>
      <c:catAx>
        <c:axId val="344943808"/>
        <c:scaling>
          <c:orientation val="minMax"/>
        </c:scaling>
        <c:delete val="0"/>
        <c:axPos val="b"/>
        <c:numFmt formatCode="General" sourceLinked="0"/>
        <c:majorTickMark val="out"/>
        <c:minorTickMark val="none"/>
        <c:tickLblPos val="low"/>
        <c:txPr>
          <a:bodyPr/>
          <a:lstStyle/>
          <a:p>
            <a:pPr>
              <a:defRPr>
                <a:latin typeface="Arial Black" pitchFamily="34" charset="0"/>
              </a:defRPr>
            </a:pPr>
            <a:endParaRPr lang="en-US"/>
          </a:p>
        </c:txPr>
        <c:crossAx val="344944368"/>
        <c:crosses val="autoZero"/>
        <c:auto val="1"/>
        <c:lblAlgn val="ctr"/>
        <c:lblOffset val="100"/>
        <c:noMultiLvlLbl val="0"/>
      </c:catAx>
      <c:valAx>
        <c:axId val="344944368"/>
        <c:scaling>
          <c:orientation val="minMax"/>
        </c:scaling>
        <c:delete val="0"/>
        <c:axPos val="l"/>
        <c:majorGridlines/>
        <c:numFmt formatCode="_(&quot;$&quot;* #,##0_);_(&quot;$&quot;* \(#,##0\);_(&quot;$&quot;* &quot;-&quot;??_);_(@_)" sourceLinked="1"/>
        <c:majorTickMark val="out"/>
        <c:minorTickMark val="none"/>
        <c:tickLblPos val="nextTo"/>
        <c:txPr>
          <a:bodyPr/>
          <a:lstStyle/>
          <a:p>
            <a:pPr>
              <a:defRPr sz="1400">
                <a:latin typeface="Arial Black" pitchFamily="34" charset="0"/>
              </a:defRPr>
            </a:pPr>
            <a:endParaRPr lang="en-US"/>
          </a:p>
        </c:txPr>
        <c:crossAx val="344943808"/>
        <c:crosses val="autoZero"/>
        <c:crossBetween val="between"/>
      </c:valAx>
    </c:plotArea>
    <c:legend>
      <c:legendPos val="tr"/>
      <c:layout>
        <c:manualLayout>
          <c:xMode val="edge"/>
          <c:yMode val="edge"/>
          <c:x val="0.74216607804856649"/>
          <c:y val="0.30354147147002775"/>
          <c:w val="0.25102573469649786"/>
          <c:h val="0.40032239924110807"/>
        </c:manualLayout>
      </c:layout>
      <c:overlay val="1"/>
      <c:txPr>
        <a:bodyPr/>
        <a:lstStyle/>
        <a:p>
          <a:pPr>
            <a:defRPr sz="1400">
              <a:latin typeface="Arial Black"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7065287914456667"/>
          <c:y val="3.8511688915322147E-2"/>
          <c:w val="0.8829712692163475"/>
          <c:h val="0.85460987831066648"/>
        </c:manualLayout>
      </c:layout>
      <c:barChart>
        <c:barDir val="col"/>
        <c:grouping val="clustered"/>
        <c:varyColors val="0"/>
        <c:ser>
          <c:idx val="0"/>
          <c:order val="0"/>
          <c:tx>
            <c:strRef>
              <c:f>Sheet1!$B$1</c:f>
              <c:strCache>
                <c:ptCount val="1"/>
                <c:pt idx="0">
                  <c:v>2017  Budget</c:v>
                </c:pt>
              </c:strCache>
            </c:strRef>
          </c:tx>
          <c:spPr>
            <a:solidFill>
              <a:schemeClr val="accent1"/>
            </a:solidFill>
          </c:spPr>
          <c:invertIfNegative val="0"/>
          <c:dPt>
            <c:idx val="0"/>
            <c:invertIfNegative val="0"/>
            <c:bubble3D val="0"/>
            <c:spPr>
              <a:solidFill>
                <a:schemeClr val="accent1"/>
              </a:solidFill>
              <a:ln w="25400" cap="flat" cmpd="sng" algn="ctr">
                <a:solidFill>
                  <a:schemeClr val="accent1">
                    <a:shade val="50000"/>
                  </a:schemeClr>
                </a:solidFill>
                <a:prstDash val="solid"/>
              </a:ln>
              <a:effectLst/>
            </c:spPr>
          </c:dPt>
          <c:dPt>
            <c:idx val="1"/>
            <c:invertIfNegative val="0"/>
            <c:bubble3D val="0"/>
            <c:spPr>
              <a:solidFill>
                <a:schemeClr val="accent1"/>
              </a:solidFill>
              <a:ln>
                <a:solidFill>
                  <a:schemeClr val="accent1"/>
                </a:solidFill>
              </a:ln>
            </c:spPr>
          </c:dPt>
          <c:dLbls>
            <c:dLbl>
              <c:idx val="0"/>
              <c:layout>
                <c:manualLayout>
                  <c:x val="-1.5513135940374428E-2"/>
                  <c:y val="-2.6638974723509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660050782776822E-2"/>
                  <c:y val="2.228920502173525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8965575649593159E-2"/>
                  <c:y val="8.7717511949025884E-3"/>
                </c:manualLayout>
              </c:layout>
              <c:tx>
                <c:rich>
                  <a:bodyPr/>
                  <a:lstStyle/>
                  <a:p>
                    <a:r>
                      <a:rPr lang="en-US" dirty="0" smtClean="0"/>
                      <a:t>$0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manualLayout>
                      <c:w val="6.6388676404399147E-2"/>
                      <c:h val="6.0642500386806873E-2"/>
                    </c:manualLayout>
                  </c15:layout>
                </c:ext>
              </c:extLst>
            </c:dLbl>
            <c:spPr>
              <a:noFill/>
              <a:ln>
                <a:noFill/>
              </a:ln>
              <a:effectLst/>
            </c:spPr>
            <c:txPr>
              <a:bodyPr/>
              <a:lstStyle/>
              <a:p>
                <a:pPr>
                  <a:defRPr sz="1400">
                    <a:latin typeface="Arial Black"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Sheet1!$B$2:$B$4</c:f>
              <c:numCache>
                <c:formatCode>_("$"* #,##0_);_("$"* \(#,##0\);_("$"* "-"??_);_(@_)</c:formatCode>
                <c:ptCount val="3"/>
                <c:pt idx="0">
                  <c:v>11575</c:v>
                </c:pt>
                <c:pt idx="1">
                  <c:v>11575</c:v>
                </c:pt>
                <c:pt idx="2">
                  <c:v>0</c:v>
                </c:pt>
              </c:numCache>
            </c:numRef>
          </c:val>
        </c:ser>
        <c:ser>
          <c:idx val="1"/>
          <c:order val="1"/>
          <c:tx>
            <c:strRef>
              <c:f>Sheet1!$C$1</c:f>
              <c:strCache>
                <c:ptCount val="1"/>
                <c:pt idx="0">
                  <c:v>2016 Forecast</c:v>
                </c:pt>
              </c:strCache>
            </c:strRef>
          </c:tx>
          <c:spPr>
            <a:solidFill>
              <a:srgbClr val="FFC000"/>
            </a:solidFill>
          </c:spPr>
          <c:invertIfNegative val="0"/>
          <c:dLbls>
            <c:dLbl>
              <c:idx val="0"/>
              <c:layout>
                <c:manualLayout>
                  <c:x val="5.8150158285917176E-3"/>
                  <c:y val="-3.293272137256222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9019940146738952E-2"/>
                  <c:y val="-1.587834520657327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0152183056246142E-2"/>
                  <c:y val="-7.8933794408526554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latin typeface="Arial Black"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Sheet1!$C$2:$C$4</c:f>
              <c:numCache>
                <c:formatCode>_("$"* #,##0_);_("$"* \(#,##0\);_("$"* "-"??_);_(@_)</c:formatCode>
                <c:ptCount val="3"/>
                <c:pt idx="0">
                  <c:v>10919</c:v>
                </c:pt>
                <c:pt idx="1">
                  <c:v>10737</c:v>
                </c:pt>
                <c:pt idx="2">
                  <c:v>182</c:v>
                </c:pt>
              </c:numCache>
            </c:numRef>
          </c:val>
        </c:ser>
        <c:ser>
          <c:idx val="2"/>
          <c:order val="2"/>
          <c:tx>
            <c:strRef>
              <c:f>Sheet1!$D$1</c:f>
              <c:strCache>
                <c:ptCount val="1"/>
                <c:pt idx="0">
                  <c:v>2016 Budget </c:v>
                </c:pt>
              </c:strCache>
            </c:strRef>
          </c:tx>
          <c:spPr>
            <a:solidFill>
              <a:schemeClr val="accent4">
                <a:lumMod val="75000"/>
              </a:schemeClr>
            </a:solidFill>
          </c:spPr>
          <c:invertIfNegative val="0"/>
          <c:dLbls>
            <c:dLbl>
              <c:idx val="0"/>
              <c:layout>
                <c:manualLayout>
                  <c:x val="4.0924592648730579E-2"/>
                  <c:y val="-2.5764349119508441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9113300492610835E-2"/>
                  <c:y val="1.28821745597542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0484419095004557E-3"/>
                  <c:y val="-5.601719290945737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latin typeface="Arial Black"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Sheet1!$D$2:$D$4</c:f>
              <c:numCache>
                <c:formatCode>_("$"* #,##0_);_("$"* \(#,##0\);_("$"* "-"??_);_(@_)</c:formatCode>
                <c:ptCount val="3"/>
                <c:pt idx="0">
                  <c:v>10632</c:v>
                </c:pt>
                <c:pt idx="1">
                  <c:v>10450</c:v>
                </c:pt>
                <c:pt idx="2">
                  <c:v>182</c:v>
                </c:pt>
              </c:numCache>
            </c:numRef>
          </c:val>
        </c:ser>
        <c:dLbls>
          <c:showLegendKey val="0"/>
          <c:showVal val="1"/>
          <c:showCatName val="0"/>
          <c:showSerName val="0"/>
          <c:showPercent val="0"/>
          <c:showBubbleSize val="0"/>
        </c:dLbls>
        <c:gapWidth val="150"/>
        <c:axId val="253229008"/>
        <c:axId val="253229568"/>
      </c:barChart>
      <c:catAx>
        <c:axId val="253229008"/>
        <c:scaling>
          <c:orientation val="minMax"/>
        </c:scaling>
        <c:delete val="0"/>
        <c:axPos val="b"/>
        <c:numFmt formatCode="General" sourceLinked="0"/>
        <c:majorTickMark val="out"/>
        <c:minorTickMark val="none"/>
        <c:tickLblPos val="low"/>
        <c:txPr>
          <a:bodyPr/>
          <a:lstStyle/>
          <a:p>
            <a:pPr>
              <a:defRPr>
                <a:latin typeface="Arial Black" pitchFamily="34" charset="0"/>
              </a:defRPr>
            </a:pPr>
            <a:endParaRPr lang="en-US"/>
          </a:p>
        </c:txPr>
        <c:crossAx val="253229568"/>
        <c:crosses val="autoZero"/>
        <c:auto val="1"/>
        <c:lblAlgn val="ctr"/>
        <c:lblOffset val="100"/>
        <c:noMultiLvlLbl val="0"/>
      </c:catAx>
      <c:valAx>
        <c:axId val="253229568"/>
        <c:scaling>
          <c:orientation val="minMax"/>
        </c:scaling>
        <c:delete val="0"/>
        <c:axPos val="l"/>
        <c:majorGridlines/>
        <c:numFmt formatCode="_(&quot;$&quot;* #,##0_);_(&quot;$&quot;* \(#,##0\);_(&quot;$&quot;* &quot;-&quot;??_);_(@_)" sourceLinked="1"/>
        <c:majorTickMark val="out"/>
        <c:minorTickMark val="none"/>
        <c:tickLblPos val="nextTo"/>
        <c:txPr>
          <a:bodyPr/>
          <a:lstStyle/>
          <a:p>
            <a:pPr>
              <a:defRPr sz="1400">
                <a:latin typeface="Arial Black" pitchFamily="34" charset="0"/>
              </a:defRPr>
            </a:pPr>
            <a:endParaRPr lang="en-US"/>
          </a:p>
        </c:txPr>
        <c:crossAx val="253229008"/>
        <c:crosses val="autoZero"/>
        <c:crossBetween val="between"/>
      </c:valAx>
    </c:plotArea>
    <c:legend>
      <c:legendPos val="tr"/>
      <c:layout>
        <c:manualLayout>
          <c:xMode val="edge"/>
          <c:yMode val="edge"/>
          <c:x val="0.74216607804856649"/>
          <c:y val="0.30354147147002775"/>
          <c:w val="0.25102573469649786"/>
          <c:h val="0.40032239924110807"/>
        </c:manualLayout>
      </c:layout>
      <c:overlay val="1"/>
      <c:txPr>
        <a:bodyPr/>
        <a:lstStyle/>
        <a:p>
          <a:pPr>
            <a:defRPr sz="1400">
              <a:latin typeface="Arial Black"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011322903489218"/>
          <c:y val="3.0220875855495221E-2"/>
          <c:w val="0.79886770965107823"/>
          <c:h val="0.86176067475815998"/>
        </c:manualLayout>
      </c:layout>
      <c:barChart>
        <c:barDir val="col"/>
        <c:grouping val="clustered"/>
        <c:varyColors val="0"/>
        <c:ser>
          <c:idx val="0"/>
          <c:order val="0"/>
          <c:tx>
            <c:strRef>
              <c:f>Sheet1!$B$1</c:f>
              <c:strCache>
                <c:ptCount val="1"/>
                <c:pt idx="0">
                  <c:v>2016  Actual </c:v>
                </c:pt>
              </c:strCache>
            </c:strRef>
          </c:tx>
          <c:spPr>
            <a:solidFill>
              <a:schemeClr val="accent1"/>
            </a:solidFill>
          </c:spPr>
          <c:invertIfNegative val="0"/>
          <c:dPt>
            <c:idx val="0"/>
            <c:invertIfNegative val="0"/>
            <c:bubble3D val="0"/>
            <c:spPr>
              <a:solidFill>
                <a:schemeClr val="accent1"/>
              </a:solidFill>
              <a:ln w="25400" cap="flat" cmpd="sng" algn="ctr">
                <a:solidFill>
                  <a:schemeClr val="accent1">
                    <a:shade val="50000"/>
                  </a:schemeClr>
                </a:solidFill>
                <a:prstDash val="solid"/>
              </a:ln>
              <a:effectLst/>
            </c:spPr>
          </c:dPt>
          <c:dPt>
            <c:idx val="1"/>
            <c:invertIfNegative val="0"/>
            <c:bubble3D val="0"/>
            <c:spPr>
              <a:solidFill>
                <a:schemeClr val="accent1"/>
              </a:solidFill>
              <a:ln>
                <a:solidFill>
                  <a:schemeClr val="accent1"/>
                </a:solidFill>
              </a:ln>
            </c:spPr>
          </c:dPt>
          <c:dLbls>
            <c:dLbl>
              <c:idx val="0"/>
              <c:layout>
                <c:manualLayout>
                  <c:x val="-3.7202352358475084E-2"/>
                  <c:y val="-2.130650811516137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660050782776822E-2"/>
                  <c:y val="2.228920502173525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4035649389980101E-3"/>
                  <c:y val="8.771847965184452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latin typeface="Arial Black"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Sheet1!$B$2:$B$4</c:f>
              <c:numCache>
                <c:formatCode>_("$"* #,##0_);_("$"* \(#,##0\);_("$"* "-"??_);_(@_)</c:formatCode>
                <c:ptCount val="3"/>
                <c:pt idx="0">
                  <c:v>1322</c:v>
                </c:pt>
                <c:pt idx="1">
                  <c:v>859</c:v>
                </c:pt>
                <c:pt idx="2">
                  <c:v>463</c:v>
                </c:pt>
              </c:numCache>
            </c:numRef>
          </c:val>
        </c:ser>
        <c:ser>
          <c:idx val="1"/>
          <c:order val="1"/>
          <c:tx>
            <c:strRef>
              <c:f>Sheet1!$C$1</c:f>
              <c:strCache>
                <c:ptCount val="1"/>
                <c:pt idx="0">
                  <c:v>2016 Budget </c:v>
                </c:pt>
              </c:strCache>
            </c:strRef>
          </c:tx>
          <c:spPr>
            <a:solidFill>
              <a:srgbClr val="FFC000"/>
            </a:solidFill>
          </c:spPr>
          <c:invertIfNegative val="0"/>
          <c:dLbls>
            <c:dLbl>
              <c:idx val="0"/>
              <c:layout>
                <c:manualLayout>
                  <c:x val="5.8150158285917176E-3"/>
                  <c:y val="-3.293272137256222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019940146738952E-2"/>
                  <c:y val="-1.587834520657327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195392242636419E-3"/>
                  <c:y val="2.771425310966564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latin typeface="Arial Black"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Sheet1!$C$2:$C$4</c:f>
              <c:numCache>
                <c:formatCode>_("$"* #,##0_);_("$"* \(#,##0\);_("$"* "-"??_);_(@_)</c:formatCode>
                <c:ptCount val="3"/>
                <c:pt idx="0">
                  <c:v>1200</c:v>
                </c:pt>
                <c:pt idx="1">
                  <c:v>674</c:v>
                </c:pt>
                <c:pt idx="2">
                  <c:v>526</c:v>
                </c:pt>
              </c:numCache>
            </c:numRef>
          </c:val>
        </c:ser>
        <c:dLbls>
          <c:showLegendKey val="0"/>
          <c:showVal val="1"/>
          <c:showCatName val="0"/>
          <c:showSerName val="0"/>
          <c:showPercent val="0"/>
          <c:showBubbleSize val="0"/>
        </c:dLbls>
        <c:gapWidth val="135"/>
        <c:axId val="350168640"/>
        <c:axId val="350169200"/>
      </c:barChart>
      <c:catAx>
        <c:axId val="350168640"/>
        <c:scaling>
          <c:orientation val="minMax"/>
        </c:scaling>
        <c:delete val="0"/>
        <c:axPos val="b"/>
        <c:numFmt formatCode="General" sourceLinked="0"/>
        <c:majorTickMark val="out"/>
        <c:minorTickMark val="none"/>
        <c:tickLblPos val="low"/>
        <c:txPr>
          <a:bodyPr/>
          <a:lstStyle/>
          <a:p>
            <a:pPr>
              <a:defRPr>
                <a:latin typeface="Arial Black" pitchFamily="34" charset="0"/>
              </a:defRPr>
            </a:pPr>
            <a:endParaRPr lang="en-US"/>
          </a:p>
        </c:txPr>
        <c:crossAx val="350169200"/>
        <c:crosses val="autoZero"/>
        <c:auto val="1"/>
        <c:lblAlgn val="ctr"/>
        <c:lblOffset val="100"/>
        <c:noMultiLvlLbl val="0"/>
      </c:catAx>
      <c:valAx>
        <c:axId val="350169200"/>
        <c:scaling>
          <c:orientation val="minMax"/>
        </c:scaling>
        <c:delete val="0"/>
        <c:axPos val="l"/>
        <c:majorGridlines/>
        <c:numFmt formatCode="_(&quot;$&quot;* #,##0_);_(&quot;$&quot;* \(#,##0\);_(&quot;$&quot;* &quot;-&quot;??_);_(@_)" sourceLinked="1"/>
        <c:majorTickMark val="out"/>
        <c:minorTickMark val="none"/>
        <c:tickLblPos val="nextTo"/>
        <c:txPr>
          <a:bodyPr/>
          <a:lstStyle/>
          <a:p>
            <a:pPr>
              <a:defRPr>
                <a:latin typeface="Arial Black" pitchFamily="34" charset="0"/>
              </a:defRPr>
            </a:pPr>
            <a:endParaRPr lang="en-US"/>
          </a:p>
        </c:txPr>
        <c:crossAx val="350168640"/>
        <c:crosses val="autoZero"/>
        <c:crossBetween val="between"/>
      </c:valAx>
    </c:plotArea>
    <c:legend>
      <c:legendPos val="tr"/>
      <c:layout>
        <c:manualLayout>
          <c:xMode val="edge"/>
          <c:yMode val="edge"/>
          <c:x val="0.61207180242757819"/>
          <c:y val="1.1876553468530568E-2"/>
          <c:w val="0.34347290478284925"/>
          <c:h val="0.1942076062850405"/>
        </c:manualLayout>
      </c:layout>
      <c:overlay val="1"/>
      <c:txPr>
        <a:bodyPr/>
        <a:lstStyle/>
        <a:p>
          <a:pPr>
            <a:defRPr sz="1800">
              <a:latin typeface="Arial Black"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1" Type="http://schemas.openxmlformats.org/officeDocument/2006/relationships/image" Target="../media/image60.png"/></Relationships>
</file>

<file path=ppt/drawings/_rels/drawing4.xml.rels><?xml version="1.0" encoding="UTF-8" standalone="yes"?>
<Relationships xmlns="http://schemas.openxmlformats.org/package/2006/relationships"><Relationship Id="rId1" Type="http://schemas.openxmlformats.org/officeDocument/2006/relationships/image" Target="../media/image60.png"/></Relationships>
</file>

<file path=ppt/drawings/_rels/drawing5.xml.rels><?xml version="1.0" encoding="UTF-8" standalone="yes"?>
<Relationships xmlns="http://schemas.openxmlformats.org/package/2006/relationships"><Relationship Id="rId1" Type="http://schemas.openxmlformats.org/officeDocument/2006/relationships/image" Target="../media/image60.png"/></Relationships>
</file>

<file path=ppt/drawings/_rels/drawing6.xml.rels><?xml version="1.0" encoding="UTF-8" standalone="yes"?>
<Relationships xmlns="http://schemas.openxmlformats.org/package/2006/relationships"><Relationship Id="rId1" Type="http://schemas.openxmlformats.org/officeDocument/2006/relationships/image" Target="../media/image60.png"/></Relationships>
</file>

<file path=ppt/drawings/drawing1.xml><?xml version="1.0" encoding="utf-8"?>
<c:userShapes xmlns:c="http://schemas.openxmlformats.org/drawingml/2006/chart">
  <cdr:relSizeAnchor xmlns:cdr="http://schemas.openxmlformats.org/drawingml/2006/chartDrawing">
    <cdr:from>
      <cdr:x>0.33551</cdr:x>
      <cdr:y>0.85615</cdr:y>
    </cdr:from>
    <cdr:to>
      <cdr:x>0.96</cdr:x>
      <cdr:y>1</cdr:y>
    </cdr:to>
    <cdr:sp macro="" textlink="">
      <cdr:nvSpPr>
        <cdr:cNvPr id="3" name="TextBox 1"/>
        <cdr:cNvSpPr txBox="1"/>
      </cdr:nvSpPr>
      <cdr:spPr>
        <a:xfrm xmlns:a="http://schemas.openxmlformats.org/drawingml/2006/main">
          <a:off x="1994155" y="3816455"/>
          <a:ext cx="3711701" cy="6412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bg1">
                  <a:lumMod val="50000"/>
                </a:schemeClr>
              </a:solidFill>
            </a:rPr>
            <a:t>*This data</a:t>
          </a:r>
          <a:r>
            <a:rPr lang="en-US" sz="1100" baseline="0" dirty="0">
              <a:solidFill>
                <a:schemeClr val="bg1">
                  <a:lumMod val="50000"/>
                </a:schemeClr>
              </a:solidFill>
            </a:rPr>
            <a:t> includes changes due to 3 existing corporate board seats filled in 2016 with new representatives as well as current elections and changes</a:t>
          </a:r>
          <a:endParaRPr lang="en-US" sz="1100" dirty="0">
            <a:solidFill>
              <a:schemeClr val="bg1">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0.3433</cdr:x>
      <cdr:y>0.8809</cdr:y>
    </cdr:from>
    <cdr:to>
      <cdr:x>0.88477</cdr:x>
      <cdr:y>1</cdr:y>
    </cdr:to>
    <cdr:sp macro="" textlink="">
      <cdr:nvSpPr>
        <cdr:cNvPr id="3" name="TextBox 1"/>
        <cdr:cNvSpPr txBox="1"/>
      </cdr:nvSpPr>
      <cdr:spPr>
        <a:xfrm xmlns:a="http://schemas.openxmlformats.org/drawingml/2006/main">
          <a:off x="1988625" y="3730115"/>
          <a:ext cx="3136587" cy="5043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50" dirty="0">
              <a:solidFill>
                <a:schemeClr val="bg1">
                  <a:lumMod val="50000"/>
                </a:schemeClr>
              </a:solidFill>
            </a:rPr>
            <a:t>*This data</a:t>
          </a:r>
          <a:r>
            <a:rPr lang="en-US" sz="950" baseline="0" dirty="0">
              <a:solidFill>
                <a:schemeClr val="bg1">
                  <a:lumMod val="50000"/>
                </a:schemeClr>
              </a:solidFill>
            </a:rPr>
            <a:t> includes changes due to 3 existing corporate board seats filled in 2016 with new representatives as well as current elections and changes</a:t>
          </a:r>
          <a:endParaRPr lang="en-US" sz="950" dirty="0">
            <a:solidFill>
              <a:schemeClr val="bg1">
                <a:lumMod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0.90736</cdr:y>
    </cdr:from>
    <cdr:to>
      <cdr:x>0.16573</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38200" y="3941029"/>
          <a:ext cx="1414395" cy="402371"/>
        </a:xfrm>
        <a:prstGeom xmlns:a="http://schemas.openxmlformats.org/drawingml/2006/main" prst="rect">
          <a:avLst/>
        </a:prstGeom>
      </cdr:spPr>
    </cdr:pic>
  </cdr:relSizeAnchor>
  <cdr:relSizeAnchor xmlns:cdr="http://schemas.openxmlformats.org/drawingml/2006/chartDrawing">
    <cdr:from>
      <cdr:x>0.72125</cdr:x>
      <cdr:y>0.8145</cdr:y>
    </cdr:from>
    <cdr:to>
      <cdr:x>0.83039</cdr:x>
      <cdr:y>1</cdr:y>
    </cdr:to>
    <cdr:sp macro="" textlink="">
      <cdr:nvSpPr>
        <cdr:cNvPr id="3" name="TextBox 2"/>
        <cdr:cNvSpPr txBox="1"/>
      </cdr:nvSpPr>
      <cdr:spPr>
        <a:xfrm xmlns:a="http://schemas.openxmlformats.org/drawingml/2006/main">
          <a:off x="6043258" y="42054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0.82615</cdr:x>
      <cdr:y>0.7541</cdr:y>
    </cdr:from>
    <cdr:to>
      <cdr:x>0.83992</cdr:x>
      <cdr:y>0.82074</cdr:y>
    </cdr:to>
    <cdr:sp macro="" textlink="">
      <cdr:nvSpPr>
        <cdr:cNvPr id="4" name="TextBox 3"/>
        <cdr:cNvSpPr txBox="1"/>
      </cdr:nvSpPr>
      <cdr:spPr>
        <a:xfrm xmlns:a="http://schemas.openxmlformats.org/drawingml/2006/main">
          <a:off x="6922149" y="3717197"/>
          <a:ext cx="115408" cy="3284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0.90736</cdr:y>
    </cdr:from>
    <cdr:to>
      <cdr:x>0.16573</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38200" y="3941029"/>
          <a:ext cx="1414395" cy="402371"/>
        </a:xfrm>
        <a:prstGeom xmlns:a="http://schemas.openxmlformats.org/drawingml/2006/main" prst="rect">
          <a:avLst/>
        </a:prstGeom>
      </cdr:spPr>
    </cdr:pic>
  </cdr:relSizeAnchor>
  <cdr:relSizeAnchor xmlns:cdr="http://schemas.openxmlformats.org/drawingml/2006/chartDrawing">
    <cdr:from>
      <cdr:x>0.72125</cdr:x>
      <cdr:y>0.8145</cdr:y>
    </cdr:from>
    <cdr:to>
      <cdr:x>0.83039</cdr:x>
      <cdr:y>1</cdr:y>
    </cdr:to>
    <cdr:sp macro="" textlink="">
      <cdr:nvSpPr>
        <cdr:cNvPr id="3" name="TextBox 2"/>
        <cdr:cNvSpPr txBox="1"/>
      </cdr:nvSpPr>
      <cdr:spPr>
        <a:xfrm xmlns:a="http://schemas.openxmlformats.org/drawingml/2006/main">
          <a:off x="6043258" y="42054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0.82615</cdr:x>
      <cdr:y>0.7541</cdr:y>
    </cdr:from>
    <cdr:to>
      <cdr:x>0.83992</cdr:x>
      <cdr:y>0.82074</cdr:y>
    </cdr:to>
    <cdr:sp macro="" textlink="">
      <cdr:nvSpPr>
        <cdr:cNvPr id="4" name="TextBox 3"/>
        <cdr:cNvSpPr txBox="1"/>
      </cdr:nvSpPr>
      <cdr:spPr>
        <a:xfrm xmlns:a="http://schemas.openxmlformats.org/drawingml/2006/main">
          <a:off x="6922149" y="3717197"/>
          <a:ext cx="115408" cy="3284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0.90736</cdr:y>
    </cdr:from>
    <cdr:to>
      <cdr:x>0.16573</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38200" y="3941029"/>
          <a:ext cx="1414395" cy="402371"/>
        </a:xfrm>
        <a:prstGeom xmlns:a="http://schemas.openxmlformats.org/drawingml/2006/main" prst="rect">
          <a:avLst/>
        </a:prstGeom>
      </cdr:spPr>
    </cdr:pic>
  </cdr:relSizeAnchor>
  <cdr:relSizeAnchor xmlns:cdr="http://schemas.openxmlformats.org/drawingml/2006/chartDrawing">
    <cdr:from>
      <cdr:x>0.72125</cdr:x>
      <cdr:y>0.8145</cdr:y>
    </cdr:from>
    <cdr:to>
      <cdr:x>0.83039</cdr:x>
      <cdr:y>1</cdr:y>
    </cdr:to>
    <cdr:sp macro="" textlink="">
      <cdr:nvSpPr>
        <cdr:cNvPr id="3" name="TextBox 2"/>
        <cdr:cNvSpPr txBox="1"/>
      </cdr:nvSpPr>
      <cdr:spPr>
        <a:xfrm xmlns:a="http://schemas.openxmlformats.org/drawingml/2006/main">
          <a:off x="6043258" y="42054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0.82615</cdr:x>
      <cdr:y>0.7541</cdr:y>
    </cdr:from>
    <cdr:to>
      <cdr:x>0.83992</cdr:x>
      <cdr:y>0.82074</cdr:y>
    </cdr:to>
    <cdr:sp macro="" textlink="">
      <cdr:nvSpPr>
        <cdr:cNvPr id="4" name="TextBox 3"/>
        <cdr:cNvSpPr txBox="1"/>
      </cdr:nvSpPr>
      <cdr:spPr>
        <a:xfrm xmlns:a="http://schemas.openxmlformats.org/drawingml/2006/main">
          <a:off x="6922149" y="3717197"/>
          <a:ext cx="115408" cy="3284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p>
      </cdr:txBody>
    </cdr:sp>
  </cdr:relSizeAnchor>
  <cdr:relSizeAnchor xmlns:cdr="http://schemas.openxmlformats.org/drawingml/2006/chartDrawing">
    <cdr:from>
      <cdr:x>0.88689</cdr:x>
      <cdr:y>0.36798</cdr:y>
    </cdr:from>
    <cdr:to>
      <cdr:x>0.99867</cdr:x>
      <cdr:y>0.55348</cdr:y>
    </cdr:to>
    <cdr:sp macro="" textlink="">
      <cdr:nvSpPr>
        <cdr:cNvPr id="5" name="TextBox 4"/>
        <cdr:cNvSpPr txBox="1"/>
      </cdr:nvSpPr>
      <cdr:spPr>
        <a:xfrm xmlns:a="http://schemas.openxmlformats.org/drawingml/2006/main">
          <a:off x="7254909" y="181386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0.68976</cdr:x>
      <cdr:y>0.22026</cdr:y>
    </cdr:from>
    <cdr:to>
      <cdr:x>1</cdr:x>
      <cdr:y>0.46768</cdr:y>
    </cdr:to>
    <cdr:sp macro="" textlink="">
      <cdr:nvSpPr>
        <cdr:cNvPr id="6" name="TextBox 5"/>
        <cdr:cNvSpPr txBox="1"/>
      </cdr:nvSpPr>
      <cdr:spPr>
        <a:xfrm xmlns:a="http://schemas.openxmlformats.org/drawingml/2006/main">
          <a:off x="6078415" y="1180815"/>
          <a:ext cx="2733989" cy="13263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a:t>
          </a:r>
          <a:r>
            <a:rPr lang="en-US" sz="1600" b="1" dirty="0" smtClean="0"/>
            <a:t>Exceeded revenue</a:t>
          </a:r>
        </a:p>
        <a:p xmlns:a="http://schemas.openxmlformats.org/drawingml/2006/main">
          <a:r>
            <a:rPr lang="en-US" sz="1600" b="1" dirty="0" smtClean="0"/>
            <a:t>-Largest attendance 1,513</a:t>
          </a:r>
        </a:p>
        <a:p xmlns:a="http://schemas.openxmlformats.org/drawingml/2006/main">
          <a:r>
            <a:rPr lang="en-US" sz="1600" b="1" dirty="0" smtClean="0"/>
            <a:t>-Anticipated overruns: AZ</a:t>
          </a:r>
        </a:p>
        <a:p xmlns:a="http://schemas.openxmlformats.org/drawingml/2006/main">
          <a:r>
            <a:rPr lang="en-US" sz="1600" b="1" dirty="0" smtClean="0"/>
            <a:t>Taxes ($57k) Dual stages </a:t>
          </a:r>
        </a:p>
        <a:p xmlns:a="http://schemas.openxmlformats.org/drawingml/2006/main">
          <a:r>
            <a:rPr lang="en-US" sz="1600" b="1" dirty="0" smtClean="0"/>
            <a:t> ($42k)</a:t>
          </a:r>
          <a:endParaRPr lang="en-US" sz="16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0.90736</cdr:y>
    </cdr:from>
    <cdr:to>
      <cdr:x>0.16573</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38200" y="3941029"/>
          <a:ext cx="1414395" cy="402371"/>
        </a:xfrm>
        <a:prstGeom xmlns:a="http://schemas.openxmlformats.org/drawingml/2006/main" prst="rect">
          <a:avLst/>
        </a:prstGeom>
      </cdr:spPr>
    </cdr:pic>
  </cdr:relSizeAnchor>
  <cdr:relSizeAnchor xmlns:cdr="http://schemas.openxmlformats.org/drawingml/2006/chartDrawing">
    <cdr:from>
      <cdr:x>0.72125</cdr:x>
      <cdr:y>0.8145</cdr:y>
    </cdr:from>
    <cdr:to>
      <cdr:x>0.83039</cdr:x>
      <cdr:y>1</cdr:y>
    </cdr:to>
    <cdr:sp macro="" textlink="">
      <cdr:nvSpPr>
        <cdr:cNvPr id="3" name="TextBox 2"/>
        <cdr:cNvSpPr txBox="1"/>
      </cdr:nvSpPr>
      <cdr:spPr>
        <a:xfrm xmlns:a="http://schemas.openxmlformats.org/drawingml/2006/main">
          <a:off x="6043258" y="42054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0.82615</cdr:x>
      <cdr:y>0.7541</cdr:y>
    </cdr:from>
    <cdr:to>
      <cdr:x>0.83992</cdr:x>
      <cdr:y>0.82074</cdr:y>
    </cdr:to>
    <cdr:sp macro="" textlink="">
      <cdr:nvSpPr>
        <cdr:cNvPr id="4" name="TextBox 3"/>
        <cdr:cNvSpPr txBox="1"/>
      </cdr:nvSpPr>
      <cdr:spPr>
        <a:xfrm xmlns:a="http://schemas.openxmlformats.org/drawingml/2006/main">
          <a:off x="6922149" y="3717197"/>
          <a:ext cx="115408" cy="3284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p>
      </cdr:txBody>
    </cdr:sp>
  </cdr:relSizeAnchor>
  <cdr:relSizeAnchor xmlns:cdr="http://schemas.openxmlformats.org/drawingml/2006/chartDrawing">
    <cdr:from>
      <cdr:x>0.88689</cdr:x>
      <cdr:y>0.36798</cdr:y>
    </cdr:from>
    <cdr:to>
      <cdr:x>0.99867</cdr:x>
      <cdr:y>0.55348</cdr:y>
    </cdr:to>
    <cdr:sp macro="" textlink="">
      <cdr:nvSpPr>
        <cdr:cNvPr id="5" name="TextBox 4"/>
        <cdr:cNvSpPr txBox="1"/>
      </cdr:nvSpPr>
      <cdr:spPr>
        <a:xfrm xmlns:a="http://schemas.openxmlformats.org/drawingml/2006/main">
          <a:off x="7254909" y="181386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0.70239</cdr:x>
      <cdr:y>0.19777</cdr:y>
    </cdr:from>
    <cdr:to>
      <cdr:x>0.97377</cdr:x>
      <cdr:y>0.46393</cdr:y>
    </cdr:to>
    <cdr:sp macro="" textlink="">
      <cdr:nvSpPr>
        <cdr:cNvPr id="7" name="TextBox 6"/>
        <cdr:cNvSpPr txBox="1"/>
      </cdr:nvSpPr>
      <cdr:spPr>
        <a:xfrm xmlns:a="http://schemas.openxmlformats.org/drawingml/2006/main">
          <a:off x="6189783" y="1060235"/>
          <a:ext cx="2391507" cy="14268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a:t>
          </a:r>
          <a:r>
            <a:rPr lang="en-US" sz="1600" b="1" dirty="0" smtClean="0"/>
            <a:t>Largest attendance</a:t>
          </a:r>
        </a:p>
        <a:p xmlns:a="http://schemas.openxmlformats.org/drawingml/2006/main">
          <a:r>
            <a:rPr lang="en-US" sz="1600" b="1" dirty="0" smtClean="0"/>
            <a:t>3,947</a:t>
          </a:r>
        </a:p>
        <a:p xmlns:a="http://schemas.openxmlformats.org/drawingml/2006/main">
          <a:r>
            <a:rPr lang="en-US" sz="1600" b="1" dirty="0"/>
            <a:t>-</a:t>
          </a:r>
          <a:r>
            <a:rPr lang="en-US" sz="1600" b="1" dirty="0" smtClean="0"/>
            <a:t>Anticipated overruns: </a:t>
          </a:r>
        </a:p>
        <a:p xmlns:a="http://schemas.openxmlformats.org/drawingml/2006/main">
          <a:r>
            <a:rPr lang="en-US" sz="1600" b="1" dirty="0" smtClean="0"/>
            <a:t>Food &amp; Beverages </a:t>
          </a:r>
        </a:p>
        <a:p xmlns:a="http://schemas.openxmlformats.org/drawingml/2006/main">
          <a:r>
            <a:rPr lang="en-US" sz="1600" b="1" dirty="0" smtClean="0"/>
            <a:t>and Security</a:t>
          </a:r>
          <a:endParaRPr 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b="0">
                <a:latin typeface="Arial" charset="0"/>
                <a:ea typeface="+mn-ea"/>
                <a:cs typeface="+mn-cs"/>
              </a:defRPr>
            </a:lvl1pPr>
          </a:lstStyle>
          <a:p>
            <a:pPr>
              <a:defRPr/>
            </a:pPr>
            <a:endParaRPr lang="en-GB"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b="0"/>
            </a:lvl1pPr>
          </a:lstStyle>
          <a:p>
            <a:fld id="{DFB483B2-D619-A742-963C-A1EC57CE867F}" type="datetime1">
              <a:rPr lang="en-US"/>
              <a:pPr/>
              <a:t>11/16/2016</a:t>
            </a:fld>
            <a:endParaRPr lang="en-GB"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b="0">
                <a:latin typeface="Arial" charset="0"/>
                <a:ea typeface="+mn-ea"/>
                <a:cs typeface="+mn-cs"/>
              </a:defRPr>
            </a:lvl1pPr>
          </a:lstStyle>
          <a:p>
            <a:pPr>
              <a:defRPr/>
            </a:pPr>
            <a:endParaRPr lang="en-GB"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b="0"/>
            </a:lvl1pPr>
          </a:lstStyle>
          <a:p>
            <a:fld id="{D86E4EDB-0431-FF41-BF45-38922CC112BA}" type="slidenum">
              <a:rPr lang="en-GB"/>
              <a:pPr/>
              <a:t>‹#›</a:t>
            </a:fld>
            <a:endParaRPr lang="en-GB" dirty="0"/>
          </a:p>
        </p:txBody>
      </p:sp>
    </p:spTree>
    <p:extLst>
      <p:ext uri="{BB962C8B-B14F-4D97-AF65-F5344CB8AC3E}">
        <p14:creationId xmlns:p14="http://schemas.microsoft.com/office/powerpoint/2010/main" val="2205256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GB"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 name="Slide Number Placeholder 6"/>
          <p:cNvSpPr txBox="1">
            <a:spLocks/>
          </p:cNvSpPr>
          <p:nvPr/>
        </p:nvSpPr>
        <p:spPr>
          <a:xfrm>
            <a:off x="6416463" y="8970380"/>
            <a:ext cx="443019" cy="238866"/>
          </a:xfrm>
          <a:prstGeom prst="rect">
            <a:avLst/>
          </a:prstGeom>
        </p:spPr>
        <p:txBody>
          <a:bodyPr lIns="93177" tIns="46589" rIns="93177" bIns="46589" anchor="b"/>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r" eaLnBrk="1" hangingPunct="1"/>
            <a:fld id="{75B51B51-4A4E-874B-91C5-ABFB4B497756}" type="slidenum">
              <a:rPr lang="en-US" sz="1200" b="0"/>
              <a:pPr algn="r" eaLnBrk="1" hangingPunct="1"/>
              <a:t>‹#›</a:t>
            </a:fld>
            <a:endParaRPr lang="en-US" sz="1200" b="0" dirty="0"/>
          </a:p>
        </p:txBody>
      </p:sp>
    </p:spTree>
    <p:extLst>
      <p:ext uri="{BB962C8B-B14F-4D97-AF65-F5344CB8AC3E}">
        <p14:creationId xmlns:p14="http://schemas.microsoft.com/office/powerpoint/2010/main" val="28598780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pitchFamily="34" charset="0"/>
        <a:ea typeface="Arial" pitchFamily="34" charset="0"/>
        <a:cs typeface="Arial" pitchFamily="34" charset="0"/>
      </a:defRPr>
    </a:lvl1pPr>
    <a:lvl2pPr marL="222250" indent="-222250" algn="l" defTabSz="457200" rtl="0" eaLnBrk="0" fontAlgn="base" hangingPunct="0">
      <a:spcBef>
        <a:spcPct val="30000"/>
      </a:spcBef>
      <a:spcAft>
        <a:spcPct val="0"/>
      </a:spcAft>
      <a:buFont typeface="Arial" charset="0"/>
      <a:buChar char="•"/>
      <a:defRPr sz="1200" kern="1200">
        <a:solidFill>
          <a:schemeClr val="tx1"/>
        </a:solidFill>
        <a:latin typeface="Arial" pitchFamily="34" charset="0"/>
        <a:ea typeface="Arial" pitchFamily="34" charset="0"/>
        <a:cs typeface="Arial" pitchFamily="34" charset="0"/>
      </a:defRPr>
    </a:lvl2pPr>
    <a:lvl3pPr marL="457200" indent="-234950" algn="l" defTabSz="457200" rtl="0" eaLnBrk="0" fontAlgn="base" hangingPunct="0">
      <a:spcBef>
        <a:spcPct val="30000"/>
      </a:spcBef>
      <a:spcAft>
        <a:spcPct val="0"/>
      </a:spcAft>
      <a:buFont typeface="Arial" charset="0"/>
      <a:buChar char="•"/>
      <a:defRPr sz="1200" kern="1200">
        <a:solidFill>
          <a:schemeClr val="tx1"/>
        </a:solidFill>
        <a:latin typeface="Arial" pitchFamily="34" charset="0"/>
        <a:ea typeface="MS PGothic" pitchFamily="34" charset="-128"/>
        <a:cs typeface="Arial" pitchFamily="34" charset="0"/>
      </a:defRPr>
    </a:lvl3pPr>
    <a:lvl4pPr marL="568325" indent="-209550" algn="l" defTabSz="457200" rtl="0" eaLnBrk="0" fontAlgn="base" hangingPunct="0">
      <a:spcBef>
        <a:spcPct val="30000"/>
      </a:spcBef>
      <a:spcAft>
        <a:spcPct val="0"/>
      </a:spcAft>
      <a:buFont typeface="Arial" charset="0"/>
      <a:buChar char="•"/>
      <a:defRPr sz="1200" kern="1200">
        <a:solidFill>
          <a:schemeClr val="tx1"/>
        </a:solidFill>
        <a:latin typeface="Arial" pitchFamily="34" charset="0"/>
        <a:ea typeface="MS PGothic" pitchFamily="34" charset="-128"/>
        <a:cs typeface="Arial" pitchFamily="34" charset="0"/>
      </a:defRPr>
    </a:lvl4pPr>
    <a:lvl5pPr marL="803275" indent="-234950" algn="l" defTabSz="457200" rtl="0" eaLnBrk="0" fontAlgn="base" hangingPunct="0">
      <a:spcBef>
        <a:spcPct val="30000"/>
      </a:spcBef>
      <a:spcAft>
        <a:spcPct val="0"/>
      </a:spcAft>
      <a:buFont typeface="Arial" charset="0"/>
      <a:buChar char="•"/>
      <a:defRPr sz="1200" kern="1200">
        <a:solidFill>
          <a:schemeClr val="tx1"/>
        </a:solidFill>
        <a:latin typeface="Arial" pitchFamily="34"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333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8896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63381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 changes for major categories:</a:t>
            </a:r>
          </a:p>
          <a:p>
            <a:r>
              <a:rPr lang="en-US" dirty="0" smtClean="0"/>
              <a:t>Membership – 4% increase from 2016 forecast to 2017</a:t>
            </a:r>
            <a:r>
              <a:rPr lang="en-US" baseline="0" dirty="0" smtClean="0"/>
              <a:t>  budget. Formulation based upon ful</a:t>
            </a:r>
            <a:r>
              <a:rPr lang="en-US" dirty="0" smtClean="0"/>
              <a:t>l year dues</a:t>
            </a:r>
            <a:r>
              <a:rPr lang="en-US" baseline="0" dirty="0" smtClean="0"/>
              <a:t> (detail on the membership assumptions next slide) </a:t>
            </a:r>
            <a:endParaRPr lang="en-US" dirty="0" smtClean="0"/>
          </a:p>
          <a:p>
            <a:endParaRPr lang="en-US" dirty="0" smtClean="0"/>
          </a:p>
          <a:p>
            <a:r>
              <a:rPr lang="en-US" dirty="0" smtClean="0"/>
              <a:t>Sponsorship</a:t>
            </a:r>
            <a:r>
              <a:rPr lang="en-US" baseline="0" dirty="0" smtClean="0"/>
              <a:t> - </a:t>
            </a:r>
            <a:r>
              <a:rPr lang="en-US" dirty="0" smtClean="0"/>
              <a:t>10% increase from 2016  forecast to 2017 budget. Detail </a:t>
            </a:r>
            <a:r>
              <a:rPr lang="en-US" baseline="0" dirty="0" smtClean="0"/>
              <a:t>sponsorship information will be covered in the next two slides.  </a:t>
            </a:r>
            <a:endParaRPr lang="en-US" dirty="0" smtClean="0"/>
          </a:p>
          <a:p>
            <a:endParaRPr lang="en-US" dirty="0" smtClean="0"/>
          </a:p>
          <a:p>
            <a:r>
              <a:rPr lang="en-US" dirty="0" smtClean="0"/>
              <a:t>Contributions - comprised of the IBM in-kind agreement related to Tuck. A decrease from</a:t>
            </a:r>
            <a:r>
              <a:rPr lang="en-US" baseline="0" dirty="0" smtClean="0"/>
              <a:t> 2016 </a:t>
            </a:r>
            <a:r>
              <a:rPr lang="en-US" dirty="0" smtClean="0"/>
              <a:t>forecast</a:t>
            </a:r>
            <a:r>
              <a:rPr lang="en-US" baseline="0" dirty="0" smtClean="0"/>
              <a:t> </a:t>
            </a:r>
            <a:r>
              <a:rPr lang="en-US" dirty="0" smtClean="0"/>
              <a:t>due to a one time contribution from Wells Fargo. </a:t>
            </a:r>
          </a:p>
          <a:p>
            <a:endParaRPr lang="en-US" dirty="0" smtClean="0"/>
          </a:p>
          <a:p>
            <a:r>
              <a:rPr lang="en-US" dirty="0" smtClean="0"/>
              <a:t>Registration</a:t>
            </a:r>
            <a:r>
              <a:rPr lang="en-US" baseline="0" dirty="0" smtClean="0"/>
              <a:t> Fees – 9% increase from 2016 forecast to 2017 budget. This is a stretch goal. We expect to meet this goal based on the locations: New Orleans and Las Vegas. </a:t>
            </a:r>
          </a:p>
          <a:p>
            <a:endParaRPr lang="en-US" baseline="0" dirty="0" smtClean="0"/>
          </a:p>
          <a:p>
            <a:r>
              <a:rPr lang="en-US" baseline="0" dirty="0" smtClean="0"/>
              <a:t>Exhibit Fees – remain flat. Our sponsorship success has decreased exhibit fees because NCBF Sponsorships include a booth. </a:t>
            </a:r>
          </a:p>
          <a:p>
            <a:r>
              <a:rPr lang="en-US" baseline="0" dirty="0" smtClean="0"/>
              <a:t> </a:t>
            </a:r>
          </a:p>
          <a:p>
            <a:r>
              <a:rPr lang="en-US" baseline="0" dirty="0" smtClean="0"/>
              <a:t>Other  Income – comprised of auction revenue ($200k) and recertification fees ($45k)</a:t>
            </a:r>
          </a:p>
          <a:p>
            <a:endParaRPr lang="en-US" dirty="0"/>
          </a:p>
        </p:txBody>
      </p:sp>
    </p:spTree>
    <p:extLst>
      <p:ext uri="{BB962C8B-B14F-4D97-AF65-F5344CB8AC3E}">
        <p14:creationId xmlns:p14="http://schemas.microsoft.com/office/powerpoint/2010/main" val="325877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2017 budget is based on </a:t>
            </a:r>
            <a:r>
              <a:rPr lang="en-US" baseline="0" dirty="0" smtClean="0"/>
              <a:t>301 members (as of September 2016), plus a 5% planned growth and a 3% unplanned attrition. </a:t>
            </a:r>
          </a:p>
          <a:p>
            <a:endParaRPr lang="en-US" baseline="0" dirty="0" smtClean="0"/>
          </a:p>
          <a:p>
            <a:r>
              <a:rPr lang="en-US" baseline="0" dirty="0" smtClean="0"/>
              <a:t>Successfully recruited 40 new members this year.  </a:t>
            </a:r>
          </a:p>
          <a:p>
            <a:endParaRPr lang="en-US" baseline="0" dirty="0" smtClean="0"/>
          </a:p>
          <a:p>
            <a:r>
              <a:rPr lang="en-US" baseline="0" dirty="0" smtClean="0"/>
              <a:t>As of November 2, we have 303 Members (includes New &amp; Rejoined Members)</a:t>
            </a:r>
          </a:p>
          <a:p>
            <a:endParaRPr lang="en-US" baseline="0" dirty="0" smtClean="0"/>
          </a:p>
          <a:p>
            <a:r>
              <a:rPr lang="en-US" baseline="0" dirty="0" smtClean="0"/>
              <a:t>New members present sponsorship opportunities.  </a:t>
            </a:r>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3034558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NEW - 2017</a:t>
            </a:r>
            <a:r>
              <a:rPr lang="en-US" b="1" u="sng" baseline="0" dirty="0" smtClean="0"/>
              <a:t> S</a:t>
            </a:r>
            <a:r>
              <a:rPr lang="en-US" b="1" u="sng" dirty="0" smtClean="0"/>
              <a:t>ponsorship</a:t>
            </a:r>
            <a:r>
              <a:rPr lang="en-US" b="1" u="sng" baseline="0" dirty="0" smtClean="0"/>
              <a:t> Brochure  </a:t>
            </a:r>
          </a:p>
          <a:p>
            <a:r>
              <a:rPr lang="en-US" dirty="0" smtClean="0"/>
              <a:t>Comprehensive</a:t>
            </a:r>
            <a:r>
              <a:rPr lang="en-US" baseline="0" dirty="0" smtClean="0"/>
              <a:t> listing of all sponsorship opportunities to celebrate 20 years!</a:t>
            </a:r>
          </a:p>
          <a:p>
            <a:endParaRPr lang="en-US" baseline="0" dirty="0" smtClean="0"/>
          </a:p>
          <a:p>
            <a:r>
              <a:rPr lang="en-US" baseline="0" dirty="0" smtClean="0"/>
              <a:t>Offering more branding opportunities, e.g. commemorative gifts. </a:t>
            </a:r>
          </a:p>
          <a:p>
            <a:endParaRPr lang="en-US" baseline="0" dirty="0" smtClean="0"/>
          </a:p>
          <a:p>
            <a:pPr defTabSz="458748">
              <a:defRPr/>
            </a:pPr>
            <a:r>
              <a:rPr lang="en-US" baseline="0" dirty="0" smtClean="0"/>
              <a:t>Calculated sponsorship revenue assumptions using a similar method as the membership revenue assumptions. </a:t>
            </a:r>
          </a:p>
          <a:p>
            <a:endParaRPr lang="en-US" baseline="0" dirty="0" smtClean="0"/>
          </a:p>
          <a:p>
            <a:r>
              <a:rPr lang="en-US" baseline="0" dirty="0" smtClean="0"/>
              <a:t>Summit &amp; Salute – 28% increase from 2016 forecast to 2017 budget. Total restructuring sponsorship packages and the addition of new branding opportunities to include new branding opportunities e.g. charging station and entertainment.   </a:t>
            </a:r>
          </a:p>
          <a:p>
            <a:endParaRPr lang="en-US" baseline="0" dirty="0" smtClean="0"/>
          </a:p>
          <a:p>
            <a:r>
              <a:rPr lang="en-US" dirty="0" smtClean="0"/>
              <a:t>National Conference &amp; Business Fair – 12% increase from 2016 forecast to 2017 budget.  Popularity</a:t>
            </a:r>
            <a:r>
              <a:rPr lang="en-US" baseline="0" dirty="0" smtClean="0"/>
              <a:t> of venture and new branding </a:t>
            </a:r>
            <a:r>
              <a:rPr lang="en-US" dirty="0" smtClean="0"/>
              <a:t>opportunities, e.g. flip flop (sandals).</a:t>
            </a:r>
            <a:r>
              <a:rPr lang="en-US" baseline="0" dirty="0" smtClean="0"/>
              <a:t> </a:t>
            </a:r>
            <a:endParaRPr lang="en-US" dirty="0" smtClean="0"/>
          </a:p>
          <a:p>
            <a:endParaRPr lang="en-US" dirty="0" smtClean="0"/>
          </a:p>
          <a:p>
            <a:r>
              <a:rPr lang="en-US" dirty="0" smtClean="0"/>
              <a:t>Student Entrepreneur Program/ other income</a:t>
            </a:r>
            <a:r>
              <a:rPr lang="en-US" baseline="0" dirty="0" smtClean="0"/>
              <a:t> – 2017 budget SEP $135k (in-kind $10K) and annual report $25k.</a:t>
            </a:r>
            <a:endParaRPr lang="en-US" dirty="0"/>
          </a:p>
        </p:txBody>
      </p:sp>
    </p:spTree>
    <p:extLst>
      <p:ext uri="{BB962C8B-B14F-4D97-AF65-F5344CB8AC3E}">
        <p14:creationId xmlns:p14="http://schemas.microsoft.com/office/powerpoint/2010/main" val="1918466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 changes for major categories:</a:t>
            </a:r>
          </a:p>
          <a:p>
            <a:pPr defTabSz="458748">
              <a:defRPr/>
            </a:pPr>
            <a:r>
              <a:rPr lang="en-US" dirty="0" smtClean="0"/>
              <a:t>Events – 6% increase from 2016 forecast to 2017 budget. </a:t>
            </a:r>
            <a:r>
              <a:rPr lang="en-US" baseline="0" dirty="0" smtClean="0"/>
              <a:t>With new sponsorships come new expenses.</a:t>
            </a:r>
          </a:p>
          <a:p>
            <a:r>
              <a:rPr lang="en-US" dirty="0" smtClean="0"/>
              <a:t>Planning a big celebration</a:t>
            </a:r>
            <a:r>
              <a:rPr lang="en-US" baseline="0" dirty="0" smtClean="0"/>
              <a:t> for our 20</a:t>
            </a:r>
            <a:r>
              <a:rPr lang="en-US" baseline="30000" dirty="0" smtClean="0"/>
              <a:t>th</a:t>
            </a:r>
            <a:r>
              <a:rPr lang="en-US" baseline="0" dirty="0" smtClean="0"/>
              <a:t> Anniversary to include:</a:t>
            </a:r>
          </a:p>
          <a:p>
            <a:r>
              <a:rPr lang="en-US" dirty="0" smtClean="0"/>
              <a:t>Summit &amp; Salute (2 full days)</a:t>
            </a:r>
          </a:p>
          <a:p>
            <a:r>
              <a:rPr lang="en-US" dirty="0" smtClean="0"/>
              <a:t>-Celebratory</a:t>
            </a:r>
            <a:r>
              <a:rPr lang="en-US" baseline="0" dirty="0" smtClean="0"/>
              <a:t> lunch to honor all Business Stars (normally honor just 14 Business Stars) </a:t>
            </a:r>
          </a:p>
          <a:p>
            <a:r>
              <a:rPr lang="en-US" baseline="0" dirty="0" smtClean="0"/>
              <a:t>-Gala photos and commemorative gifts</a:t>
            </a:r>
          </a:p>
          <a:p>
            <a:r>
              <a:rPr lang="en-US" baseline="0" dirty="0" smtClean="0"/>
              <a:t>-Planning meals for more attendees </a:t>
            </a:r>
          </a:p>
          <a:p>
            <a:r>
              <a:rPr lang="en-US" dirty="0" smtClean="0"/>
              <a:t>NCBF</a:t>
            </a:r>
          </a:p>
          <a:p>
            <a:r>
              <a:rPr lang="en-US" dirty="0" smtClean="0"/>
              <a:t>-Celebrate</a:t>
            </a:r>
            <a:r>
              <a:rPr lang="en-US" baseline="0" dirty="0" smtClean="0"/>
              <a:t> 20</a:t>
            </a:r>
            <a:r>
              <a:rPr lang="en-US" baseline="30000" dirty="0" smtClean="0"/>
              <a:t>th</a:t>
            </a:r>
            <a:r>
              <a:rPr lang="en-US" baseline="0" dirty="0" smtClean="0"/>
              <a:t> Anniversary with top keynote speaker </a:t>
            </a:r>
          </a:p>
          <a:p>
            <a:endParaRPr lang="en-US" dirty="0" smtClean="0"/>
          </a:p>
          <a:p>
            <a:r>
              <a:rPr lang="en-US" dirty="0" smtClean="0"/>
              <a:t>RPO – increase</a:t>
            </a:r>
            <a:r>
              <a:rPr lang="en-US" baseline="0" dirty="0" smtClean="0"/>
              <a:t> in revenue</a:t>
            </a:r>
          </a:p>
          <a:p>
            <a:endParaRPr lang="en-US" baseline="0" dirty="0" smtClean="0"/>
          </a:p>
          <a:p>
            <a:r>
              <a:rPr lang="en-US" dirty="0" smtClean="0"/>
              <a:t>Professional</a:t>
            </a:r>
            <a:r>
              <a:rPr lang="en-US" baseline="0" dirty="0" smtClean="0"/>
              <a:t> Fees – increase in Tech fees, new WBENCLink 2.0 platform </a:t>
            </a:r>
          </a:p>
          <a:p>
            <a:endParaRPr lang="en-US" baseline="0" dirty="0" smtClean="0"/>
          </a:p>
          <a:p>
            <a:r>
              <a:rPr lang="en-US" baseline="0" dirty="0" smtClean="0"/>
              <a:t>Depreciation &amp; Administrative (credit card processing fees)</a:t>
            </a:r>
          </a:p>
          <a:p>
            <a:endParaRPr lang="en-US" baseline="0" dirty="0" smtClean="0"/>
          </a:p>
          <a:p>
            <a:r>
              <a:rPr lang="en-US" baseline="0" dirty="0" smtClean="0"/>
              <a:t>Other – supplies, telecommunications, equipment rental, postage/shipping, and miscellaneous</a:t>
            </a:r>
            <a:endParaRPr lang="en-US" dirty="0"/>
          </a:p>
        </p:txBody>
      </p:sp>
    </p:spTree>
    <p:extLst>
      <p:ext uri="{BB962C8B-B14F-4D97-AF65-F5344CB8AC3E}">
        <p14:creationId xmlns:p14="http://schemas.microsoft.com/office/powerpoint/2010/main" val="2039922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Unrestricted Net Assets Projection </a:t>
            </a:r>
          </a:p>
          <a:p>
            <a:pPr defTabSz="458748">
              <a:defRPr/>
            </a:pPr>
            <a:r>
              <a:rPr lang="en-US" dirty="0"/>
              <a:t>Targeted UNA Goals: 6 months of UNA is $3,700,000  </a:t>
            </a:r>
          </a:p>
          <a:p>
            <a:endParaRPr lang="en-US" b="0" dirty="0" smtClean="0"/>
          </a:p>
          <a:p>
            <a:pPr defTabSz="458748">
              <a:defRPr/>
            </a:pPr>
            <a:r>
              <a:rPr lang="en-US" b="0" baseline="0" dirty="0" smtClean="0"/>
              <a:t>Based upon 2015 Audited Financial Statements, WBENC will rebuild its UNA to $2,451,000.</a:t>
            </a:r>
          </a:p>
          <a:p>
            <a:endParaRPr lang="en-US" b="0" dirty="0" smtClean="0"/>
          </a:p>
          <a:p>
            <a:r>
              <a:rPr lang="en-US" b="0" dirty="0" smtClean="0"/>
              <a:t>2016</a:t>
            </a:r>
            <a:r>
              <a:rPr lang="en-US" b="0" baseline="0" dirty="0" smtClean="0"/>
              <a:t> Forecasted Year-End UNA $2,633,000 (~4.4 months)</a:t>
            </a:r>
          </a:p>
          <a:p>
            <a:r>
              <a:rPr lang="en-US" b="0" baseline="0" dirty="0" smtClean="0"/>
              <a:t>-Assumes net income of $182k</a:t>
            </a:r>
          </a:p>
          <a:p>
            <a:r>
              <a:rPr lang="en-US" b="0" baseline="0" dirty="0" smtClean="0"/>
              <a:t>-Approximately 70% of Plan Goal</a:t>
            </a:r>
            <a:endParaRPr lang="en-US" b="0" dirty="0" smtClean="0"/>
          </a:p>
          <a:p>
            <a:endParaRPr lang="en-US" b="0" baseline="0" dirty="0" smtClean="0"/>
          </a:p>
          <a:p>
            <a:endParaRPr lang="en-US" b="0" baseline="0" dirty="0" smtClean="0"/>
          </a:p>
          <a:p>
            <a:endParaRPr lang="en-US" b="0" dirty="0" smtClean="0"/>
          </a:p>
          <a:p>
            <a:endParaRPr lang="en-US" dirty="0" smtClean="0"/>
          </a:p>
          <a:p>
            <a:endParaRPr lang="en-US" b="0" dirty="0" smtClean="0"/>
          </a:p>
          <a:p>
            <a:endParaRPr lang="en-US" dirty="0"/>
          </a:p>
        </p:txBody>
      </p:sp>
    </p:spTree>
    <p:extLst>
      <p:ext uri="{BB962C8B-B14F-4D97-AF65-F5344CB8AC3E}">
        <p14:creationId xmlns:p14="http://schemas.microsoft.com/office/powerpoint/2010/main" val="3848431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a:p>
            <a:endParaRPr lang="en-US" b="0" dirty="0" smtClean="0"/>
          </a:p>
          <a:p>
            <a:endParaRPr lang="en-US" dirty="0" smtClean="0"/>
          </a:p>
          <a:p>
            <a:endParaRPr lang="en-US" b="0" dirty="0" smtClean="0"/>
          </a:p>
          <a:p>
            <a:endParaRPr lang="en-US" dirty="0"/>
          </a:p>
        </p:txBody>
      </p:sp>
    </p:spTree>
    <p:extLst>
      <p:ext uri="{BB962C8B-B14F-4D97-AF65-F5344CB8AC3E}">
        <p14:creationId xmlns:p14="http://schemas.microsoft.com/office/powerpoint/2010/main" val="3215436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27857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7092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2127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11825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94677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1856149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95017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61595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26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828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153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dirty="0">
              <a:latin typeface="Arial" charset="0"/>
              <a:ea typeface="Arial" charset="0"/>
              <a:cs typeface="Arial" charset="0"/>
            </a:endParaRPr>
          </a:p>
        </p:txBody>
      </p:sp>
    </p:spTree>
    <p:extLst>
      <p:ext uri="{BB962C8B-B14F-4D97-AF65-F5344CB8AC3E}">
        <p14:creationId xmlns:p14="http://schemas.microsoft.com/office/powerpoint/2010/main" val="148691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658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7980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65916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9" descr="Title image.png"/>
          <p:cNvPicPr>
            <a:picLocks noChangeAspect="1"/>
          </p:cNvPicPr>
          <p:nvPr userDrawn="1"/>
        </p:nvPicPr>
        <p:blipFill rotWithShape="1">
          <a:blip r:embed="rId2">
            <a:extLst>
              <a:ext uri="{28A0092B-C50C-407E-A947-70E740481C1C}">
                <a14:useLocalDpi xmlns:a14="http://schemas.microsoft.com/office/drawing/2010/main" val="0"/>
              </a:ext>
            </a:extLst>
          </a:blip>
          <a:srcRect r="12233" b="36971"/>
          <a:stretch/>
        </p:blipFill>
        <p:spPr bwMode="auto">
          <a:xfrm>
            <a:off x="0" y="0"/>
            <a:ext cx="9144000" cy="362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00972" y="957263"/>
            <a:ext cx="379387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ext Placeholder 2"/>
          <p:cNvSpPr>
            <a:spLocks noGrp="1"/>
          </p:cNvSpPr>
          <p:nvPr>
            <p:ph type="subTitle" idx="1"/>
          </p:nvPr>
        </p:nvSpPr>
        <p:spPr>
          <a:xfrm>
            <a:off x="355600" y="4624388"/>
            <a:ext cx="8226425" cy="347662"/>
          </a:xfrm>
          <a:extLst/>
        </p:spPr>
        <p:txBody>
          <a:bodyPr/>
          <a:lstStyle>
            <a:lvl1pPr marL="0" indent="0">
              <a:buNone/>
              <a:defRPr sz="3000">
                <a:solidFill>
                  <a:schemeClr val="accent2"/>
                </a:solidFill>
                <a:latin typeface="Arial" charset="0"/>
                <a:cs typeface="Geneva" charset="0"/>
              </a:defRPr>
            </a:lvl1pPr>
          </a:lstStyle>
          <a:p>
            <a:pPr lvl="0"/>
            <a:r>
              <a:rPr lang="en-CA" noProof="0" dirty="0"/>
              <a:t>Click to edit Master subtitle style</a:t>
            </a:r>
          </a:p>
        </p:txBody>
      </p:sp>
      <p:sp>
        <p:nvSpPr>
          <p:cNvPr id="61455" name="Title Placeholder 1"/>
          <p:cNvSpPr>
            <a:spLocks noGrp="1"/>
          </p:cNvSpPr>
          <p:nvPr>
            <p:ph type="ctrTitle"/>
          </p:nvPr>
        </p:nvSpPr>
        <p:spPr>
          <a:xfrm>
            <a:off x="355600" y="3938588"/>
            <a:ext cx="8226425" cy="603250"/>
          </a:xfrm>
          <a:extLst/>
        </p:spPr>
        <p:txBody>
          <a:bodyPr/>
          <a:lstStyle>
            <a:lvl1pPr>
              <a:defRPr sz="4400" b="1">
                <a:solidFill>
                  <a:schemeClr val="accent1"/>
                </a:solidFill>
                <a:latin typeface="Arial" charset="0"/>
                <a:ea typeface="Geneva" charset="0"/>
                <a:cs typeface="Arial" charset="0"/>
              </a:defRPr>
            </a:lvl1pPr>
          </a:lstStyle>
          <a:p>
            <a:pPr lvl="0"/>
            <a:r>
              <a:rPr lang="en-CA" noProof="0"/>
              <a:t>Click to edit Master title style</a:t>
            </a:r>
          </a:p>
        </p:txBody>
      </p:sp>
    </p:spTree>
    <p:extLst>
      <p:ext uri="{BB962C8B-B14F-4D97-AF65-F5344CB8AC3E}">
        <p14:creationId xmlns:p14="http://schemas.microsoft.com/office/powerpoint/2010/main" val="3051899757"/>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BB0B4A2C-1807-41C9-B5C6-714F40953B52}" type="slidenum">
              <a:rPr lang="en-US" altLang="en-US" sz="1600" b="0" smtClean="0">
                <a:solidFill>
                  <a:srgbClr val="000000"/>
                </a:solidFill>
              </a:rPr>
              <a:pPr defTabSz="914400" eaLnBrk="1" hangingPunct="1">
                <a:defRPr/>
              </a:pPr>
              <a:t>‹#›</a:t>
            </a:fld>
            <a:endParaRPr lang="en-US" altLang="en-US" sz="1600" b="0" dirty="0" smtClean="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2854325" y="6489700"/>
            <a:ext cx="692150" cy="169863"/>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1100" b="0" dirty="0" smtClean="0">
                <a:solidFill>
                  <a:srgbClr val="9D9FA2"/>
                </a:solidFill>
              </a:rPr>
              <a:t>Digitization</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5" y="6492875"/>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2" name="Freeform 11">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3" name="Oval 12">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solidFill>
                <a:srgbClr val="000000"/>
              </a:solidFill>
              <a:ea typeface="MS PGothic" panose="020B0600070205080204" pitchFamily="34" charset="-128"/>
            </a:endParaRPr>
          </a:p>
        </p:txBody>
      </p:sp>
      <p:sp>
        <p:nvSpPr>
          <p:cNvPr id="2" name="Title 1"/>
          <p:cNvSpPr>
            <a:spLocks noGrp="1"/>
          </p:cNvSpPr>
          <p:nvPr>
            <p:ph type="title"/>
          </p:nvPr>
        </p:nvSpPr>
        <p:spPr>
          <a:xfrm>
            <a:off x="384175" y="-26633"/>
            <a:ext cx="8378825" cy="793101"/>
          </a:xfrm>
        </p:spPr>
        <p:txBody>
          <a:bodyPr/>
          <a:lstStyle>
            <a:lvl1pPr>
              <a:defRPr/>
            </a:lvl1pPr>
          </a:lstStyle>
          <a:p>
            <a:r>
              <a:rPr lang="en-US"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lvl2pPr>
              <a:defRPr baseline="0"/>
            </a:lvl2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dirty="0" smtClean="0"/>
          </a:p>
        </p:txBody>
      </p:sp>
    </p:spTree>
    <p:extLst>
      <p:ext uri="{BB962C8B-B14F-4D97-AF65-F5344CB8AC3E}">
        <p14:creationId xmlns:p14="http://schemas.microsoft.com/office/powerpoint/2010/main" val="144277936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89F6C1C6-552A-47D4-9B60-0BEF16F8BB34}" type="slidenum">
              <a:rPr lang="en-US" altLang="en-US" sz="1600" b="0" smtClean="0">
                <a:solidFill>
                  <a:srgbClr val="000000"/>
                </a:solidFill>
              </a:rPr>
              <a:pPr defTabSz="914400" eaLnBrk="1" hangingPunct="1">
                <a:defRPr/>
              </a:pPr>
              <a:t>‹#›</a:t>
            </a:fld>
            <a:endParaRPr lang="en-US" altLang="en-US" sz="1600" b="0" dirty="0" smtClean="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2854325" y="6489700"/>
            <a:ext cx="692150" cy="169863"/>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1100" b="0" dirty="0" smtClean="0">
                <a:solidFill>
                  <a:srgbClr val="9D9FA2"/>
                </a:solidFill>
              </a:rPr>
              <a:t>Digitization</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5" y="6492875"/>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2" name="Freeform 11">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3" name="Oval 12">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Rectangle 9"/>
          <p:cNvSpPr>
            <a:spLocks noChangeArrowheads="1"/>
          </p:cNvSpPr>
          <p:nvPr userDrawn="1"/>
        </p:nvSpPr>
        <p:spPr bwMode="auto">
          <a:xfrm>
            <a:off x="0" y="0"/>
            <a:ext cx="9144000" cy="809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CA" altLang="en-US" dirty="0" smtClean="0">
              <a:solidFill>
                <a:srgbClr val="000000"/>
              </a:solidFill>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33887541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3B7FC96B-0714-40F5-9752-657031948986}" type="slidenum">
              <a:rPr lang="en-US" altLang="en-US" sz="1600" b="0" smtClean="0">
                <a:solidFill>
                  <a:srgbClr val="000000"/>
                </a:solidFill>
              </a:rPr>
              <a:pPr defTabSz="914400" eaLnBrk="1" hangingPunct="1">
                <a:defRPr/>
              </a:pPr>
              <a:t>‹#›</a:t>
            </a:fld>
            <a:endParaRPr lang="en-US" altLang="en-US" sz="1600" b="0" dirty="0" smtClean="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6"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1"/>
          <p:cNvGrpSpPr>
            <a:grpSpLocks/>
          </p:cNvGrpSpPr>
          <p:nvPr userDrawn="1"/>
        </p:nvGrpSpPr>
        <p:grpSpPr bwMode="auto">
          <a:xfrm>
            <a:off x="1330325" y="6492875"/>
            <a:ext cx="182563" cy="182563"/>
            <a:chOff x="1276349" y="5514975"/>
            <a:chExt cx="182880" cy="182880"/>
          </a:xfrm>
        </p:grpSpPr>
        <p:sp>
          <p:nvSpPr>
            <p:cNvPr id="9" name="Freeform 8"/>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0" name="Oval 9">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1" name="Freeform 10">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2" name="Oval 11">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3" name="Rectangle 9"/>
          <p:cNvSpPr>
            <a:spLocks noChangeArrowheads="1"/>
          </p:cNvSpPr>
          <p:nvPr userDrawn="1"/>
        </p:nvSpPr>
        <p:spPr bwMode="auto">
          <a:xfrm>
            <a:off x="0" y="0"/>
            <a:ext cx="9144000" cy="8096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CA" altLang="en-US" dirty="0" smtClean="0">
              <a:solidFill>
                <a:srgbClr val="000000"/>
              </a:solidFill>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6965318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Vertical divide + image">
    <p:spTree>
      <p:nvGrpSpPr>
        <p:cNvPr id="1" name=""/>
        <p:cNvGrpSpPr/>
        <p:nvPr/>
      </p:nvGrpSpPr>
      <p:grpSpPr>
        <a:xfrm>
          <a:off x="0" y="0"/>
          <a:ext cx="0" cy="0"/>
          <a:chOff x="0" y="0"/>
          <a:chExt cx="0" cy="0"/>
        </a:xfrm>
      </p:grpSpPr>
      <p:sp>
        <p:nvSpPr>
          <p:cNvPr id="5" name="Rectangle 5"/>
          <p:cNvSpPr>
            <a:spLocks noChangeArrowheads="1"/>
          </p:cNvSpPr>
          <p:nvPr userDrawn="1"/>
        </p:nvSpPr>
        <p:spPr bwMode="gray">
          <a:xfrm>
            <a:off x="358775" y="6438900"/>
            <a:ext cx="490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87BF5385-9466-4B62-B9CF-3E43FDF81C88}" type="slidenum">
              <a:rPr lang="en-US" altLang="en-US" sz="1600" b="0" smtClean="0">
                <a:solidFill>
                  <a:srgbClr val="000000"/>
                </a:solidFill>
              </a:rPr>
              <a:pPr defTabSz="914400" eaLnBrk="1" hangingPunct="1">
                <a:defRPr/>
              </a:pPr>
              <a:t>‹#›</a:t>
            </a:fld>
            <a:endParaRPr lang="en-US" altLang="en-US" sz="1600" b="0" dirty="0" smtClean="0">
              <a:solidFill>
                <a:srgbClr val="000000"/>
              </a:solidFill>
            </a:endParaRPr>
          </a:p>
        </p:txBody>
      </p:sp>
      <p:cxnSp>
        <p:nvCxnSpPr>
          <p:cNvPr id="6" name="Straight Connector 5"/>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2854325" y="6489700"/>
            <a:ext cx="692150" cy="169863"/>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1100" b="0" dirty="0" smtClean="0">
                <a:solidFill>
                  <a:srgbClr val="9D9FA2"/>
                </a:solidFill>
              </a:rPr>
              <a:t>Digitization</a:t>
            </a:r>
          </a:p>
        </p:txBody>
      </p:sp>
      <p:pic>
        <p:nvPicPr>
          <p:cNvPr id="8"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21"/>
          <p:cNvGrpSpPr>
            <a:grpSpLocks/>
          </p:cNvGrpSpPr>
          <p:nvPr userDrawn="1"/>
        </p:nvGrpSpPr>
        <p:grpSpPr bwMode="auto">
          <a:xfrm>
            <a:off x="1330325" y="6492875"/>
            <a:ext cx="182563" cy="182563"/>
            <a:chOff x="1276349" y="5514975"/>
            <a:chExt cx="182880" cy="182880"/>
          </a:xfrm>
        </p:grpSpPr>
        <p:sp>
          <p:nvSpPr>
            <p:cNvPr id="12" name="Freeform 11"/>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3" name="Oval 12">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4" name="Freeform 13">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5" name="Oval 14">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6"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solidFill>
                <a:srgbClr val="000000"/>
              </a:solidFill>
              <a:ea typeface="MS PGothic" panose="020B0600070205080204" pitchFamily="34" charset="-128"/>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2841625" y="1159845"/>
            <a:ext cx="5916613" cy="4765675"/>
          </a:xfrm>
        </p:spPr>
        <p:txBody>
          <a:bodyPr/>
          <a:lstStyle>
            <a:lvl1pPr marL="0" indent="0">
              <a:spcBef>
                <a:spcPts val="1200"/>
              </a:spcBef>
              <a:defRPr sz="18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Text Placeholder 8"/>
          <p:cNvSpPr>
            <a:spLocks noGrp="1"/>
          </p:cNvSpPr>
          <p:nvPr>
            <p:ph type="body" sz="quarter" idx="10"/>
          </p:nvPr>
        </p:nvSpPr>
        <p:spPr>
          <a:xfrm>
            <a:off x="384175" y="1159845"/>
            <a:ext cx="2243138" cy="4783755"/>
          </a:xfrm>
        </p:spPr>
        <p:txBody>
          <a:bodyPr/>
          <a:lstStyle>
            <a:lvl1pPr marL="0" indent="0" algn="l" rtl="0" eaLnBrk="0" fontAlgn="base" hangingPunct="0">
              <a:lnSpc>
                <a:spcPct val="90000"/>
              </a:lnSpc>
              <a:spcBef>
                <a:spcPct val="45000"/>
              </a:spcBef>
              <a:spcAft>
                <a:spcPct val="0"/>
              </a:spcAft>
              <a:buClr>
                <a:schemeClr val="tx1"/>
              </a:buClr>
              <a:buSzPct val="70000"/>
              <a:buFont typeface="Wingdings" pitchFamily="2" charset="2"/>
              <a:defRPr lang="en-US" sz="1600" b="1" kern="1200" baseline="0" dirty="0" smtClean="0">
                <a:solidFill>
                  <a:srgbClr val="008C97"/>
                </a:solidFill>
                <a:latin typeface="Arial" pitchFamily="34" charset="0"/>
                <a:ea typeface="Geneva" pitchFamily="68" charset="-128"/>
                <a:cs typeface="Arial" pitchFamily="34" charset="0"/>
              </a:defRPr>
            </a:lvl1pPr>
            <a:lvl2pPr>
              <a:defRPr lang="en-US" sz="1600" b="0" kern="1200" baseline="0" dirty="0" smtClean="0">
                <a:solidFill>
                  <a:schemeClr val="tx1"/>
                </a:solidFill>
                <a:latin typeface="Arial" pitchFamily="34" charset="0"/>
                <a:ea typeface="Geneva" pitchFamily="68" charset="-128"/>
                <a:cs typeface="Arial" pitchFamily="34" charset="0"/>
              </a:defRPr>
            </a:lvl2pPr>
            <a:lvl3pPr>
              <a:defRPr sz="1400">
                <a:solidFill>
                  <a:schemeClr val="tx1"/>
                </a:solidFill>
              </a:defRPr>
            </a:lvl3pPr>
            <a:lvl4pPr>
              <a:defRPr sz="1300">
                <a:solidFill>
                  <a:schemeClr val="tx1"/>
                </a:solidFill>
              </a:defRPr>
            </a:lvl4pPr>
            <a:lvl5pP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27491751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960718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EDD2A4CC-E3A6-4A98-8DF7-F220B127B353}" type="slidenum">
              <a:rPr lang="en-US" altLang="en-US" sz="1600" b="0" smtClean="0">
                <a:solidFill>
                  <a:srgbClr val="000000"/>
                </a:solidFill>
              </a:rPr>
              <a:pPr defTabSz="914400" eaLnBrk="1" hangingPunct="1">
                <a:defRPr/>
              </a:pPr>
              <a:t>‹#›</a:t>
            </a:fld>
            <a:endParaRPr lang="en-US" altLang="en-US" sz="1600" b="0" dirty="0" smtClean="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2854325" y="6489700"/>
            <a:ext cx="692150" cy="169863"/>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1100" b="0" dirty="0" smtClean="0">
                <a:solidFill>
                  <a:srgbClr val="9D9FA2"/>
                </a:solidFill>
              </a:rPr>
              <a:t>Digitization</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5" y="6492875"/>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2" name="Freeform 11">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3" name="Oval 12">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Rectangle 9"/>
          <p:cNvSpPr>
            <a:spLocks noChangeArrowheads="1"/>
          </p:cNvSpPr>
          <p:nvPr userDrawn="1"/>
        </p:nvSpPr>
        <p:spPr bwMode="auto">
          <a:xfrm>
            <a:off x="0" y="0"/>
            <a:ext cx="9144000" cy="809625"/>
          </a:xfrm>
          <a:prstGeom prst="rect">
            <a:avLst/>
          </a:prstGeom>
          <a:solidFill>
            <a:schemeClr val="accent4"/>
          </a:solidFill>
          <a:ln w="9525">
            <a:noFill/>
            <a:miter lim="800000"/>
            <a:headEnd/>
            <a:tailEnd/>
          </a:ln>
          <a:effectLst/>
        </p:spPr>
        <p:txBody>
          <a:bodyPr wrap="none" anchor="ctr"/>
          <a:lstStyle/>
          <a:p>
            <a:pPr>
              <a:defRPr/>
            </a:pPr>
            <a:endParaRPr lang="en-CA" dirty="0">
              <a:solidFill>
                <a:srgbClr val="000000"/>
              </a:solidFill>
              <a:ea typeface="MS PGothic" panose="020B0600070205080204" pitchFamily="34" charset="-128"/>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499405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Title ima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WBEN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175" y="957263"/>
            <a:ext cx="38274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arrow yellow.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0" y="6316663"/>
            <a:ext cx="1825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4887913" y="6281738"/>
            <a:ext cx="1254125" cy="184150"/>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1200" b="0" dirty="0" smtClean="0">
                <a:solidFill>
                  <a:srgbClr val="000000"/>
                </a:solidFill>
              </a:rPr>
              <a:t>Ambassador Deck</a:t>
            </a:r>
          </a:p>
        </p:txBody>
      </p:sp>
      <p:sp>
        <p:nvSpPr>
          <p:cNvPr id="61454" name="Text Placeholder 2"/>
          <p:cNvSpPr>
            <a:spLocks noGrp="1"/>
          </p:cNvSpPr>
          <p:nvPr>
            <p:ph type="subTitle" idx="1"/>
          </p:nvPr>
        </p:nvSpPr>
        <p:spPr>
          <a:xfrm>
            <a:off x="355601" y="4624388"/>
            <a:ext cx="8226425" cy="347662"/>
          </a:xfrm>
          <a:extLst/>
        </p:spPr>
        <p:txBody>
          <a:bodyPr/>
          <a:lstStyle>
            <a:lvl1pPr marL="0" indent="0">
              <a:defRPr sz="2250">
                <a:solidFill>
                  <a:schemeClr val="accent2"/>
                </a:solidFill>
                <a:latin typeface="Arial" charset="0"/>
                <a:cs typeface="Geneva" charset="0"/>
              </a:defRPr>
            </a:lvl1pPr>
          </a:lstStyle>
          <a:p>
            <a:pPr lvl="0"/>
            <a:r>
              <a:rPr lang="en-CA" noProof="0"/>
              <a:t>Click to edit Master subtitle style</a:t>
            </a:r>
          </a:p>
        </p:txBody>
      </p:sp>
      <p:sp>
        <p:nvSpPr>
          <p:cNvPr id="61455" name="Title Placeholder 1"/>
          <p:cNvSpPr>
            <a:spLocks noGrp="1"/>
          </p:cNvSpPr>
          <p:nvPr>
            <p:ph type="ctrTitle"/>
          </p:nvPr>
        </p:nvSpPr>
        <p:spPr>
          <a:xfrm>
            <a:off x="355601" y="3938588"/>
            <a:ext cx="8226425" cy="603250"/>
          </a:xfrm>
          <a:extLst/>
        </p:spPr>
        <p:txBody>
          <a:bodyPr/>
          <a:lstStyle>
            <a:lvl1pPr>
              <a:defRPr sz="3300" b="1">
                <a:solidFill>
                  <a:schemeClr val="accent1"/>
                </a:solidFill>
                <a:latin typeface="Arial" charset="0"/>
                <a:ea typeface="Geneva" charset="0"/>
                <a:cs typeface="Arial" charset="0"/>
              </a:defRPr>
            </a:lvl1pPr>
          </a:lstStyle>
          <a:p>
            <a:pPr lvl="0"/>
            <a:r>
              <a:rPr lang="en-CA" noProof="0"/>
              <a:t>Click to edit Master title style</a:t>
            </a:r>
          </a:p>
        </p:txBody>
      </p:sp>
    </p:spTree>
    <p:extLst>
      <p:ext uri="{BB962C8B-B14F-4D97-AF65-F5344CB8AC3E}">
        <p14:creationId xmlns:p14="http://schemas.microsoft.com/office/powerpoint/2010/main" val="148208139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E5BF5A4F-EBE5-481E-9E1B-89BAFC5EB70C}" type="slidenum">
              <a:rPr lang="en-US" sz="1200" b="0" smtClean="0">
                <a:solidFill>
                  <a:srgbClr val="000000"/>
                </a:solidFill>
              </a:rPr>
              <a:pPr defTabSz="685800" eaLnBrk="1" hangingPunct="1">
                <a:defRPr/>
              </a:pPr>
              <a:t>‹#›</a:t>
            </a:fld>
            <a:endParaRPr lang="en-US" sz="1200" b="0" dirty="0" smtClean="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4981575" y="6499225"/>
            <a:ext cx="866775" cy="127000"/>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smtClean="0">
                <a:solidFill>
                  <a:srgbClr val="9D9FA2"/>
                </a:solidFill>
              </a:rPr>
              <a:t>Ambassador Deck</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5" y="6492875"/>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2" name="Freeform 11">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3" name="Oval 12">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solidFill>
                <a:srgbClr val="000000"/>
              </a:solidFill>
              <a:ea typeface="MS PGothic" panose="020B0600070205080204" pitchFamily="34" charset="-128"/>
            </a:endParaRPr>
          </a:p>
        </p:txBody>
      </p:sp>
      <p:sp>
        <p:nvSpPr>
          <p:cNvPr id="2" name="Title 1"/>
          <p:cNvSpPr>
            <a:spLocks noGrp="1"/>
          </p:cNvSpPr>
          <p:nvPr>
            <p:ph type="title"/>
          </p:nvPr>
        </p:nvSpPr>
        <p:spPr>
          <a:xfrm>
            <a:off x="384176" y="2"/>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49115838"/>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3FAFEA81-263E-4330-8468-72D5750629AD}" type="slidenum">
              <a:rPr lang="en-US" sz="1200" b="0" smtClean="0">
                <a:solidFill>
                  <a:srgbClr val="000000"/>
                </a:solidFill>
              </a:rPr>
              <a:pPr defTabSz="685800" eaLnBrk="1" hangingPunct="1">
                <a:defRPr/>
              </a:pPr>
              <a:t>‹#›</a:t>
            </a:fld>
            <a:endParaRPr lang="en-US" sz="1200" b="0" dirty="0" smtClean="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5037138" y="6489700"/>
            <a:ext cx="866775" cy="127000"/>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smtClean="0">
                <a:solidFill>
                  <a:srgbClr val="9D9FA2"/>
                </a:solidFill>
              </a:rPr>
              <a:t>Ambassador Deck</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5" y="6492875"/>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2" name="Freeform 11">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3" name="Oval 12">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Rectangle 9"/>
          <p:cNvSpPr>
            <a:spLocks noChangeArrowheads="1"/>
          </p:cNvSpPr>
          <p:nvPr userDrawn="1"/>
        </p:nvSpPr>
        <p:spPr bwMode="auto">
          <a:xfrm>
            <a:off x="0" y="0"/>
            <a:ext cx="9144000" cy="809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CA" dirty="0" smtClean="0">
              <a:solidFill>
                <a:srgbClr val="000000"/>
              </a:solidFill>
            </a:endParaRPr>
          </a:p>
        </p:txBody>
      </p:sp>
      <p:sp>
        <p:nvSpPr>
          <p:cNvPr id="2" name="Title 1"/>
          <p:cNvSpPr>
            <a:spLocks noGrp="1"/>
          </p:cNvSpPr>
          <p:nvPr>
            <p:ph type="title"/>
          </p:nvPr>
        </p:nvSpPr>
        <p:spPr>
          <a:xfrm>
            <a:off x="384176" y="2"/>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34641319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7E0FAA93-2A98-42C1-AC4D-8AF596A89015}" type="slidenum">
              <a:rPr lang="en-US" sz="1200" b="0" smtClean="0">
                <a:solidFill>
                  <a:srgbClr val="000000"/>
                </a:solidFill>
              </a:rPr>
              <a:pPr defTabSz="685800" eaLnBrk="1" hangingPunct="1">
                <a:defRPr/>
              </a:pPr>
              <a:t>‹#›</a:t>
            </a:fld>
            <a:endParaRPr lang="en-US" sz="1200" b="0" dirty="0" smtClean="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5037138" y="6489700"/>
            <a:ext cx="866775" cy="127000"/>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smtClean="0">
                <a:solidFill>
                  <a:srgbClr val="9D9FA2"/>
                </a:solidFill>
              </a:rPr>
              <a:t>Ambassador Deck</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5" y="6492875"/>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2" name="Freeform 11">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3" name="Oval 12">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Rectangle 9"/>
          <p:cNvSpPr>
            <a:spLocks noChangeArrowheads="1"/>
          </p:cNvSpPr>
          <p:nvPr userDrawn="1"/>
        </p:nvSpPr>
        <p:spPr bwMode="auto">
          <a:xfrm>
            <a:off x="0" y="0"/>
            <a:ext cx="9144000" cy="8096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CA" dirty="0" smtClean="0">
              <a:solidFill>
                <a:srgbClr val="000000"/>
              </a:solidFill>
            </a:endParaRPr>
          </a:p>
        </p:txBody>
      </p:sp>
      <p:sp>
        <p:nvSpPr>
          <p:cNvPr id="2" name="Title 1"/>
          <p:cNvSpPr>
            <a:spLocks noGrp="1"/>
          </p:cNvSpPr>
          <p:nvPr>
            <p:ph type="title"/>
          </p:nvPr>
        </p:nvSpPr>
        <p:spPr>
          <a:xfrm>
            <a:off x="384176" y="2"/>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77058108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CC21EA05-6B4D-EA42-83A8-186F2B06A868}" type="slidenum">
              <a:rPr lang="en-US" sz="1600" b="0"/>
              <a:pPr defTabSz="914400"/>
              <a:t>‹#›</a:t>
            </a:fld>
            <a:endParaRPr lang="en-US" sz="1600" b="0" dirty="0"/>
          </a:p>
        </p:txBody>
      </p:sp>
      <p:sp>
        <p:nvSpPr>
          <p:cNvPr id="15"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524789986"/>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Vertical divide + image">
    <p:spTree>
      <p:nvGrpSpPr>
        <p:cNvPr id="1" name=""/>
        <p:cNvGrpSpPr/>
        <p:nvPr/>
      </p:nvGrpSpPr>
      <p:grpSpPr>
        <a:xfrm>
          <a:off x="0" y="0"/>
          <a:ext cx="0" cy="0"/>
          <a:chOff x="0" y="0"/>
          <a:chExt cx="0" cy="0"/>
        </a:xfrm>
      </p:grpSpPr>
      <p:sp>
        <p:nvSpPr>
          <p:cNvPr id="5" name="Rectangle 5"/>
          <p:cNvSpPr>
            <a:spLocks noChangeArrowheads="1"/>
          </p:cNvSpPr>
          <p:nvPr userDrawn="1"/>
        </p:nvSpPr>
        <p:spPr bwMode="gray">
          <a:xfrm>
            <a:off x="358775" y="6438900"/>
            <a:ext cx="490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BABEB80E-B1BD-4AF2-87C0-63561C2734B5}" type="slidenum">
              <a:rPr lang="en-US" sz="1200" b="0" smtClean="0">
                <a:solidFill>
                  <a:srgbClr val="000000"/>
                </a:solidFill>
              </a:rPr>
              <a:pPr defTabSz="685800" eaLnBrk="1" hangingPunct="1">
                <a:defRPr/>
              </a:pPr>
              <a:t>‹#›</a:t>
            </a:fld>
            <a:endParaRPr lang="en-US" sz="1200" b="0" dirty="0" smtClean="0">
              <a:solidFill>
                <a:srgbClr val="000000"/>
              </a:solidFill>
            </a:endParaRPr>
          </a:p>
        </p:txBody>
      </p:sp>
      <p:cxnSp>
        <p:nvCxnSpPr>
          <p:cNvPr id="6" name="Straight Connector 5"/>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5037138" y="6489700"/>
            <a:ext cx="866775" cy="127000"/>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smtClean="0">
                <a:solidFill>
                  <a:srgbClr val="9D9FA2"/>
                </a:solidFill>
              </a:rPr>
              <a:t>Ambassador Deck</a:t>
            </a:r>
          </a:p>
        </p:txBody>
      </p:sp>
      <p:pic>
        <p:nvPicPr>
          <p:cNvPr id="8"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21"/>
          <p:cNvGrpSpPr>
            <a:grpSpLocks/>
          </p:cNvGrpSpPr>
          <p:nvPr userDrawn="1"/>
        </p:nvGrpSpPr>
        <p:grpSpPr bwMode="auto">
          <a:xfrm>
            <a:off x="1330325" y="6492875"/>
            <a:ext cx="182563" cy="182563"/>
            <a:chOff x="1276349" y="5514975"/>
            <a:chExt cx="182880" cy="182880"/>
          </a:xfrm>
        </p:grpSpPr>
        <p:sp>
          <p:nvSpPr>
            <p:cNvPr id="12" name="Freeform 11"/>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3" name="Oval 12">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4" name="Freeform 13">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5" name="Oval 14">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6"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solidFill>
                <a:srgbClr val="000000"/>
              </a:solidFill>
              <a:ea typeface="MS PGothic" panose="020B0600070205080204" pitchFamily="34" charset="-128"/>
            </a:endParaRPr>
          </a:p>
        </p:txBody>
      </p:sp>
      <p:sp>
        <p:nvSpPr>
          <p:cNvPr id="2" name="Title 1"/>
          <p:cNvSpPr>
            <a:spLocks noGrp="1"/>
          </p:cNvSpPr>
          <p:nvPr>
            <p:ph type="title"/>
          </p:nvPr>
        </p:nvSpPr>
        <p:spPr>
          <a:xfrm>
            <a:off x="384176" y="2"/>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2841626" y="1159847"/>
            <a:ext cx="5916613" cy="4765675"/>
          </a:xfrm>
        </p:spPr>
        <p:txBody>
          <a:bodyPr/>
          <a:lstStyle>
            <a:lvl1pPr marL="0" indent="0">
              <a:spcBef>
                <a:spcPts val="900"/>
              </a:spcBef>
              <a:defRPr sz="135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Text Placeholder 8"/>
          <p:cNvSpPr>
            <a:spLocks noGrp="1"/>
          </p:cNvSpPr>
          <p:nvPr>
            <p:ph type="body" sz="quarter" idx="10"/>
          </p:nvPr>
        </p:nvSpPr>
        <p:spPr>
          <a:xfrm>
            <a:off x="384175" y="1159847"/>
            <a:ext cx="2243138" cy="4783755"/>
          </a:xfrm>
        </p:spPr>
        <p:txBody>
          <a:bodyPr/>
          <a:lstStyle>
            <a:lvl1pPr marL="0" indent="0" algn="l" rtl="0" eaLnBrk="0" fontAlgn="base" hangingPunct="0">
              <a:lnSpc>
                <a:spcPct val="90000"/>
              </a:lnSpc>
              <a:spcBef>
                <a:spcPct val="45000"/>
              </a:spcBef>
              <a:spcAft>
                <a:spcPct val="0"/>
              </a:spcAft>
              <a:buClr>
                <a:schemeClr val="tx1"/>
              </a:buClr>
              <a:buSzPct val="70000"/>
              <a:buFont typeface="Wingdings" pitchFamily="2" charset="2"/>
              <a:defRPr lang="en-US" sz="1200" b="1" kern="1200" baseline="0" dirty="0" smtClean="0">
                <a:solidFill>
                  <a:srgbClr val="008C97"/>
                </a:solidFill>
                <a:latin typeface="Arial" pitchFamily="34" charset="0"/>
                <a:ea typeface="Geneva" pitchFamily="68" charset="-128"/>
                <a:cs typeface="Arial" pitchFamily="34" charset="0"/>
              </a:defRPr>
            </a:lvl1pPr>
            <a:lvl2pPr>
              <a:defRPr lang="en-US" sz="1200" b="0" kern="1200" baseline="0" dirty="0" smtClean="0">
                <a:solidFill>
                  <a:schemeClr val="tx1"/>
                </a:solidFill>
                <a:latin typeface="Arial" pitchFamily="34" charset="0"/>
                <a:ea typeface="Geneva" pitchFamily="68" charset="-128"/>
                <a:cs typeface="Arial" pitchFamily="34" charset="0"/>
              </a:defRPr>
            </a:lvl2pPr>
            <a:lvl3pPr>
              <a:defRPr sz="1050">
                <a:solidFill>
                  <a:schemeClr val="tx1"/>
                </a:solidFill>
              </a:defRPr>
            </a:lvl3pPr>
            <a:lvl4pPr>
              <a:defRPr sz="975">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406427059"/>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795570"/>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885C1805-72D8-440D-AEFA-D66858636828}" type="slidenum">
              <a:rPr lang="en-US" sz="1200" b="0" smtClean="0">
                <a:solidFill>
                  <a:srgbClr val="000000"/>
                </a:solidFill>
              </a:rPr>
              <a:pPr defTabSz="685800" eaLnBrk="1" hangingPunct="1">
                <a:defRPr/>
              </a:pPr>
              <a:t>‹#›</a:t>
            </a:fld>
            <a:endParaRPr lang="en-US" sz="1200" b="0" dirty="0" smtClean="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5037138" y="6489700"/>
            <a:ext cx="866775" cy="127000"/>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smtClean="0">
                <a:solidFill>
                  <a:srgbClr val="9D9FA2"/>
                </a:solidFill>
              </a:rPr>
              <a:t>Ambassador Deck</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5" y="6492875"/>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2" name="Freeform 11">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3" name="Oval 12">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Rectangle 9"/>
          <p:cNvSpPr>
            <a:spLocks noChangeArrowheads="1"/>
          </p:cNvSpPr>
          <p:nvPr userDrawn="1"/>
        </p:nvSpPr>
        <p:spPr bwMode="auto">
          <a:xfrm>
            <a:off x="0" y="0"/>
            <a:ext cx="9144000" cy="809625"/>
          </a:xfrm>
          <a:prstGeom prst="rect">
            <a:avLst/>
          </a:prstGeom>
          <a:solidFill>
            <a:schemeClr val="accent4"/>
          </a:solidFill>
          <a:ln w="9525">
            <a:noFill/>
            <a:miter lim="800000"/>
            <a:headEnd/>
            <a:tailEnd/>
          </a:ln>
          <a:effectLst/>
        </p:spPr>
        <p:txBody>
          <a:bodyPr wrap="none" anchor="ctr"/>
          <a:lstStyle/>
          <a:p>
            <a:pPr>
              <a:defRPr/>
            </a:pPr>
            <a:endParaRPr lang="en-CA" dirty="0">
              <a:solidFill>
                <a:srgbClr val="000000"/>
              </a:solidFill>
              <a:ea typeface="MS PGothic" panose="020B0600070205080204" pitchFamily="34" charset="-128"/>
            </a:endParaRPr>
          </a:p>
        </p:txBody>
      </p:sp>
      <p:sp>
        <p:nvSpPr>
          <p:cNvPr id="2" name="Title 1"/>
          <p:cNvSpPr>
            <a:spLocks noGrp="1"/>
          </p:cNvSpPr>
          <p:nvPr>
            <p:ph type="title"/>
          </p:nvPr>
        </p:nvSpPr>
        <p:spPr>
          <a:xfrm>
            <a:off x="384176" y="2"/>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90447079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descr="Title ima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ext Placeholder 2"/>
          <p:cNvSpPr>
            <a:spLocks noGrp="1"/>
          </p:cNvSpPr>
          <p:nvPr>
            <p:ph type="subTitle" idx="1" hasCustomPrompt="1"/>
          </p:nvPr>
        </p:nvSpPr>
        <p:spPr>
          <a:xfrm>
            <a:off x="355600" y="4624388"/>
            <a:ext cx="8226425" cy="347662"/>
          </a:xfrm>
          <a:extLst/>
        </p:spPr>
        <p:txBody>
          <a:bodyPr/>
          <a:lstStyle>
            <a:lvl1pPr marL="0" indent="0">
              <a:defRPr sz="3000">
                <a:solidFill>
                  <a:schemeClr val="accent2"/>
                </a:solidFill>
                <a:latin typeface="Arial" charset="0"/>
                <a:cs typeface="Geneva" charset="0"/>
              </a:defRPr>
            </a:lvl1pPr>
          </a:lstStyle>
          <a:p>
            <a:pPr lvl="0"/>
            <a:r>
              <a:rPr lang="en-CA" noProof="0" dirty="0"/>
              <a:t>Click </a:t>
            </a:r>
            <a:r>
              <a:rPr lang="en-CA" noProof="0" dirty="0" smtClean="0"/>
              <a:t>edit </a:t>
            </a:r>
            <a:r>
              <a:rPr lang="en-CA" noProof="0" dirty="0"/>
              <a:t>Master subtitle style</a:t>
            </a:r>
          </a:p>
        </p:txBody>
      </p:sp>
      <p:sp>
        <p:nvSpPr>
          <p:cNvPr id="61455" name="Title Placeholder 1"/>
          <p:cNvSpPr>
            <a:spLocks noGrp="1"/>
          </p:cNvSpPr>
          <p:nvPr>
            <p:ph type="ctrTitle"/>
          </p:nvPr>
        </p:nvSpPr>
        <p:spPr>
          <a:xfrm>
            <a:off x="355600" y="3938588"/>
            <a:ext cx="8226425" cy="603250"/>
          </a:xfrm>
          <a:extLst/>
        </p:spPr>
        <p:txBody>
          <a:bodyPr/>
          <a:lstStyle>
            <a:lvl1pPr>
              <a:defRPr sz="4400" b="1">
                <a:solidFill>
                  <a:schemeClr val="accent1"/>
                </a:solidFill>
                <a:latin typeface="Arial" charset="0"/>
                <a:ea typeface="Geneva" charset="0"/>
                <a:cs typeface="Arial" charset="0"/>
              </a:defRPr>
            </a:lvl1pPr>
          </a:lstStyle>
          <a:p>
            <a:pPr lvl="0"/>
            <a:r>
              <a:rPr lang="en-CA" noProof="0" dirty="0"/>
              <a:t>Click to edit Master title style</a:t>
            </a:r>
          </a:p>
        </p:txBody>
      </p:sp>
      <p:pic>
        <p:nvPicPr>
          <p:cNvPr id="9"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00972" y="957263"/>
            <a:ext cx="379387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408766"/>
      </p:ext>
    </p:extLst>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CC21EA05-6B4D-EA42-83A8-186F2B06A868}" type="slidenum">
              <a:rPr lang="en-US" sz="1600" b="0">
                <a:solidFill>
                  <a:srgbClr val="000000"/>
                </a:solidFill>
              </a:rPr>
              <a:pPr defTabSz="914400"/>
              <a:t>‹#›</a:t>
            </a:fld>
            <a:endParaRPr lang="en-US" sz="1600" b="0" dirty="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6138010" y="6489700"/>
            <a:ext cx="1041952" cy="169277"/>
          </a:xfrm>
          <a:prstGeom prst="rect">
            <a:avLst/>
          </a:prstGeom>
          <a:noFill/>
          <a:ln w="9525">
            <a:noFill/>
            <a:miter lim="800000"/>
            <a:headEnd/>
            <a:tailEnd/>
          </a:ln>
        </p:spPr>
        <p:txBody>
          <a:bodyPr wrap="none" lIns="0" tIns="0" rIns="0" bIns="0">
            <a:spAutoFit/>
          </a:bodyPr>
          <a:lstStyle/>
          <a:p>
            <a:pPr>
              <a:defRPr/>
            </a:pPr>
            <a:r>
              <a:rPr lang="en-CA" sz="1100" b="0" dirty="0" smtClean="0">
                <a:solidFill>
                  <a:srgbClr val="9D9FA2"/>
                </a:solidFill>
                <a:latin typeface="Arial" pitchFamily="34" charset="0"/>
                <a:ea typeface="MS PGothic" pitchFamily="34" charset="-128"/>
                <a:cs typeface="+mn-cs"/>
              </a:rPr>
              <a:t>November 2016 </a:t>
            </a:r>
            <a:endParaRPr lang="en-CA" sz="1100" b="0" dirty="0">
              <a:solidFill>
                <a:srgbClr val="9D9FA2"/>
              </a:solidFill>
              <a:latin typeface="Arial" pitchFamily="34" charset="0"/>
              <a:ea typeface="MS PGothic" pitchFamily="34" charset="-128"/>
              <a:cs typeface="+mn-cs"/>
            </a:endParaRPr>
          </a:p>
        </p:txBody>
      </p:sp>
      <p:pic>
        <p:nvPicPr>
          <p:cNvPr id="8"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5"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solidFill>
                <a:srgbClr val="000000"/>
              </a:solidFill>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680086091"/>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04DA0E21-39FC-4E48-A9B3-A2C2C99606BF}" type="slidenum">
              <a:rPr lang="en-US" sz="1600" b="0">
                <a:solidFill>
                  <a:srgbClr val="000000"/>
                </a:solidFill>
              </a:rPr>
              <a:pPr defTabSz="914400"/>
              <a:t>‹#›</a:t>
            </a:fld>
            <a:endParaRPr lang="en-US" sz="1600" b="0" dirty="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9"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5" name="Rectangle 9"/>
          <p:cNvSpPr>
            <a:spLocks noChangeArrowheads="1"/>
          </p:cNvSpPr>
          <p:nvPr userDrawn="1"/>
        </p:nvSpPr>
        <p:spPr bwMode="auto">
          <a:xfrm>
            <a:off x="0" y="0"/>
            <a:ext cx="9144000" cy="809625"/>
          </a:xfrm>
          <a:prstGeom prst="rect">
            <a:avLst/>
          </a:prstGeom>
          <a:solidFill>
            <a:schemeClr val="accent1"/>
          </a:solidFill>
          <a:ln w="9525">
            <a:noFill/>
            <a:miter lim="800000"/>
            <a:headEnd/>
            <a:tailEnd/>
          </a:ln>
        </p:spPr>
        <p:txBody>
          <a:bodyPr wrap="none" anchor="ctr"/>
          <a:lstStyle/>
          <a:p>
            <a:pPr>
              <a:defRPr/>
            </a:pPr>
            <a:endParaRPr lang="en-CA" dirty="0">
              <a:solidFill>
                <a:srgbClr val="000000"/>
              </a:solidFill>
              <a:latin typeface="Arial" pitchFamily="34" charset="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7" name="TextBox 16"/>
          <p:cNvSpPr txBox="1">
            <a:spLocks noChangeArrowheads="1"/>
          </p:cNvSpPr>
          <p:nvPr userDrawn="1"/>
        </p:nvSpPr>
        <p:spPr bwMode="auto">
          <a:xfrm>
            <a:off x="6138010" y="6489700"/>
            <a:ext cx="852798" cy="169277"/>
          </a:xfrm>
          <a:prstGeom prst="rect">
            <a:avLst/>
          </a:prstGeom>
          <a:noFill/>
          <a:ln w="9525">
            <a:noFill/>
            <a:miter lim="800000"/>
            <a:headEnd/>
            <a:tailEnd/>
          </a:ln>
        </p:spPr>
        <p:txBody>
          <a:bodyPr wrap="none" lIns="0" tIns="0" rIns="0" bIns="0">
            <a:spAutoFit/>
          </a:bodyPr>
          <a:lstStyle/>
          <a:p>
            <a:pPr>
              <a:defRPr/>
            </a:pPr>
            <a:r>
              <a:rPr lang="en-CA" sz="1100" b="0" dirty="0" smtClean="0">
                <a:solidFill>
                  <a:srgbClr val="9D9FA2"/>
                </a:solidFill>
                <a:latin typeface="Arial" pitchFamily="34" charset="0"/>
                <a:ea typeface="MS PGothic" pitchFamily="34" charset="-128"/>
                <a:cs typeface="+mn-cs"/>
              </a:rPr>
              <a:t>October 2015</a:t>
            </a:r>
            <a:endParaRPr lang="en-CA" sz="1100" b="0" dirty="0">
              <a:solidFill>
                <a:srgbClr val="9D9FA2"/>
              </a:solidFill>
              <a:latin typeface="Arial" pitchFamily="34" charset="0"/>
              <a:ea typeface="MS PGothic" pitchFamily="34" charset="-128"/>
              <a:cs typeface="+mn-cs"/>
            </a:endParaRPr>
          </a:p>
        </p:txBody>
      </p:sp>
      <p:pic>
        <p:nvPicPr>
          <p:cNvPr id="18"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734984"/>
      </p:ext>
    </p:extLst>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0052893"/>
      </p:ext>
    </p:extLst>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9D3EDF74-0876-394D-B506-218C0AA127F4}" type="slidenum">
              <a:rPr lang="en-US" sz="1600" b="0">
                <a:solidFill>
                  <a:srgbClr val="000000"/>
                </a:solidFill>
              </a:rPr>
              <a:pPr defTabSz="914400"/>
              <a:t>‹#›</a:t>
            </a:fld>
            <a:endParaRPr lang="en-US" sz="1600" b="0" dirty="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9"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5" name="Rectangle 9"/>
          <p:cNvSpPr>
            <a:spLocks noChangeArrowheads="1"/>
          </p:cNvSpPr>
          <p:nvPr userDrawn="1"/>
        </p:nvSpPr>
        <p:spPr bwMode="auto">
          <a:xfrm>
            <a:off x="0" y="0"/>
            <a:ext cx="9144000" cy="809625"/>
          </a:xfrm>
          <a:prstGeom prst="rect">
            <a:avLst/>
          </a:prstGeom>
          <a:solidFill>
            <a:schemeClr val="accent2"/>
          </a:solidFill>
          <a:ln w="9525">
            <a:noFill/>
            <a:miter lim="800000"/>
            <a:headEnd/>
            <a:tailEnd/>
          </a:ln>
        </p:spPr>
        <p:txBody>
          <a:bodyPr wrap="none" anchor="ctr"/>
          <a:lstStyle/>
          <a:p>
            <a:pPr>
              <a:defRPr/>
            </a:pPr>
            <a:endParaRPr lang="en-CA" dirty="0">
              <a:solidFill>
                <a:srgbClr val="000000"/>
              </a:solidFill>
              <a:latin typeface="Arial" pitchFamily="34" charset="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7" name="TextBox 16"/>
          <p:cNvSpPr txBox="1">
            <a:spLocks noChangeArrowheads="1"/>
          </p:cNvSpPr>
          <p:nvPr userDrawn="1"/>
        </p:nvSpPr>
        <p:spPr bwMode="auto">
          <a:xfrm>
            <a:off x="7788786" y="6507640"/>
            <a:ext cx="1003480" cy="169277"/>
          </a:xfrm>
          <a:prstGeom prst="rect">
            <a:avLst/>
          </a:prstGeom>
          <a:noFill/>
          <a:ln w="9525">
            <a:noFill/>
            <a:miter lim="800000"/>
            <a:headEnd/>
            <a:tailEnd/>
          </a:ln>
        </p:spPr>
        <p:txBody>
          <a:bodyPr wrap="none" lIns="0" tIns="0" rIns="0" bIns="0">
            <a:spAutoFit/>
          </a:bodyPr>
          <a:lstStyle/>
          <a:p>
            <a:pPr>
              <a:defRPr/>
            </a:pPr>
            <a:r>
              <a:rPr lang="en-CA" sz="1100" b="0" dirty="0" smtClean="0">
                <a:solidFill>
                  <a:srgbClr val="9D9FA2"/>
                </a:solidFill>
                <a:latin typeface="Arial" pitchFamily="34" charset="0"/>
                <a:ea typeface="MS PGothic" pitchFamily="34" charset="-128"/>
                <a:cs typeface="+mn-cs"/>
              </a:rPr>
              <a:t>November 2016</a:t>
            </a:r>
            <a:endParaRPr lang="en-CA" sz="1100" b="0" dirty="0">
              <a:solidFill>
                <a:srgbClr val="9D9FA2"/>
              </a:solidFill>
              <a:latin typeface="Arial" pitchFamily="34" charset="0"/>
              <a:ea typeface="MS PGothic" pitchFamily="34" charset="-128"/>
              <a:cs typeface="+mn-cs"/>
            </a:endParaRPr>
          </a:p>
        </p:txBody>
      </p:sp>
      <p:pic>
        <p:nvPicPr>
          <p:cNvPr id="18"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5061" y="647382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676837"/>
      </p:ext>
    </p:extLst>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Vertical divide + image">
    <p:spTree>
      <p:nvGrpSpPr>
        <p:cNvPr id="1" name=""/>
        <p:cNvGrpSpPr/>
        <p:nvPr/>
      </p:nvGrpSpPr>
      <p:grpSpPr>
        <a:xfrm>
          <a:off x="0" y="0"/>
          <a:ext cx="0" cy="0"/>
          <a:chOff x="0" y="0"/>
          <a:chExt cx="0" cy="0"/>
        </a:xfrm>
      </p:grpSpPr>
      <p:sp>
        <p:nvSpPr>
          <p:cNvPr id="5"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9A13FA59-D8BC-204D-A970-488720E04AA3}" type="slidenum">
              <a:rPr lang="en-US" sz="1600" b="0">
                <a:solidFill>
                  <a:srgbClr val="000000"/>
                </a:solidFill>
              </a:rPr>
              <a:pPr defTabSz="914400"/>
              <a:t>‹#›</a:t>
            </a:fld>
            <a:endParaRPr lang="en-US" sz="1600" b="0" dirty="0">
              <a:solidFill>
                <a:srgbClr val="000000"/>
              </a:solidFill>
            </a:endParaRPr>
          </a:p>
        </p:txBody>
      </p:sp>
      <p:cxnSp>
        <p:nvCxnSpPr>
          <p:cNvPr id="6" name="Straight Connector 5"/>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1"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21"/>
          <p:cNvGrpSpPr>
            <a:grpSpLocks/>
          </p:cNvGrpSpPr>
          <p:nvPr userDrawn="1"/>
        </p:nvGrpSpPr>
        <p:grpSpPr bwMode="auto">
          <a:xfrm>
            <a:off x="1330325" y="6492875"/>
            <a:ext cx="182563" cy="182563"/>
            <a:chOff x="1276349" y="5514975"/>
            <a:chExt cx="182880" cy="182880"/>
          </a:xfrm>
        </p:grpSpPr>
        <p:sp>
          <p:nvSpPr>
            <p:cNvPr id="13" name="Freeform 12"/>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Oval 13">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5" name="Freeform 14">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6" name="Oval 15">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7"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solidFill>
                <a:srgbClr val="000000"/>
              </a:solidFill>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2841625" y="1159845"/>
            <a:ext cx="5916613" cy="4765675"/>
          </a:xfrm>
        </p:spPr>
        <p:txBody>
          <a:bodyPr/>
          <a:lstStyle>
            <a:lvl1pPr marL="0" indent="0">
              <a:spcBef>
                <a:spcPts val="1200"/>
              </a:spcBef>
              <a:defRPr sz="18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Text Placeholder 8"/>
          <p:cNvSpPr>
            <a:spLocks noGrp="1"/>
          </p:cNvSpPr>
          <p:nvPr>
            <p:ph type="body" sz="quarter" idx="10"/>
          </p:nvPr>
        </p:nvSpPr>
        <p:spPr>
          <a:xfrm>
            <a:off x="384175" y="1159845"/>
            <a:ext cx="2243138" cy="4783755"/>
          </a:xfrm>
        </p:spPr>
        <p:txBody>
          <a:bodyPr/>
          <a:lstStyle>
            <a:lvl1pPr marL="0" indent="0" algn="l" rtl="0" eaLnBrk="0" fontAlgn="base" hangingPunct="0">
              <a:lnSpc>
                <a:spcPct val="90000"/>
              </a:lnSpc>
              <a:spcBef>
                <a:spcPct val="45000"/>
              </a:spcBef>
              <a:spcAft>
                <a:spcPct val="0"/>
              </a:spcAft>
              <a:buClr>
                <a:schemeClr val="tx1"/>
              </a:buClr>
              <a:buSzPct val="70000"/>
              <a:buFont typeface="Wingdings" pitchFamily="2" charset="2"/>
              <a:defRPr lang="en-US" sz="1600" b="1" kern="1200" baseline="0" dirty="0" smtClean="0">
                <a:solidFill>
                  <a:srgbClr val="008C97"/>
                </a:solidFill>
                <a:latin typeface="Arial" pitchFamily="34" charset="0"/>
                <a:ea typeface="Geneva" pitchFamily="68" charset="-128"/>
                <a:cs typeface="Arial" pitchFamily="34" charset="0"/>
              </a:defRPr>
            </a:lvl1pPr>
            <a:lvl2pPr>
              <a:defRPr lang="en-US" sz="1600" b="0" kern="1200" baseline="0" dirty="0" smtClean="0">
                <a:solidFill>
                  <a:schemeClr val="tx1"/>
                </a:solidFill>
                <a:latin typeface="Arial" pitchFamily="34" charset="0"/>
                <a:ea typeface="Geneva" pitchFamily="68" charset="-128"/>
                <a:cs typeface="Arial" pitchFamily="34" charset="0"/>
              </a:defRPr>
            </a:lvl2pPr>
            <a:lvl3pPr>
              <a:defRPr sz="1400">
                <a:solidFill>
                  <a:schemeClr val="tx1"/>
                </a:solidFill>
              </a:defRPr>
            </a:lvl3pPr>
            <a:lvl4pPr>
              <a:defRPr sz="1300">
                <a:solidFill>
                  <a:schemeClr val="tx1"/>
                </a:solidFill>
              </a:defRPr>
            </a:lvl4pPr>
            <a:lvl5pP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9" name="TextBox 18"/>
          <p:cNvSpPr txBox="1">
            <a:spLocks noChangeArrowheads="1"/>
          </p:cNvSpPr>
          <p:nvPr userDrawn="1"/>
        </p:nvSpPr>
        <p:spPr bwMode="auto">
          <a:xfrm>
            <a:off x="7905440" y="6477709"/>
            <a:ext cx="852798" cy="169277"/>
          </a:xfrm>
          <a:prstGeom prst="rect">
            <a:avLst/>
          </a:prstGeom>
          <a:noFill/>
          <a:ln w="9525">
            <a:noFill/>
            <a:miter lim="800000"/>
            <a:headEnd/>
            <a:tailEnd/>
          </a:ln>
        </p:spPr>
        <p:txBody>
          <a:bodyPr wrap="none" lIns="0" tIns="0" rIns="0" bIns="0">
            <a:spAutoFit/>
          </a:bodyPr>
          <a:lstStyle/>
          <a:p>
            <a:pPr>
              <a:defRPr/>
            </a:pPr>
            <a:r>
              <a:rPr lang="en-CA" sz="1100" b="0" dirty="0" smtClean="0">
                <a:solidFill>
                  <a:srgbClr val="9D9FA2"/>
                </a:solidFill>
                <a:latin typeface="Arial" pitchFamily="34" charset="0"/>
                <a:ea typeface="MS PGothic" pitchFamily="34" charset="-128"/>
                <a:cs typeface="+mn-cs"/>
              </a:rPr>
              <a:t>October 2015</a:t>
            </a:r>
            <a:endParaRPr lang="en-CA" sz="1100" b="0" dirty="0">
              <a:solidFill>
                <a:srgbClr val="9D9FA2"/>
              </a:solidFill>
              <a:latin typeface="Arial" pitchFamily="34" charset="0"/>
              <a:ea typeface="MS PGothic" pitchFamily="34" charset="-128"/>
              <a:cs typeface="+mn-cs"/>
            </a:endParaRPr>
          </a:p>
        </p:txBody>
      </p:sp>
      <p:pic>
        <p:nvPicPr>
          <p:cNvPr id="20"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11626" y="6510338"/>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946623"/>
      </p:ext>
    </p:extLst>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5770687"/>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04DA0E21-39FC-4E48-A9B3-A2C2C99606BF}" type="slidenum">
              <a:rPr lang="en-US" sz="1600" b="0"/>
              <a:pPr defTabSz="914400"/>
              <a:t>‹#›</a:t>
            </a:fld>
            <a:endParaRPr lang="en-US" sz="1600" b="0" dirty="0"/>
          </a:p>
        </p:txBody>
      </p:sp>
      <p:sp>
        <p:nvSpPr>
          <p:cNvPr id="15" name="Rectangle 9"/>
          <p:cNvSpPr>
            <a:spLocks noChangeArrowheads="1"/>
          </p:cNvSpPr>
          <p:nvPr userDrawn="1"/>
        </p:nvSpPr>
        <p:spPr bwMode="auto">
          <a:xfrm>
            <a:off x="0" y="0"/>
            <a:ext cx="9144000" cy="809625"/>
          </a:xfrm>
          <a:prstGeom prst="rect">
            <a:avLst/>
          </a:prstGeom>
          <a:solidFill>
            <a:schemeClr val="accent1"/>
          </a:solidFill>
          <a:ln w="9525">
            <a:noFill/>
            <a:miter lim="800000"/>
            <a:headEnd/>
            <a:tailEnd/>
          </a:ln>
        </p:spPr>
        <p:txBody>
          <a:bodyPr wrap="none" anchor="ctr"/>
          <a:lstStyle/>
          <a:p>
            <a:pPr>
              <a:defRPr/>
            </a:pPr>
            <a:endParaRPr lang="en-CA" dirty="0">
              <a:latin typeface="Arial" pitchFamily="34" charset="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931475557"/>
      </p:ext>
    </p:extLst>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F65CCFC5-E934-3246-A96B-EA4F5BFDB207}" type="slidenum">
              <a:rPr lang="en-US" sz="1600" b="0">
                <a:solidFill>
                  <a:srgbClr val="000000"/>
                </a:solidFill>
              </a:rPr>
              <a:pPr defTabSz="914400"/>
              <a:t>‹#›</a:t>
            </a:fld>
            <a:endParaRPr lang="en-US" sz="1600" b="0" dirty="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9"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5" name="Rectangle 9"/>
          <p:cNvSpPr>
            <a:spLocks noChangeArrowheads="1"/>
          </p:cNvSpPr>
          <p:nvPr userDrawn="1"/>
        </p:nvSpPr>
        <p:spPr bwMode="auto">
          <a:xfrm>
            <a:off x="0" y="0"/>
            <a:ext cx="9144000" cy="809625"/>
          </a:xfrm>
          <a:prstGeom prst="rect">
            <a:avLst/>
          </a:prstGeom>
          <a:solidFill>
            <a:schemeClr val="accent4"/>
          </a:solidFill>
          <a:ln w="9525">
            <a:noFill/>
            <a:miter lim="800000"/>
            <a:headEnd/>
            <a:tailEnd/>
          </a:ln>
          <a:effectLst/>
        </p:spPr>
        <p:txBody>
          <a:bodyPr wrap="none" anchor="ctr"/>
          <a:lstStyle/>
          <a:p>
            <a:pPr>
              <a:defRPr/>
            </a:pPr>
            <a:endParaRPr lang="en-CA" dirty="0">
              <a:solidFill>
                <a:srgbClr val="000000"/>
              </a:solidFill>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7" name="TextBox 16"/>
          <p:cNvSpPr txBox="1">
            <a:spLocks noChangeArrowheads="1"/>
          </p:cNvSpPr>
          <p:nvPr userDrawn="1"/>
        </p:nvSpPr>
        <p:spPr bwMode="auto">
          <a:xfrm>
            <a:off x="6138010" y="6489700"/>
            <a:ext cx="852798" cy="169277"/>
          </a:xfrm>
          <a:prstGeom prst="rect">
            <a:avLst/>
          </a:prstGeom>
          <a:noFill/>
          <a:ln w="9525">
            <a:noFill/>
            <a:miter lim="800000"/>
            <a:headEnd/>
            <a:tailEnd/>
          </a:ln>
        </p:spPr>
        <p:txBody>
          <a:bodyPr wrap="none" lIns="0" tIns="0" rIns="0" bIns="0">
            <a:spAutoFit/>
          </a:bodyPr>
          <a:lstStyle/>
          <a:p>
            <a:pPr>
              <a:defRPr/>
            </a:pPr>
            <a:r>
              <a:rPr lang="en-CA" sz="1100" b="0" dirty="0" smtClean="0">
                <a:solidFill>
                  <a:srgbClr val="9D9FA2"/>
                </a:solidFill>
                <a:latin typeface="Arial" pitchFamily="34" charset="0"/>
                <a:ea typeface="MS PGothic" pitchFamily="34" charset="-128"/>
                <a:cs typeface="+mn-cs"/>
              </a:rPr>
              <a:t>October 2015</a:t>
            </a:r>
            <a:endParaRPr lang="en-CA" sz="1100" b="0" dirty="0">
              <a:solidFill>
                <a:srgbClr val="9D9FA2"/>
              </a:solidFill>
              <a:latin typeface="Arial" pitchFamily="34" charset="0"/>
              <a:ea typeface="MS PGothic" pitchFamily="34" charset="-128"/>
              <a:cs typeface="+mn-cs"/>
            </a:endParaRPr>
          </a:p>
        </p:txBody>
      </p:sp>
      <p:pic>
        <p:nvPicPr>
          <p:cNvPr id="18"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640130"/>
      </p:ext>
    </p:extLst>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7E1ED6-D18E-7E4C-942C-754239F4DEEE}" type="datetimeFigureOut">
              <a:rPr lang="en-US" smtClean="0">
                <a:solidFill>
                  <a:srgbClr val="000000"/>
                </a:solidFill>
              </a:rPr>
              <a:pPr/>
              <a:t>11/16/2016</a:t>
            </a:fld>
            <a:endParaRPr lang="en-US" dirty="0">
              <a:solidFill>
                <a:srgbClr val="000000"/>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3A8ACA-56C4-6F49-BFA1-0B66D77E34E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7548387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Title ima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0050" y="1362075"/>
            <a:ext cx="394335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ext Placeholder 2"/>
          <p:cNvSpPr>
            <a:spLocks noGrp="1"/>
          </p:cNvSpPr>
          <p:nvPr>
            <p:ph type="subTitle" idx="1"/>
          </p:nvPr>
        </p:nvSpPr>
        <p:spPr>
          <a:xfrm>
            <a:off x="355600" y="4624388"/>
            <a:ext cx="8226425" cy="347662"/>
          </a:xfrm>
          <a:extLst>
            <a:ext uri="{AF507438-7753-43e0-B8FC-AC1667EBCBE1}"/>
          </a:extLst>
        </p:spPr>
        <p:txBody>
          <a:bodyPr/>
          <a:lstStyle>
            <a:lvl1pPr marL="0" indent="0">
              <a:defRPr sz="3000">
                <a:solidFill>
                  <a:schemeClr val="accent2"/>
                </a:solidFill>
                <a:latin typeface="Arial" charset="0"/>
                <a:cs typeface="Geneva" charset="0"/>
              </a:defRPr>
            </a:lvl1pPr>
          </a:lstStyle>
          <a:p>
            <a:pPr lvl="0"/>
            <a:r>
              <a:rPr lang="en-CA" noProof="0"/>
              <a:t>Click to edit Master subtitle style</a:t>
            </a:r>
          </a:p>
        </p:txBody>
      </p:sp>
      <p:sp>
        <p:nvSpPr>
          <p:cNvPr id="61455" name="Title Placeholder 1"/>
          <p:cNvSpPr>
            <a:spLocks noGrp="1"/>
          </p:cNvSpPr>
          <p:nvPr>
            <p:ph type="ctrTitle"/>
          </p:nvPr>
        </p:nvSpPr>
        <p:spPr>
          <a:xfrm>
            <a:off x="355600" y="3938588"/>
            <a:ext cx="8226425" cy="603250"/>
          </a:xfrm>
          <a:extLst>
            <a:ext uri="{AF507438-7753-43e0-B8FC-AC1667EBCBE1}"/>
          </a:extLst>
        </p:spPr>
        <p:txBody>
          <a:bodyPr/>
          <a:lstStyle>
            <a:lvl1pPr>
              <a:defRPr sz="4400" b="1">
                <a:solidFill>
                  <a:schemeClr val="accent1"/>
                </a:solidFill>
                <a:latin typeface="Arial" charset="0"/>
                <a:ea typeface="Geneva" charset="0"/>
                <a:cs typeface="Arial" charset="0"/>
              </a:defRPr>
            </a:lvl1pPr>
          </a:lstStyle>
          <a:p>
            <a:pPr lvl="0"/>
            <a:r>
              <a:rPr lang="en-CA" noProof="0" dirty="0"/>
              <a:t>Click to edit Master title style</a:t>
            </a:r>
          </a:p>
        </p:txBody>
      </p:sp>
    </p:spTree>
    <p:extLst>
      <p:ext uri="{BB962C8B-B14F-4D97-AF65-F5344CB8AC3E}">
        <p14:creationId xmlns:p14="http://schemas.microsoft.com/office/powerpoint/2010/main" val="3446934664"/>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EA0BF5CE-F302-4C5E-B91C-E09C04C83A15}" type="slidenum">
              <a:rPr lang="en-US" altLang="en-US" sz="1600" b="0" smtClean="0">
                <a:solidFill>
                  <a:srgbClr val="000000"/>
                </a:solidFill>
              </a:rPr>
              <a:pPr defTabSz="914400" eaLnBrk="1" hangingPunct="1">
                <a:defRPr/>
              </a:pPr>
              <a:t>‹#›</a:t>
            </a:fld>
            <a:endParaRPr lang="en-US" altLang="en-US" sz="1600" b="0" dirty="0" smtClean="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2854325" y="6489700"/>
            <a:ext cx="1268413" cy="16986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400" b="1">
                <a:solidFill>
                  <a:schemeClr val="tx1"/>
                </a:solidFill>
                <a:latin typeface="Arial" charset="0"/>
                <a:ea typeface="MS PGothic" charset="0"/>
                <a:cs typeface="MS PGothic" charset="0"/>
              </a:defRPr>
            </a:lvl1pPr>
            <a:lvl2pPr marL="742950" indent="-285750" eaLnBrk="0" hangingPunct="0">
              <a:defRPr sz="2400" b="1">
                <a:solidFill>
                  <a:schemeClr val="tx1"/>
                </a:solidFill>
                <a:latin typeface="Arial" charset="0"/>
                <a:ea typeface="MS PGothic" charset="0"/>
                <a:cs typeface="MS PGothic" charset="0"/>
              </a:defRPr>
            </a:lvl2pPr>
            <a:lvl3pPr marL="1143000" indent="-228600" eaLnBrk="0" hangingPunct="0">
              <a:defRPr sz="2400" b="1">
                <a:solidFill>
                  <a:schemeClr val="tx1"/>
                </a:solidFill>
                <a:latin typeface="Arial" charset="0"/>
                <a:ea typeface="MS PGothic" charset="0"/>
                <a:cs typeface="MS PGothic" charset="0"/>
              </a:defRPr>
            </a:lvl3pPr>
            <a:lvl4pPr marL="1600200" indent="-228600" eaLnBrk="0" hangingPunct="0">
              <a:defRPr sz="2400" b="1">
                <a:solidFill>
                  <a:schemeClr val="tx1"/>
                </a:solidFill>
                <a:latin typeface="Arial" charset="0"/>
                <a:ea typeface="MS PGothic" charset="0"/>
                <a:cs typeface="MS PGothic" charset="0"/>
              </a:defRPr>
            </a:lvl4pPr>
            <a:lvl5pPr marL="2057400" indent="-228600" eaLnBrk="0" hangingPunct="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defRPr/>
            </a:pPr>
            <a:r>
              <a:rPr lang="en-CA" sz="1100" b="0" dirty="0" smtClean="0">
                <a:solidFill>
                  <a:srgbClr val="9D9FA2"/>
                </a:solidFill>
                <a:cs typeface="Geneva" charset="0"/>
              </a:rPr>
              <a:t>Brand Identity RFP </a:t>
            </a:r>
          </a:p>
        </p:txBody>
      </p:sp>
      <p:sp>
        <p:nvSpPr>
          <p:cNvPr id="7" name="TextBox 6"/>
          <p:cNvSpPr txBox="1">
            <a:spLocks noChangeArrowheads="1"/>
          </p:cNvSpPr>
          <p:nvPr userDrawn="1"/>
        </p:nvSpPr>
        <p:spPr bwMode="auto">
          <a:xfrm>
            <a:off x="5037138" y="6489700"/>
            <a:ext cx="1003300" cy="16986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400" b="1">
                <a:solidFill>
                  <a:schemeClr val="tx1"/>
                </a:solidFill>
                <a:latin typeface="Arial" charset="0"/>
                <a:ea typeface="MS PGothic" charset="0"/>
                <a:cs typeface="MS PGothic" charset="0"/>
              </a:defRPr>
            </a:lvl1pPr>
            <a:lvl2pPr marL="742950" indent="-285750" eaLnBrk="0" hangingPunct="0">
              <a:defRPr sz="2400" b="1">
                <a:solidFill>
                  <a:schemeClr val="tx1"/>
                </a:solidFill>
                <a:latin typeface="Arial" charset="0"/>
                <a:ea typeface="MS PGothic" charset="0"/>
                <a:cs typeface="MS PGothic" charset="0"/>
              </a:defRPr>
            </a:lvl2pPr>
            <a:lvl3pPr marL="1143000" indent="-228600" eaLnBrk="0" hangingPunct="0">
              <a:defRPr sz="2400" b="1">
                <a:solidFill>
                  <a:schemeClr val="tx1"/>
                </a:solidFill>
                <a:latin typeface="Arial" charset="0"/>
                <a:ea typeface="MS PGothic" charset="0"/>
                <a:cs typeface="MS PGothic" charset="0"/>
              </a:defRPr>
            </a:lvl3pPr>
            <a:lvl4pPr marL="1600200" indent="-228600" eaLnBrk="0" hangingPunct="0">
              <a:defRPr sz="2400" b="1">
                <a:solidFill>
                  <a:schemeClr val="tx1"/>
                </a:solidFill>
                <a:latin typeface="Arial" charset="0"/>
                <a:ea typeface="MS PGothic" charset="0"/>
                <a:cs typeface="MS PGothic" charset="0"/>
              </a:defRPr>
            </a:lvl4pPr>
            <a:lvl5pPr marL="2057400" indent="-228600" eaLnBrk="0" hangingPunct="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defRPr/>
            </a:pPr>
            <a:r>
              <a:rPr lang="en-CA" sz="1100" b="0" dirty="0" smtClean="0">
                <a:solidFill>
                  <a:srgbClr val="9D9FA2"/>
                </a:solidFill>
                <a:cs typeface="Geneva" charset="0"/>
              </a:rPr>
              <a:t>November 2016</a:t>
            </a:r>
          </a:p>
        </p:txBody>
      </p:sp>
      <p:pic>
        <p:nvPicPr>
          <p:cNvPr id="8"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5"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solidFill>
                <a:srgbClr val="000000"/>
              </a:solidFill>
              <a:ea typeface="MS PGothic" panose="020B0600070205080204" pitchFamily="34" charset="-128"/>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220756866"/>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AB163FD6-9B10-47E3-B1D8-4074C6D74AB9}" type="slidenum">
              <a:rPr lang="en-US" altLang="en-US" sz="1600" b="0" smtClean="0">
                <a:solidFill>
                  <a:srgbClr val="000000"/>
                </a:solidFill>
              </a:rPr>
              <a:pPr defTabSz="914400" eaLnBrk="1" hangingPunct="1">
                <a:defRPr/>
              </a:pPr>
              <a:t>‹#›</a:t>
            </a:fld>
            <a:endParaRPr lang="en-US" altLang="en-US" sz="1600" b="0" dirty="0" smtClean="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2854325" y="6489700"/>
            <a:ext cx="1190625" cy="16986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400" b="1">
                <a:solidFill>
                  <a:schemeClr val="tx1"/>
                </a:solidFill>
                <a:latin typeface="Arial" charset="0"/>
                <a:ea typeface="MS PGothic" charset="0"/>
                <a:cs typeface="MS PGothic" charset="0"/>
              </a:defRPr>
            </a:lvl1pPr>
            <a:lvl2pPr marL="742950" indent="-285750" eaLnBrk="0" hangingPunct="0">
              <a:defRPr sz="2400" b="1">
                <a:solidFill>
                  <a:schemeClr val="tx1"/>
                </a:solidFill>
                <a:latin typeface="Arial" charset="0"/>
                <a:ea typeface="MS PGothic" charset="0"/>
                <a:cs typeface="MS PGothic" charset="0"/>
              </a:defRPr>
            </a:lvl2pPr>
            <a:lvl3pPr marL="1143000" indent="-228600" eaLnBrk="0" hangingPunct="0">
              <a:defRPr sz="2400" b="1">
                <a:solidFill>
                  <a:schemeClr val="tx1"/>
                </a:solidFill>
                <a:latin typeface="Arial" charset="0"/>
                <a:ea typeface="MS PGothic" charset="0"/>
                <a:cs typeface="MS PGothic" charset="0"/>
              </a:defRPr>
            </a:lvl3pPr>
            <a:lvl4pPr marL="1600200" indent="-228600" eaLnBrk="0" hangingPunct="0">
              <a:defRPr sz="2400" b="1">
                <a:solidFill>
                  <a:schemeClr val="tx1"/>
                </a:solidFill>
                <a:latin typeface="Arial" charset="0"/>
                <a:ea typeface="MS PGothic" charset="0"/>
                <a:cs typeface="MS PGothic" charset="0"/>
              </a:defRPr>
            </a:lvl4pPr>
            <a:lvl5pPr marL="2057400" indent="-228600" eaLnBrk="0" hangingPunct="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defRPr/>
            </a:pPr>
            <a:r>
              <a:rPr lang="en-CA" sz="1100" b="0" dirty="0" smtClean="0">
                <a:solidFill>
                  <a:srgbClr val="9D9FA2"/>
                </a:solidFill>
                <a:cs typeface="Geneva" charset="0"/>
              </a:rPr>
              <a:t>Brand Identity RFP</a:t>
            </a:r>
          </a:p>
        </p:txBody>
      </p:sp>
      <p:sp>
        <p:nvSpPr>
          <p:cNvPr id="7" name="TextBox 6"/>
          <p:cNvSpPr txBox="1">
            <a:spLocks noChangeArrowheads="1"/>
          </p:cNvSpPr>
          <p:nvPr userDrawn="1"/>
        </p:nvSpPr>
        <p:spPr bwMode="auto">
          <a:xfrm>
            <a:off x="5037138" y="6489700"/>
            <a:ext cx="1003300" cy="16986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400" b="1">
                <a:solidFill>
                  <a:schemeClr val="tx1"/>
                </a:solidFill>
                <a:latin typeface="Arial" charset="0"/>
                <a:ea typeface="MS PGothic" charset="0"/>
                <a:cs typeface="MS PGothic" charset="0"/>
              </a:defRPr>
            </a:lvl1pPr>
            <a:lvl2pPr marL="742950" indent="-285750" eaLnBrk="0" hangingPunct="0">
              <a:defRPr sz="2400" b="1">
                <a:solidFill>
                  <a:schemeClr val="tx1"/>
                </a:solidFill>
                <a:latin typeface="Arial" charset="0"/>
                <a:ea typeface="MS PGothic" charset="0"/>
                <a:cs typeface="MS PGothic" charset="0"/>
              </a:defRPr>
            </a:lvl2pPr>
            <a:lvl3pPr marL="1143000" indent="-228600" eaLnBrk="0" hangingPunct="0">
              <a:defRPr sz="2400" b="1">
                <a:solidFill>
                  <a:schemeClr val="tx1"/>
                </a:solidFill>
                <a:latin typeface="Arial" charset="0"/>
                <a:ea typeface="MS PGothic" charset="0"/>
                <a:cs typeface="MS PGothic" charset="0"/>
              </a:defRPr>
            </a:lvl3pPr>
            <a:lvl4pPr marL="1600200" indent="-228600" eaLnBrk="0" hangingPunct="0">
              <a:defRPr sz="2400" b="1">
                <a:solidFill>
                  <a:schemeClr val="tx1"/>
                </a:solidFill>
                <a:latin typeface="Arial" charset="0"/>
                <a:ea typeface="MS PGothic" charset="0"/>
                <a:cs typeface="MS PGothic" charset="0"/>
              </a:defRPr>
            </a:lvl4pPr>
            <a:lvl5pPr marL="2057400" indent="-228600" eaLnBrk="0" hangingPunct="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defRPr/>
            </a:pPr>
            <a:r>
              <a:rPr lang="en-CA" sz="1100" b="0" dirty="0" smtClean="0">
                <a:solidFill>
                  <a:srgbClr val="9D9FA2"/>
                </a:solidFill>
                <a:cs typeface="Geneva" charset="0"/>
              </a:rPr>
              <a:t>November 2016</a:t>
            </a:r>
          </a:p>
        </p:txBody>
      </p:sp>
      <p:pic>
        <p:nvPicPr>
          <p:cNvPr id="8"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5" name="Rectangle 9"/>
          <p:cNvSpPr>
            <a:spLocks noChangeArrowheads="1"/>
          </p:cNvSpPr>
          <p:nvPr userDrawn="1"/>
        </p:nvSpPr>
        <p:spPr bwMode="auto">
          <a:xfrm>
            <a:off x="0" y="0"/>
            <a:ext cx="9144000" cy="809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defRPr/>
            </a:pPr>
            <a:endParaRPr lang="en-CA" altLang="en-US" dirty="0">
              <a:solidFill>
                <a:srgbClr val="000000"/>
              </a:solidFill>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63609738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80C40E24-2F9B-425B-8590-500754975DC4}" type="slidenum">
              <a:rPr lang="en-US" altLang="en-US" sz="1600" b="0" smtClean="0">
                <a:solidFill>
                  <a:srgbClr val="000000"/>
                </a:solidFill>
              </a:rPr>
              <a:pPr defTabSz="914400" eaLnBrk="1" hangingPunct="1">
                <a:defRPr/>
              </a:pPr>
              <a:t>‹#›</a:t>
            </a:fld>
            <a:endParaRPr lang="en-US" altLang="en-US" sz="1600" b="0" dirty="0" smtClean="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2854325" y="6489700"/>
            <a:ext cx="1811338" cy="16986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400" b="1">
                <a:solidFill>
                  <a:schemeClr val="tx1"/>
                </a:solidFill>
                <a:latin typeface="Arial" charset="0"/>
                <a:ea typeface="MS PGothic" charset="0"/>
                <a:cs typeface="MS PGothic" charset="0"/>
              </a:defRPr>
            </a:lvl1pPr>
            <a:lvl2pPr marL="742950" indent="-285750" eaLnBrk="0" hangingPunct="0">
              <a:defRPr sz="2400" b="1">
                <a:solidFill>
                  <a:schemeClr val="tx1"/>
                </a:solidFill>
                <a:latin typeface="Arial" charset="0"/>
                <a:ea typeface="MS PGothic" charset="0"/>
                <a:cs typeface="MS PGothic" charset="0"/>
              </a:defRPr>
            </a:lvl2pPr>
            <a:lvl3pPr marL="1143000" indent="-228600" eaLnBrk="0" hangingPunct="0">
              <a:defRPr sz="2400" b="1">
                <a:solidFill>
                  <a:schemeClr val="tx1"/>
                </a:solidFill>
                <a:latin typeface="Arial" charset="0"/>
                <a:ea typeface="MS PGothic" charset="0"/>
                <a:cs typeface="MS PGothic" charset="0"/>
              </a:defRPr>
            </a:lvl3pPr>
            <a:lvl4pPr marL="1600200" indent="-228600" eaLnBrk="0" hangingPunct="0">
              <a:defRPr sz="2400" b="1">
                <a:solidFill>
                  <a:schemeClr val="tx1"/>
                </a:solidFill>
                <a:latin typeface="Arial" charset="0"/>
                <a:ea typeface="MS PGothic" charset="0"/>
                <a:cs typeface="MS PGothic" charset="0"/>
              </a:defRPr>
            </a:lvl4pPr>
            <a:lvl5pPr marL="2057400" indent="-228600" eaLnBrk="0" hangingPunct="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defRPr/>
            </a:pPr>
            <a:r>
              <a:rPr lang="en-CA" sz="1100" b="0" dirty="0" smtClean="0">
                <a:solidFill>
                  <a:srgbClr val="9D9FA2"/>
                </a:solidFill>
                <a:cs typeface="Geneva" charset="0"/>
              </a:rPr>
              <a:t>WBENC Presentation Name </a:t>
            </a:r>
          </a:p>
        </p:txBody>
      </p:sp>
      <p:sp>
        <p:nvSpPr>
          <p:cNvPr id="7" name="TextBox 6"/>
          <p:cNvSpPr txBox="1">
            <a:spLocks noChangeArrowheads="1"/>
          </p:cNvSpPr>
          <p:nvPr userDrawn="1"/>
        </p:nvSpPr>
        <p:spPr bwMode="auto">
          <a:xfrm>
            <a:off x="5037138" y="6489700"/>
            <a:ext cx="792162" cy="16986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400" b="1">
                <a:solidFill>
                  <a:schemeClr val="tx1"/>
                </a:solidFill>
                <a:latin typeface="Arial" charset="0"/>
                <a:ea typeface="MS PGothic" charset="0"/>
                <a:cs typeface="MS PGothic" charset="0"/>
              </a:defRPr>
            </a:lvl1pPr>
            <a:lvl2pPr marL="742950" indent="-285750" eaLnBrk="0" hangingPunct="0">
              <a:defRPr sz="2400" b="1">
                <a:solidFill>
                  <a:schemeClr val="tx1"/>
                </a:solidFill>
                <a:latin typeface="Arial" charset="0"/>
                <a:ea typeface="MS PGothic" charset="0"/>
                <a:cs typeface="MS PGothic" charset="0"/>
              </a:defRPr>
            </a:lvl2pPr>
            <a:lvl3pPr marL="1143000" indent="-228600" eaLnBrk="0" hangingPunct="0">
              <a:defRPr sz="2400" b="1">
                <a:solidFill>
                  <a:schemeClr val="tx1"/>
                </a:solidFill>
                <a:latin typeface="Arial" charset="0"/>
                <a:ea typeface="MS PGothic" charset="0"/>
                <a:cs typeface="MS PGothic" charset="0"/>
              </a:defRPr>
            </a:lvl3pPr>
            <a:lvl4pPr marL="1600200" indent="-228600" eaLnBrk="0" hangingPunct="0">
              <a:defRPr sz="2400" b="1">
                <a:solidFill>
                  <a:schemeClr val="tx1"/>
                </a:solidFill>
                <a:latin typeface="Arial" charset="0"/>
                <a:ea typeface="MS PGothic" charset="0"/>
                <a:cs typeface="MS PGothic" charset="0"/>
              </a:defRPr>
            </a:lvl4pPr>
            <a:lvl5pPr marL="2057400" indent="-228600" eaLnBrk="0" hangingPunct="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defRPr/>
            </a:pPr>
            <a:r>
              <a:rPr lang="en-CA" sz="1100" b="0" dirty="0" smtClean="0">
                <a:solidFill>
                  <a:srgbClr val="9D9FA2"/>
                </a:solidFill>
                <a:cs typeface="Geneva" charset="0"/>
              </a:rPr>
              <a:t>August 2012</a:t>
            </a:r>
          </a:p>
        </p:txBody>
      </p:sp>
      <p:pic>
        <p:nvPicPr>
          <p:cNvPr id="8"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5" name="Rectangle 9"/>
          <p:cNvSpPr>
            <a:spLocks noChangeArrowheads="1"/>
          </p:cNvSpPr>
          <p:nvPr userDrawn="1"/>
        </p:nvSpPr>
        <p:spPr bwMode="auto">
          <a:xfrm>
            <a:off x="0" y="0"/>
            <a:ext cx="9144000" cy="8096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defRPr/>
            </a:pPr>
            <a:endParaRPr lang="en-CA" altLang="en-US" dirty="0">
              <a:solidFill>
                <a:srgbClr val="000000"/>
              </a:solidFill>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12610823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Vertical divide + image">
    <p:spTree>
      <p:nvGrpSpPr>
        <p:cNvPr id="1" name=""/>
        <p:cNvGrpSpPr/>
        <p:nvPr/>
      </p:nvGrpSpPr>
      <p:grpSpPr>
        <a:xfrm>
          <a:off x="0" y="0"/>
          <a:ext cx="0" cy="0"/>
          <a:chOff x="0" y="0"/>
          <a:chExt cx="0" cy="0"/>
        </a:xfrm>
      </p:grpSpPr>
      <p:sp>
        <p:nvSpPr>
          <p:cNvPr id="5"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650ED327-CDAE-4B5E-8CBD-2AAF1A668BE0}" type="slidenum">
              <a:rPr lang="en-US" altLang="en-US" sz="1600" b="0" smtClean="0">
                <a:solidFill>
                  <a:srgbClr val="000000"/>
                </a:solidFill>
              </a:rPr>
              <a:pPr defTabSz="914400" eaLnBrk="1" hangingPunct="1">
                <a:defRPr/>
              </a:pPr>
              <a:t>‹#›</a:t>
            </a:fld>
            <a:endParaRPr lang="en-US" altLang="en-US" sz="1600" b="0" dirty="0" smtClean="0">
              <a:solidFill>
                <a:srgbClr val="000000"/>
              </a:solidFill>
            </a:endParaRPr>
          </a:p>
        </p:txBody>
      </p:sp>
      <p:cxnSp>
        <p:nvCxnSpPr>
          <p:cNvPr id="6" name="Straight Connector 5"/>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2854325" y="6489700"/>
            <a:ext cx="1228725" cy="16986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400" b="1">
                <a:solidFill>
                  <a:schemeClr val="tx1"/>
                </a:solidFill>
                <a:latin typeface="Arial" charset="0"/>
                <a:ea typeface="MS PGothic" charset="0"/>
                <a:cs typeface="MS PGothic" charset="0"/>
              </a:defRPr>
            </a:lvl1pPr>
            <a:lvl2pPr marL="742950" indent="-285750" eaLnBrk="0" hangingPunct="0">
              <a:defRPr sz="2400" b="1">
                <a:solidFill>
                  <a:schemeClr val="tx1"/>
                </a:solidFill>
                <a:latin typeface="Arial" charset="0"/>
                <a:ea typeface="MS PGothic" charset="0"/>
                <a:cs typeface="MS PGothic" charset="0"/>
              </a:defRPr>
            </a:lvl2pPr>
            <a:lvl3pPr marL="1143000" indent="-228600" eaLnBrk="0" hangingPunct="0">
              <a:defRPr sz="2400" b="1">
                <a:solidFill>
                  <a:schemeClr val="tx1"/>
                </a:solidFill>
                <a:latin typeface="Arial" charset="0"/>
                <a:ea typeface="MS PGothic" charset="0"/>
                <a:cs typeface="MS PGothic" charset="0"/>
              </a:defRPr>
            </a:lvl3pPr>
            <a:lvl4pPr marL="1600200" indent="-228600" eaLnBrk="0" hangingPunct="0">
              <a:defRPr sz="2400" b="1">
                <a:solidFill>
                  <a:schemeClr val="tx1"/>
                </a:solidFill>
                <a:latin typeface="Arial" charset="0"/>
                <a:ea typeface="MS PGothic" charset="0"/>
                <a:cs typeface="MS PGothic" charset="0"/>
              </a:defRPr>
            </a:lvl4pPr>
            <a:lvl5pPr marL="2057400" indent="-228600" eaLnBrk="0" hangingPunct="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defRPr/>
            </a:pPr>
            <a:r>
              <a:rPr lang="en-CA" sz="1100" b="0" dirty="0" smtClean="0">
                <a:solidFill>
                  <a:srgbClr val="9D9FA2"/>
                </a:solidFill>
                <a:cs typeface="Geneva" charset="0"/>
              </a:rPr>
              <a:t>Brand Identity RFP</a:t>
            </a:r>
          </a:p>
        </p:txBody>
      </p:sp>
      <p:sp>
        <p:nvSpPr>
          <p:cNvPr id="8" name="TextBox 7"/>
          <p:cNvSpPr txBox="1">
            <a:spLocks noChangeArrowheads="1"/>
          </p:cNvSpPr>
          <p:nvPr userDrawn="1"/>
        </p:nvSpPr>
        <p:spPr bwMode="auto">
          <a:xfrm>
            <a:off x="5037138" y="6489700"/>
            <a:ext cx="1003300" cy="16986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400" b="1">
                <a:solidFill>
                  <a:schemeClr val="tx1"/>
                </a:solidFill>
                <a:latin typeface="Arial" charset="0"/>
                <a:ea typeface="MS PGothic" charset="0"/>
                <a:cs typeface="MS PGothic" charset="0"/>
              </a:defRPr>
            </a:lvl1pPr>
            <a:lvl2pPr marL="742950" indent="-285750" eaLnBrk="0" hangingPunct="0">
              <a:defRPr sz="2400" b="1">
                <a:solidFill>
                  <a:schemeClr val="tx1"/>
                </a:solidFill>
                <a:latin typeface="Arial" charset="0"/>
                <a:ea typeface="MS PGothic" charset="0"/>
                <a:cs typeface="MS PGothic" charset="0"/>
              </a:defRPr>
            </a:lvl2pPr>
            <a:lvl3pPr marL="1143000" indent="-228600" eaLnBrk="0" hangingPunct="0">
              <a:defRPr sz="2400" b="1">
                <a:solidFill>
                  <a:schemeClr val="tx1"/>
                </a:solidFill>
                <a:latin typeface="Arial" charset="0"/>
                <a:ea typeface="MS PGothic" charset="0"/>
                <a:cs typeface="MS PGothic" charset="0"/>
              </a:defRPr>
            </a:lvl3pPr>
            <a:lvl4pPr marL="1600200" indent="-228600" eaLnBrk="0" hangingPunct="0">
              <a:defRPr sz="2400" b="1">
                <a:solidFill>
                  <a:schemeClr val="tx1"/>
                </a:solidFill>
                <a:latin typeface="Arial" charset="0"/>
                <a:ea typeface="MS PGothic" charset="0"/>
                <a:cs typeface="MS PGothic" charset="0"/>
              </a:defRPr>
            </a:lvl4pPr>
            <a:lvl5pPr marL="2057400" indent="-228600" eaLnBrk="0" hangingPunct="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defRPr/>
            </a:pPr>
            <a:r>
              <a:rPr lang="en-CA" sz="1100" b="0" dirty="0" smtClean="0">
                <a:solidFill>
                  <a:srgbClr val="9D9FA2"/>
                </a:solidFill>
                <a:cs typeface="Geneva" charset="0"/>
              </a:rPr>
              <a:t>November 2016</a:t>
            </a:r>
          </a:p>
        </p:txBody>
      </p:sp>
      <p:pic>
        <p:nvPicPr>
          <p:cNvPr id="10"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21"/>
          <p:cNvGrpSpPr>
            <a:grpSpLocks/>
          </p:cNvGrpSpPr>
          <p:nvPr userDrawn="1"/>
        </p:nvGrpSpPr>
        <p:grpSpPr bwMode="auto">
          <a:xfrm>
            <a:off x="1330325" y="6492875"/>
            <a:ext cx="182563" cy="182563"/>
            <a:chOff x="1276349" y="5514975"/>
            <a:chExt cx="182880" cy="182880"/>
          </a:xfrm>
        </p:grpSpPr>
        <p:sp>
          <p:nvSpPr>
            <p:cNvPr id="13" name="Freeform 12"/>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Oval 13">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5" name="Freeform 14">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6" name="Oval 15">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7"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solidFill>
                <a:srgbClr val="000000"/>
              </a:solidFill>
              <a:ea typeface="MS PGothic" panose="020B0600070205080204" pitchFamily="34" charset="-128"/>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2841625" y="1159845"/>
            <a:ext cx="5916613" cy="4765675"/>
          </a:xfrm>
        </p:spPr>
        <p:txBody>
          <a:bodyPr/>
          <a:lstStyle>
            <a:lvl1pPr marL="0" indent="0">
              <a:spcBef>
                <a:spcPts val="1200"/>
              </a:spcBef>
              <a:defRPr sz="18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Text Placeholder 8"/>
          <p:cNvSpPr>
            <a:spLocks noGrp="1"/>
          </p:cNvSpPr>
          <p:nvPr>
            <p:ph type="body" sz="quarter" idx="10"/>
          </p:nvPr>
        </p:nvSpPr>
        <p:spPr>
          <a:xfrm>
            <a:off x="384175" y="1159845"/>
            <a:ext cx="2243138" cy="4783755"/>
          </a:xfrm>
        </p:spPr>
        <p:txBody>
          <a:bodyPr/>
          <a:lstStyle>
            <a:lvl1pPr marL="0" indent="0" algn="l" rtl="0" eaLnBrk="0" fontAlgn="base" hangingPunct="0">
              <a:lnSpc>
                <a:spcPct val="90000"/>
              </a:lnSpc>
              <a:spcBef>
                <a:spcPct val="45000"/>
              </a:spcBef>
              <a:spcAft>
                <a:spcPct val="0"/>
              </a:spcAft>
              <a:buClr>
                <a:schemeClr val="tx1"/>
              </a:buClr>
              <a:buSzPct val="70000"/>
              <a:buFont typeface="Wingdings" pitchFamily="2" charset="2"/>
              <a:defRPr lang="en-US" sz="1600" b="1" kern="1200" baseline="0" dirty="0" smtClean="0">
                <a:solidFill>
                  <a:srgbClr val="008C97"/>
                </a:solidFill>
                <a:latin typeface="Arial" pitchFamily="34" charset="0"/>
                <a:ea typeface="Geneva" pitchFamily="68" charset="-128"/>
                <a:cs typeface="Arial" pitchFamily="34" charset="0"/>
              </a:defRPr>
            </a:lvl1pPr>
            <a:lvl2pPr>
              <a:defRPr lang="en-US" sz="1600" b="0" kern="1200" baseline="0" dirty="0" smtClean="0">
                <a:solidFill>
                  <a:schemeClr val="tx1"/>
                </a:solidFill>
                <a:latin typeface="Arial" pitchFamily="34" charset="0"/>
                <a:ea typeface="Geneva" pitchFamily="68" charset="-128"/>
                <a:cs typeface="Arial" pitchFamily="34" charset="0"/>
              </a:defRPr>
            </a:lvl2pPr>
            <a:lvl3pPr>
              <a:defRPr sz="1400">
                <a:solidFill>
                  <a:schemeClr val="tx1"/>
                </a:solidFill>
              </a:defRPr>
            </a:lvl3pPr>
            <a:lvl4pPr>
              <a:defRPr sz="1300">
                <a:solidFill>
                  <a:schemeClr val="tx1"/>
                </a:solidFill>
              </a:defRPr>
            </a:lvl4pPr>
            <a:lvl5pP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832422331"/>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0162506"/>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D541C02B-5181-4B04-868A-739DF0FCC91A}" type="slidenum">
              <a:rPr lang="en-US" altLang="en-US" sz="1600" b="0" smtClean="0">
                <a:solidFill>
                  <a:srgbClr val="000000"/>
                </a:solidFill>
              </a:rPr>
              <a:pPr defTabSz="914400" eaLnBrk="1" hangingPunct="1">
                <a:defRPr/>
              </a:pPr>
              <a:t>‹#›</a:t>
            </a:fld>
            <a:endParaRPr lang="en-US" altLang="en-US" sz="1600" b="0" dirty="0" smtClean="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2854325" y="6489700"/>
            <a:ext cx="1811338" cy="16986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400" b="1">
                <a:solidFill>
                  <a:schemeClr val="tx1"/>
                </a:solidFill>
                <a:latin typeface="Arial" charset="0"/>
                <a:ea typeface="MS PGothic" charset="0"/>
                <a:cs typeface="MS PGothic" charset="0"/>
              </a:defRPr>
            </a:lvl1pPr>
            <a:lvl2pPr marL="742950" indent="-285750" eaLnBrk="0" hangingPunct="0">
              <a:defRPr sz="2400" b="1">
                <a:solidFill>
                  <a:schemeClr val="tx1"/>
                </a:solidFill>
                <a:latin typeface="Arial" charset="0"/>
                <a:ea typeface="MS PGothic" charset="0"/>
                <a:cs typeface="MS PGothic" charset="0"/>
              </a:defRPr>
            </a:lvl2pPr>
            <a:lvl3pPr marL="1143000" indent="-228600" eaLnBrk="0" hangingPunct="0">
              <a:defRPr sz="2400" b="1">
                <a:solidFill>
                  <a:schemeClr val="tx1"/>
                </a:solidFill>
                <a:latin typeface="Arial" charset="0"/>
                <a:ea typeface="MS PGothic" charset="0"/>
                <a:cs typeface="MS PGothic" charset="0"/>
              </a:defRPr>
            </a:lvl3pPr>
            <a:lvl4pPr marL="1600200" indent="-228600" eaLnBrk="0" hangingPunct="0">
              <a:defRPr sz="2400" b="1">
                <a:solidFill>
                  <a:schemeClr val="tx1"/>
                </a:solidFill>
                <a:latin typeface="Arial" charset="0"/>
                <a:ea typeface="MS PGothic" charset="0"/>
                <a:cs typeface="MS PGothic" charset="0"/>
              </a:defRPr>
            </a:lvl4pPr>
            <a:lvl5pPr marL="2057400" indent="-228600" eaLnBrk="0" hangingPunct="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defRPr/>
            </a:pPr>
            <a:r>
              <a:rPr lang="en-CA" sz="1100" b="0" dirty="0" smtClean="0">
                <a:solidFill>
                  <a:srgbClr val="9D9FA2"/>
                </a:solidFill>
                <a:cs typeface="Geneva" charset="0"/>
              </a:rPr>
              <a:t>WBENC Presentation Name </a:t>
            </a:r>
          </a:p>
        </p:txBody>
      </p:sp>
      <p:sp>
        <p:nvSpPr>
          <p:cNvPr id="7" name="TextBox 6"/>
          <p:cNvSpPr txBox="1">
            <a:spLocks noChangeArrowheads="1"/>
          </p:cNvSpPr>
          <p:nvPr userDrawn="1"/>
        </p:nvSpPr>
        <p:spPr bwMode="auto">
          <a:xfrm>
            <a:off x="5037138" y="6489700"/>
            <a:ext cx="792162" cy="16986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400" b="1">
                <a:solidFill>
                  <a:schemeClr val="tx1"/>
                </a:solidFill>
                <a:latin typeface="Arial" charset="0"/>
                <a:ea typeface="MS PGothic" charset="0"/>
                <a:cs typeface="MS PGothic" charset="0"/>
              </a:defRPr>
            </a:lvl1pPr>
            <a:lvl2pPr marL="742950" indent="-285750" eaLnBrk="0" hangingPunct="0">
              <a:defRPr sz="2400" b="1">
                <a:solidFill>
                  <a:schemeClr val="tx1"/>
                </a:solidFill>
                <a:latin typeface="Arial" charset="0"/>
                <a:ea typeface="MS PGothic" charset="0"/>
                <a:cs typeface="MS PGothic" charset="0"/>
              </a:defRPr>
            </a:lvl2pPr>
            <a:lvl3pPr marL="1143000" indent="-228600" eaLnBrk="0" hangingPunct="0">
              <a:defRPr sz="2400" b="1">
                <a:solidFill>
                  <a:schemeClr val="tx1"/>
                </a:solidFill>
                <a:latin typeface="Arial" charset="0"/>
                <a:ea typeface="MS PGothic" charset="0"/>
                <a:cs typeface="MS PGothic" charset="0"/>
              </a:defRPr>
            </a:lvl3pPr>
            <a:lvl4pPr marL="1600200" indent="-228600" eaLnBrk="0" hangingPunct="0">
              <a:defRPr sz="2400" b="1">
                <a:solidFill>
                  <a:schemeClr val="tx1"/>
                </a:solidFill>
                <a:latin typeface="Arial" charset="0"/>
                <a:ea typeface="MS PGothic" charset="0"/>
                <a:cs typeface="MS PGothic" charset="0"/>
              </a:defRPr>
            </a:lvl4pPr>
            <a:lvl5pPr marL="2057400" indent="-228600" eaLnBrk="0" hangingPunct="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defRPr/>
            </a:pPr>
            <a:r>
              <a:rPr lang="en-CA" sz="1100" b="0" dirty="0" smtClean="0">
                <a:solidFill>
                  <a:srgbClr val="9D9FA2"/>
                </a:solidFill>
                <a:cs typeface="Geneva" charset="0"/>
              </a:rPr>
              <a:t>August 2012</a:t>
            </a:r>
          </a:p>
        </p:txBody>
      </p:sp>
      <p:pic>
        <p:nvPicPr>
          <p:cNvPr id="8"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5" name="Rectangle 9"/>
          <p:cNvSpPr>
            <a:spLocks noChangeArrowheads="1"/>
          </p:cNvSpPr>
          <p:nvPr userDrawn="1"/>
        </p:nvSpPr>
        <p:spPr bwMode="auto">
          <a:xfrm>
            <a:off x="0" y="0"/>
            <a:ext cx="9144000" cy="809625"/>
          </a:xfrm>
          <a:prstGeom prst="rect">
            <a:avLst/>
          </a:prstGeom>
          <a:solidFill>
            <a:schemeClr val="accent4"/>
          </a:solidFill>
          <a:ln w="9525">
            <a:noFill/>
            <a:miter lim="800000"/>
            <a:headEnd/>
            <a:tailEnd/>
          </a:ln>
          <a:effectLst/>
        </p:spPr>
        <p:txBody>
          <a:bodyPr wrap="none" anchor="ctr"/>
          <a:lstStyle/>
          <a:p>
            <a:pPr>
              <a:defRPr/>
            </a:pPr>
            <a:endParaRPr lang="en-CA" dirty="0">
              <a:solidFill>
                <a:srgbClr val="000000"/>
              </a:solidFill>
              <a:ea typeface="MS PGothic" panose="020B0600070205080204" pitchFamily="34" charset="-128"/>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795503140"/>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142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9D3EDF74-0876-394D-B506-218C0AA127F4}" type="slidenum">
              <a:rPr lang="en-US" sz="1600" b="0"/>
              <a:pPr defTabSz="914400"/>
              <a:t>‹#›</a:t>
            </a:fld>
            <a:endParaRPr lang="en-US" sz="1600" b="0" dirty="0"/>
          </a:p>
        </p:txBody>
      </p:sp>
      <p:sp>
        <p:nvSpPr>
          <p:cNvPr id="15" name="Rectangle 9"/>
          <p:cNvSpPr>
            <a:spLocks noChangeArrowheads="1"/>
          </p:cNvSpPr>
          <p:nvPr userDrawn="1"/>
        </p:nvSpPr>
        <p:spPr bwMode="auto">
          <a:xfrm>
            <a:off x="0" y="0"/>
            <a:ext cx="9144000" cy="809625"/>
          </a:xfrm>
          <a:prstGeom prst="rect">
            <a:avLst/>
          </a:prstGeom>
          <a:solidFill>
            <a:schemeClr val="accent2"/>
          </a:solidFill>
          <a:ln w="9525">
            <a:noFill/>
            <a:miter lim="800000"/>
            <a:headEnd/>
            <a:tailEnd/>
          </a:ln>
        </p:spPr>
        <p:txBody>
          <a:bodyPr wrap="none" anchor="ctr"/>
          <a:lstStyle/>
          <a:p>
            <a:pPr>
              <a:defRPr/>
            </a:pPr>
            <a:endParaRPr lang="en-CA" dirty="0">
              <a:latin typeface="Arial" pitchFamily="34" charset="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260937582"/>
      </p:ext>
    </p:extLst>
  </p:cSld>
  <p:clrMapOvr>
    <a:masterClrMapping/>
  </p:clrMapOvr>
  <p:transition>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7097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5778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36494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3512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2166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1531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1337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3189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6812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464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Vertical divide + image">
    <p:spTree>
      <p:nvGrpSpPr>
        <p:cNvPr id="1" name=""/>
        <p:cNvGrpSpPr/>
        <p:nvPr/>
      </p:nvGrpSpPr>
      <p:grpSpPr>
        <a:xfrm>
          <a:off x="0" y="0"/>
          <a:ext cx="0" cy="0"/>
          <a:chOff x="0" y="0"/>
          <a:chExt cx="0" cy="0"/>
        </a:xfrm>
      </p:grpSpPr>
      <p:sp>
        <p:nvSpPr>
          <p:cNvPr id="5"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9A13FA59-D8BC-204D-A970-488720E04AA3}" type="slidenum">
              <a:rPr lang="en-US" sz="1600" b="0"/>
              <a:pPr defTabSz="914400"/>
              <a:t>‹#›</a:t>
            </a:fld>
            <a:endParaRPr lang="en-US" sz="1600" b="0" dirty="0"/>
          </a:p>
        </p:txBody>
      </p:sp>
      <p:sp>
        <p:nvSpPr>
          <p:cNvPr id="17"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2841625" y="1159845"/>
            <a:ext cx="5916613" cy="4765675"/>
          </a:xfrm>
        </p:spPr>
        <p:txBody>
          <a:bodyPr/>
          <a:lstStyle>
            <a:lvl1pPr marL="0" indent="0">
              <a:spcBef>
                <a:spcPts val="1200"/>
              </a:spcBef>
              <a:buNone/>
              <a:defRPr sz="18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Text Placeholder 8"/>
          <p:cNvSpPr>
            <a:spLocks noGrp="1"/>
          </p:cNvSpPr>
          <p:nvPr>
            <p:ph type="body" sz="quarter" idx="10"/>
          </p:nvPr>
        </p:nvSpPr>
        <p:spPr>
          <a:xfrm>
            <a:off x="384175" y="1159845"/>
            <a:ext cx="2243138" cy="4783755"/>
          </a:xfrm>
        </p:spPr>
        <p:txBody>
          <a:bodyPr/>
          <a:lstStyle>
            <a:lvl1pPr marL="0" indent="0" algn="l" rtl="0" eaLnBrk="0" fontAlgn="base" hangingPunct="0">
              <a:lnSpc>
                <a:spcPct val="90000"/>
              </a:lnSpc>
              <a:spcBef>
                <a:spcPct val="45000"/>
              </a:spcBef>
              <a:spcAft>
                <a:spcPct val="0"/>
              </a:spcAft>
              <a:buClr>
                <a:schemeClr val="tx1"/>
              </a:buClr>
              <a:buSzPct val="70000"/>
              <a:buFont typeface="Wingdings" pitchFamily="2" charset="2"/>
              <a:buNone/>
              <a:defRPr lang="en-US" sz="1600" b="1" kern="1200" baseline="0" dirty="0" smtClean="0">
                <a:solidFill>
                  <a:srgbClr val="008C97"/>
                </a:solidFill>
                <a:latin typeface="Arial" pitchFamily="34" charset="0"/>
                <a:ea typeface="Geneva" pitchFamily="68" charset="-128"/>
                <a:cs typeface="Arial" pitchFamily="34" charset="0"/>
              </a:defRPr>
            </a:lvl1pPr>
            <a:lvl2pPr>
              <a:defRPr lang="en-US" sz="1600" b="0" kern="1200" baseline="0" dirty="0" smtClean="0">
                <a:solidFill>
                  <a:schemeClr val="tx1"/>
                </a:solidFill>
                <a:latin typeface="Arial" pitchFamily="34" charset="0"/>
                <a:ea typeface="Geneva" pitchFamily="68" charset="-128"/>
                <a:cs typeface="Arial" pitchFamily="34" charset="0"/>
              </a:defRPr>
            </a:lvl2pPr>
            <a:lvl3pPr>
              <a:defRPr sz="1400">
                <a:solidFill>
                  <a:schemeClr val="tx1"/>
                </a:solidFill>
              </a:defRPr>
            </a:lvl3pPr>
            <a:lvl4pPr>
              <a:defRPr sz="1300">
                <a:solidFill>
                  <a:schemeClr val="tx1"/>
                </a:solidFill>
              </a:defRPr>
            </a:lvl4pPr>
            <a:lvl5pP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468112052"/>
      </p:ext>
    </p:extLst>
  </p:cSld>
  <p:clrMapOvr>
    <a:masterClrMapping/>
  </p:clrMapOvr>
  <p:transition>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0340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7491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3009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9113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49701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9943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15994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2083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71634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048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F65CCFC5-E934-3246-A96B-EA4F5BFDB207}" type="slidenum">
              <a:rPr lang="en-US" sz="1600" b="0"/>
              <a:pPr defTabSz="914400"/>
              <a:t>‹#›</a:t>
            </a:fld>
            <a:endParaRPr lang="en-US" sz="1600" b="0" dirty="0"/>
          </a:p>
        </p:txBody>
      </p:sp>
      <p:sp>
        <p:nvSpPr>
          <p:cNvPr id="15" name="Rectangle 9"/>
          <p:cNvSpPr>
            <a:spLocks noChangeArrowheads="1"/>
          </p:cNvSpPr>
          <p:nvPr userDrawn="1"/>
        </p:nvSpPr>
        <p:spPr bwMode="auto">
          <a:xfrm>
            <a:off x="0" y="0"/>
            <a:ext cx="9144000" cy="809625"/>
          </a:xfrm>
          <a:prstGeom prst="rect">
            <a:avLst/>
          </a:prstGeom>
          <a:solidFill>
            <a:schemeClr val="accent4"/>
          </a:solidFill>
          <a:ln w="9525">
            <a:noFill/>
            <a:miter lim="800000"/>
            <a:headEnd/>
            <a:tailEnd/>
          </a:ln>
          <a:effectLst/>
        </p:spPr>
        <p:txBody>
          <a:bodyPr wrap="none" anchor="ctr"/>
          <a:lstStyle/>
          <a:p>
            <a:pPr>
              <a:defRPr/>
            </a:pPr>
            <a:endParaRPr lang="en-CA" dirty="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428280227"/>
      </p:ext>
    </p:extLst>
  </p:cSld>
  <p:clrMapOvr>
    <a:masterClrMapping/>
  </p:clrMapOvr>
  <p:transition>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94857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4022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704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65641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20625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35359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80218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73973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5802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239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3913384"/>
      </p:ext>
    </p:extLst>
  </p:cSld>
  <p:clrMapOvr>
    <a:masterClrMapping/>
  </p:clrMapOvr>
  <p:transition>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81467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7414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7883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2435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86179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1560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71561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5016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6349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58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Title ima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WBEN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175" y="957263"/>
            <a:ext cx="38274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arrow yellow.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60550" y="6288088"/>
            <a:ext cx="1825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ext Placeholder 2"/>
          <p:cNvSpPr>
            <a:spLocks noGrp="1"/>
          </p:cNvSpPr>
          <p:nvPr>
            <p:ph type="subTitle" idx="1"/>
          </p:nvPr>
        </p:nvSpPr>
        <p:spPr>
          <a:xfrm>
            <a:off x="355600" y="4624388"/>
            <a:ext cx="8226425" cy="347662"/>
          </a:xfrm>
          <a:extLst/>
        </p:spPr>
        <p:txBody>
          <a:bodyPr/>
          <a:lstStyle>
            <a:lvl1pPr marL="0" indent="0">
              <a:defRPr sz="3000" baseline="0">
                <a:solidFill>
                  <a:schemeClr val="accent2"/>
                </a:solidFill>
                <a:latin typeface="Arial" charset="0"/>
                <a:cs typeface="Geneva" charset="0"/>
              </a:defRPr>
            </a:lvl1pPr>
          </a:lstStyle>
          <a:p>
            <a:pPr lvl="0"/>
            <a:r>
              <a:rPr lang="en-US" noProof="0" smtClean="0"/>
              <a:t>Click to edit Master subtitle style</a:t>
            </a:r>
            <a:endParaRPr lang="en-CA" noProof="0" dirty="0"/>
          </a:p>
        </p:txBody>
      </p:sp>
      <p:sp>
        <p:nvSpPr>
          <p:cNvPr id="61455" name="Title Placeholder 1"/>
          <p:cNvSpPr>
            <a:spLocks noGrp="1"/>
          </p:cNvSpPr>
          <p:nvPr>
            <p:ph type="ctrTitle"/>
          </p:nvPr>
        </p:nvSpPr>
        <p:spPr>
          <a:xfrm>
            <a:off x="355600" y="3938588"/>
            <a:ext cx="8226425" cy="603250"/>
          </a:xfrm>
          <a:extLst/>
        </p:spPr>
        <p:txBody>
          <a:bodyPr/>
          <a:lstStyle>
            <a:lvl1pPr>
              <a:defRPr sz="4400" b="1" baseline="0">
                <a:solidFill>
                  <a:schemeClr val="accent1"/>
                </a:solidFill>
                <a:latin typeface="Arial" charset="0"/>
                <a:ea typeface="Geneva" charset="0"/>
                <a:cs typeface="Arial" charset="0"/>
              </a:defRPr>
            </a:lvl1pPr>
          </a:lstStyle>
          <a:p>
            <a:pPr lvl="0"/>
            <a:r>
              <a:rPr lang="en-US" noProof="0" smtClean="0"/>
              <a:t>Click to edit Master title style</a:t>
            </a:r>
            <a:endParaRPr lang="en-CA" noProof="0" dirty="0"/>
          </a:p>
        </p:txBody>
      </p:sp>
    </p:spTree>
    <p:extLst>
      <p:ext uri="{BB962C8B-B14F-4D97-AF65-F5344CB8AC3E}">
        <p14:creationId xmlns:p14="http://schemas.microsoft.com/office/powerpoint/2010/main" val="973443707"/>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09737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70724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3CD61-180E-45C4-B382-F1FBB964C21B}" type="datetimeFigureOut">
              <a:rPr lang="en-US" smtClean="0">
                <a:solidFill>
                  <a:prstClr val="black">
                    <a:tint val="75000"/>
                  </a:prstClr>
                </a:solidFill>
              </a:rPr>
              <a:pPr/>
              <a:t>11/16/2016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7AC7F1-73AF-4825-A71E-44A7740A04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391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D688FA15-4F4D-4BDD-8C34-81BD5AAF5757}" type="slidenum">
              <a:rPr lang="en-US" altLang="en-US" sz="1600" b="0" smtClean="0">
                <a:solidFill>
                  <a:srgbClr val="000000"/>
                </a:solidFill>
              </a:rPr>
              <a:pPr defTabSz="914400" eaLnBrk="1" hangingPunct="1">
                <a:defRPr/>
              </a:pPr>
              <a:t>‹#›</a:t>
            </a:fld>
            <a:endParaRPr lang="en-US" altLang="en-US" sz="1600" b="0" dirty="0" smtClean="0">
              <a:solidFill>
                <a:srgbClr val="000000"/>
              </a:solidFill>
            </a:endParaRPr>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2854325" y="6489700"/>
            <a:ext cx="730250" cy="169863"/>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1100" b="0" dirty="0" smtClean="0">
                <a:solidFill>
                  <a:srgbClr val="9D9FA2"/>
                </a:solidFill>
              </a:rPr>
              <a:t>Digitization </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5" y="6492875"/>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12" name="Freeform 11">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3" name="Oval 12">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4"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solidFill>
                <a:srgbClr val="000000"/>
              </a:solidFill>
              <a:ea typeface="MS PGothic" panose="020B0600070205080204" pitchFamily="34" charset="-128"/>
            </a:endParaRPr>
          </a:p>
        </p:txBody>
      </p:sp>
      <p:sp>
        <p:nvSpPr>
          <p:cNvPr id="2" name="Title 1"/>
          <p:cNvSpPr>
            <a:spLocks noGrp="1"/>
          </p:cNvSpPr>
          <p:nvPr>
            <p:ph type="title"/>
          </p:nvPr>
        </p:nvSpPr>
        <p:spPr>
          <a:xfrm>
            <a:off x="384175" y="-26633"/>
            <a:ext cx="8378825" cy="793101"/>
          </a:xfrm>
        </p:spPr>
        <p:txBody>
          <a:bodyPr/>
          <a:lstStyle>
            <a:lvl1pPr>
              <a:defRPr/>
            </a:lvl1pPr>
          </a:lstStyle>
          <a:p>
            <a:r>
              <a:rPr lang="en-US" smtClean="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lvl2pPr>
              <a:defRPr baseline="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320985725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8.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9.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8194" name="Text Placeholder 2"/>
          <p:cNvSpPr>
            <a:spLocks noGrp="1"/>
          </p:cNvSpPr>
          <p:nvPr>
            <p:ph type="body" idx="1"/>
          </p:nvPr>
        </p:nvSpPr>
        <p:spPr bwMode="gray">
          <a:xfrm>
            <a:off x="384175" y="1577975"/>
            <a:ext cx="83788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5" name="Title Placeholder 1"/>
          <p:cNvSpPr>
            <a:spLocks noGrp="1"/>
          </p:cNvSpPr>
          <p:nvPr userDrawn="1">
            <p:ph type="title"/>
          </p:nvPr>
        </p:nvSpPr>
        <p:spPr bwMode="gray">
          <a:xfrm>
            <a:off x="384175" y="0"/>
            <a:ext cx="837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06" r:id="rId7"/>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p:titleStyle>
    <p:bodyStyle>
      <a:lvl1pPr marL="342900" indent="-342900" algn="l" rtl="0" eaLnBrk="0" fontAlgn="base" hangingPunct="0">
        <a:lnSpc>
          <a:spcPct val="90000"/>
        </a:lnSpc>
        <a:spcBef>
          <a:spcPct val="45000"/>
        </a:spcBef>
        <a:spcAft>
          <a:spcPct val="0"/>
        </a:spcAft>
        <a:buClr>
          <a:schemeClr val="tx1"/>
        </a:buClr>
        <a:buSzPct val="70000"/>
        <a:buFont typeface="Wingdings" charset="0"/>
        <a:buChar char="•"/>
        <a:defRPr sz="2400" kern="1200">
          <a:solidFill>
            <a:schemeClr val="tx1"/>
          </a:solidFill>
          <a:latin typeface="+mn-lt"/>
          <a:ea typeface="MS PGothic" pitchFamily="34" charset="-128"/>
          <a:cs typeface="+mn-cs"/>
        </a:defRPr>
      </a:lvl1pPr>
      <a:lvl2pPr marL="323850" indent="-322263" algn="l" rtl="0" eaLnBrk="0" fontAlgn="base" hangingPunct="0">
        <a:lnSpc>
          <a:spcPct val="90000"/>
        </a:lnSpc>
        <a:spcBef>
          <a:spcPct val="40000"/>
        </a:spcBef>
        <a:spcAft>
          <a:spcPct val="0"/>
        </a:spcAft>
        <a:buClr>
          <a:schemeClr val="accent1"/>
        </a:buClr>
        <a:buSzPct val="70000"/>
        <a:buFont typeface="Wingdings" charset="0"/>
        <a:buChar char="l"/>
        <a:defRPr sz="2200" kern="1200">
          <a:solidFill>
            <a:schemeClr val="tx1"/>
          </a:solidFill>
          <a:latin typeface="+mn-lt"/>
          <a:ea typeface="Geneva" pitchFamily="68" charset="-128"/>
          <a:cs typeface="+mn-cs"/>
        </a:defRPr>
      </a:lvl2pPr>
      <a:lvl3pPr marL="600075" indent="-274638" algn="l" rtl="0" eaLnBrk="0" fontAlgn="base" hangingPunct="0">
        <a:lnSpc>
          <a:spcPct val="90000"/>
        </a:lnSpc>
        <a:spcBef>
          <a:spcPct val="25000"/>
        </a:spcBef>
        <a:spcAft>
          <a:spcPct val="25000"/>
        </a:spcAft>
        <a:buClr>
          <a:schemeClr val="accent2"/>
        </a:buClr>
        <a:buSzPct val="70000"/>
        <a:buFont typeface="Wingdings" charset="0"/>
        <a:buChar char="l"/>
        <a:defRPr sz="2000" kern="1200">
          <a:solidFill>
            <a:schemeClr val="tx1"/>
          </a:solidFill>
          <a:latin typeface="+mn-lt"/>
          <a:ea typeface="Geneva" pitchFamily="68" charset="-128"/>
          <a:cs typeface="+mn-cs"/>
        </a:defRPr>
      </a:lvl3pPr>
      <a:lvl4pPr marL="857250" indent="-255588" algn="l" rtl="0" eaLnBrk="0" fontAlgn="base" hangingPunct="0">
        <a:lnSpc>
          <a:spcPct val="90000"/>
        </a:lnSpc>
        <a:spcBef>
          <a:spcPct val="25000"/>
        </a:spcBef>
        <a:spcAft>
          <a:spcPct val="0"/>
        </a:spcAft>
        <a:buClr>
          <a:schemeClr val="tx1"/>
        </a:buClr>
        <a:buSzPct val="70000"/>
        <a:buFont typeface="Wingdings" charset="0"/>
        <a:buChar char="l"/>
        <a:defRPr sz="2000" kern="1200">
          <a:solidFill>
            <a:schemeClr val="tx1"/>
          </a:solidFill>
          <a:latin typeface="+mn-lt"/>
          <a:ea typeface="Geneva" pitchFamily="68" charset="-128"/>
          <a:cs typeface="+mn-cs"/>
        </a:defRPr>
      </a:lvl4pPr>
      <a:lvl5pPr marL="1152525" indent="-293688" algn="l" rtl="0" eaLnBrk="0" fontAlgn="base" hangingPunct="0">
        <a:lnSpc>
          <a:spcPct val="90000"/>
        </a:lnSpc>
        <a:spcBef>
          <a:spcPct val="25000"/>
        </a:spcBef>
        <a:spcAft>
          <a:spcPct val="0"/>
        </a:spcAft>
        <a:buClr>
          <a:schemeClr val="tx2"/>
        </a:buClr>
        <a:buSzPct val="70000"/>
        <a:buFont typeface="Wingdings" charset="0"/>
        <a:buChar char="l"/>
        <a:defRPr sz="1600" kern="1200">
          <a:solidFill>
            <a:schemeClr val="tx1"/>
          </a:solidFill>
          <a:latin typeface="+mn-lt"/>
          <a:ea typeface="Geneva"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gray">
          <a:xfrm>
            <a:off x="384175" y="1577975"/>
            <a:ext cx="83788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Title Placeholder 1"/>
          <p:cNvSpPr>
            <a:spLocks noGrp="1"/>
          </p:cNvSpPr>
          <p:nvPr>
            <p:ph type="title"/>
          </p:nvPr>
        </p:nvSpPr>
        <p:spPr bwMode="gray">
          <a:xfrm>
            <a:off x="384175" y="0"/>
            <a:ext cx="837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406314530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p:titleStyle>
    <p:bodyStyle>
      <a:lvl1pPr marL="342900" indent="-342900" algn="l" rtl="0" eaLnBrk="0" fontAlgn="base" hangingPunct="0">
        <a:lnSpc>
          <a:spcPct val="90000"/>
        </a:lnSpc>
        <a:spcBef>
          <a:spcPct val="45000"/>
        </a:spcBef>
        <a:spcAft>
          <a:spcPct val="0"/>
        </a:spcAft>
        <a:buClr>
          <a:schemeClr val="tx1"/>
        </a:buClr>
        <a:buSzPct val="70000"/>
        <a:buFont typeface="Wingdings" pitchFamily="2" charset="2"/>
        <a:defRPr sz="2400" kern="1200">
          <a:solidFill>
            <a:schemeClr val="tx1"/>
          </a:solidFill>
          <a:latin typeface="+mn-lt"/>
          <a:ea typeface="MS PGothic" pitchFamily="34" charset="-128"/>
          <a:cs typeface="+mn-cs"/>
        </a:defRPr>
      </a:lvl1pPr>
      <a:lvl2pPr marL="323850" indent="-322263" algn="l" rtl="0" eaLnBrk="0" fontAlgn="base" hangingPunct="0">
        <a:lnSpc>
          <a:spcPct val="90000"/>
        </a:lnSpc>
        <a:spcBef>
          <a:spcPct val="40000"/>
        </a:spcBef>
        <a:spcAft>
          <a:spcPct val="0"/>
        </a:spcAft>
        <a:buClr>
          <a:schemeClr val="accent1"/>
        </a:buClr>
        <a:buSzPct val="70000"/>
        <a:buFont typeface="Wingdings" pitchFamily="2" charset="2"/>
        <a:buChar char="l"/>
        <a:defRPr sz="2200" kern="1200">
          <a:solidFill>
            <a:schemeClr val="tx1"/>
          </a:solidFill>
          <a:latin typeface="+mn-lt"/>
          <a:ea typeface="Geneva" pitchFamily="68" charset="-128"/>
          <a:cs typeface="+mn-cs"/>
        </a:defRPr>
      </a:lvl2pPr>
      <a:lvl3pPr marL="600075" indent="-274638" algn="l" rtl="0" eaLnBrk="0" fontAlgn="base" hangingPunct="0">
        <a:lnSpc>
          <a:spcPct val="90000"/>
        </a:lnSpc>
        <a:spcBef>
          <a:spcPct val="25000"/>
        </a:spcBef>
        <a:spcAft>
          <a:spcPct val="25000"/>
        </a:spcAft>
        <a:buClr>
          <a:schemeClr val="accent2"/>
        </a:buClr>
        <a:buSzPct val="70000"/>
        <a:buFont typeface="Wingdings" pitchFamily="2" charset="2"/>
        <a:buChar char="l"/>
        <a:defRPr sz="2000" kern="1200">
          <a:solidFill>
            <a:schemeClr val="tx1"/>
          </a:solidFill>
          <a:latin typeface="+mn-lt"/>
          <a:ea typeface="Geneva" pitchFamily="68" charset="-128"/>
          <a:cs typeface="+mn-cs"/>
        </a:defRPr>
      </a:lvl3pPr>
      <a:lvl4pPr marL="857250" indent="-255588" algn="l" rtl="0" eaLnBrk="0" fontAlgn="base" hangingPunct="0">
        <a:lnSpc>
          <a:spcPct val="90000"/>
        </a:lnSpc>
        <a:spcBef>
          <a:spcPct val="25000"/>
        </a:spcBef>
        <a:spcAft>
          <a:spcPct val="0"/>
        </a:spcAft>
        <a:buClr>
          <a:schemeClr val="tx1"/>
        </a:buClr>
        <a:buSzPct val="70000"/>
        <a:buFont typeface="Wingdings" pitchFamily="2" charset="2"/>
        <a:buChar char="l"/>
        <a:defRPr kern="1200">
          <a:solidFill>
            <a:schemeClr val="tx1"/>
          </a:solidFill>
          <a:latin typeface="+mn-lt"/>
          <a:ea typeface="Geneva" pitchFamily="68" charset="-128"/>
          <a:cs typeface="+mn-cs"/>
        </a:defRPr>
      </a:lvl4pPr>
      <a:lvl5pPr marL="1152525" indent="-293688" algn="l" rtl="0" eaLnBrk="0" fontAlgn="base" hangingPunct="0">
        <a:lnSpc>
          <a:spcPct val="90000"/>
        </a:lnSpc>
        <a:spcBef>
          <a:spcPct val="25000"/>
        </a:spcBef>
        <a:spcAft>
          <a:spcPct val="0"/>
        </a:spcAft>
        <a:buClr>
          <a:schemeClr val="tx2"/>
        </a:buClr>
        <a:buSzPct val="70000"/>
        <a:buFont typeface="Wingdings" pitchFamily="2" charset="2"/>
        <a:buChar char="l"/>
        <a:defRPr sz="1600" kern="1200">
          <a:solidFill>
            <a:schemeClr val="tx1"/>
          </a:solidFill>
          <a:latin typeface="+mn-lt"/>
          <a:ea typeface="Geneva"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gray">
          <a:xfrm>
            <a:off x="384175" y="1577975"/>
            <a:ext cx="83788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Title Placeholder 1"/>
          <p:cNvSpPr>
            <a:spLocks noGrp="1"/>
          </p:cNvSpPr>
          <p:nvPr userDrawn="1">
            <p:ph type="title"/>
          </p:nvPr>
        </p:nvSpPr>
        <p:spPr bwMode="gray">
          <a:xfrm>
            <a:off x="384175" y="0"/>
            <a:ext cx="837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30544310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ransition>
    <p:wipe dir="r"/>
  </p:transition>
  <p:hf sldNum="0" hdr="0" ftr="0"/>
  <p:txStyles>
    <p:titleStyle>
      <a:lvl1pPr algn="l" rtl="0" eaLnBrk="0" fontAlgn="base" hangingPunct="0">
        <a:lnSpc>
          <a:spcPct val="90000"/>
        </a:lnSpc>
        <a:spcBef>
          <a:spcPct val="0"/>
        </a:spcBef>
        <a:spcAft>
          <a:spcPct val="0"/>
        </a:spcAft>
        <a:defRPr sz="21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5pPr>
      <a:lvl6pPr marL="3429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6pPr>
      <a:lvl7pPr marL="6858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7pPr>
      <a:lvl8pPr marL="10287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8pPr>
      <a:lvl9pPr marL="13716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9pPr>
    </p:titleStyle>
    <p:bodyStyle>
      <a:lvl1pPr marL="257175" indent="-257175" algn="l" rtl="0" eaLnBrk="0" fontAlgn="base" hangingPunct="0">
        <a:lnSpc>
          <a:spcPct val="90000"/>
        </a:lnSpc>
        <a:spcBef>
          <a:spcPct val="45000"/>
        </a:spcBef>
        <a:spcAft>
          <a:spcPct val="0"/>
        </a:spcAft>
        <a:buClr>
          <a:schemeClr val="tx1"/>
        </a:buClr>
        <a:buSzPct val="70000"/>
        <a:buFont typeface="Wingdings" pitchFamily="2" charset="2"/>
        <a:defRPr kern="1200">
          <a:solidFill>
            <a:schemeClr val="tx1"/>
          </a:solidFill>
          <a:latin typeface="+mn-lt"/>
          <a:ea typeface="MS PGothic" pitchFamily="34" charset="-128"/>
          <a:cs typeface="+mn-cs"/>
        </a:defRPr>
      </a:lvl1pPr>
      <a:lvl2pPr marL="242888" indent="-241300" algn="l" rtl="0" eaLnBrk="0" fontAlgn="base" hangingPunct="0">
        <a:lnSpc>
          <a:spcPct val="90000"/>
        </a:lnSpc>
        <a:spcBef>
          <a:spcPct val="40000"/>
        </a:spcBef>
        <a:spcAft>
          <a:spcPct val="0"/>
        </a:spcAft>
        <a:buClr>
          <a:schemeClr val="accent1"/>
        </a:buClr>
        <a:buSzPct val="70000"/>
        <a:buFont typeface="Wingdings" pitchFamily="2" charset="2"/>
        <a:buChar char="l"/>
        <a:defRPr sz="1600" kern="1200">
          <a:solidFill>
            <a:schemeClr val="tx1"/>
          </a:solidFill>
          <a:latin typeface="+mn-lt"/>
          <a:ea typeface="Geneva" pitchFamily="68" charset="-128"/>
          <a:cs typeface="+mn-cs"/>
        </a:defRPr>
      </a:lvl2pPr>
      <a:lvl3pPr marL="449263" indent="-204788" algn="l" rtl="0" eaLnBrk="0" fontAlgn="base" hangingPunct="0">
        <a:lnSpc>
          <a:spcPct val="90000"/>
        </a:lnSpc>
        <a:spcBef>
          <a:spcPct val="25000"/>
        </a:spcBef>
        <a:spcAft>
          <a:spcPct val="25000"/>
        </a:spcAft>
        <a:buClr>
          <a:schemeClr val="accent2"/>
        </a:buClr>
        <a:buSzPct val="70000"/>
        <a:buFont typeface="Wingdings" pitchFamily="2" charset="2"/>
        <a:buChar char="l"/>
        <a:defRPr sz="1500" kern="1200">
          <a:solidFill>
            <a:schemeClr val="tx1"/>
          </a:solidFill>
          <a:latin typeface="+mn-lt"/>
          <a:ea typeface="Geneva" pitchFamily="68" charset="-128"/>
          <a:cs typeface="+mn-cs"/>
        </a:defRPr>
      </a:lvl3pPr>
      <a:lvl4pPr marL="642938" indent="-190500" algn="l" rtl="0" eaLnBrk="0" fontAlgn="base" hangingPunct="0">
        <a:lnSpc>
          <a:spcPct val="90000"/>
        </a:lnSpc>
        <a:spcBef>
          <a:spcPct val="25000"/>
        </a:spcBef>
        <a:spcAft>
          <a:spcPct val="0"/>
        </a:spcAft>
        <a:buClr>
          <a:schemeClr val="tx1"/>
        </a:buClr>
        <a:buSzPct val="70000"/>
        <a:buFont typeface="Wingdings" pitchFamily="2" charset="2"/>
        <a:buChar char="l"/>
        <a:defRPr kern="1200">
          <a:solidFill>
            <a:schemeClr val="tx1"/>
          </a:solidFill>
          <a:latin typeface="+mn-lt"/>
          <a:ea typeface="Geneva" pitchFamily="68" charset="-128"/>
          <a:cs typeface="+mn-cs"/>
        </a:defRPr>
      </a:lvl4pPr>
      <a:lvl5pPr marL="863600" indent="-219075" algn="l" rtl="0" eaLnBrk="0" fontAlgn="base" hangingPunct="0">
        <a:lnSpc>
          <a:spcPct val="90000"/>
        </a:lnSpc>
        <a:spcBef>
          <a:spcPct val="25000"/>
        </a:spcBef>
        <a:spcAft>
          <a:spcPct val="0"/>
        </a:spcAft>
        <a:buClr>
          <a:schemeClr val="tx2"/>
        </a:buClr>
        <a:buSzPct val="70000"/>
        <a:buFont typeface="Wingdings" pitchFamily="2" charset="2"/>
        <a:buChar char="l"/>
        <a:defRPr sz="1200" kern="1200">
          <a:solidFill>
            <a:schemeClr val="tx1"/>
          </a:solidFill>
          <a:latin typeface="+mn-lt"/>
          <a:ea typeface="Geneva" pitchFamily="68"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8194" name="Text Placeholder 2"/>
          <p:cNvSpPr>
            <a:spLocks noGrp="1"/>
          </p:cNvSpPr>
          <p:nvPr>
            <p:ph type="body" idx="1"/>
          </p:nvPr>
        </p:nvSpPr>
        <p:spPr bwMode="gray">
          <a:xfrm>
            <a:off x="384175" y="1577975"/>
            <a:ext cx="83788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5" name="Title Placeholder 1"/>
          <p:cNvSpPr>
            <a:spLocks noGrp="1"/>
          </p:cNvSpPr>
          <p:nvPr userDrawn="1">
            <p:ph type="title"/>
          </p:nvPr>
        </p:nvSpPr>
        <p:spPr bwMode="gray">
          <a:xfrm>
            <a:off x="384175" y="0"/>
            <a:ext cx="837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86443958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wipe dir="r"/>
  </p:transition>
  <p:txStyles>
    <p:title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p:titleStyle>
    <p:bodyStyle>
      <a:lvl1pPr marL="342900" indent="-342900" algn="l" rtl="0" eaLnBrk="0" fontAlgn="base" hangingPunct="0">
        <a:lnSpc>
          <a:spcPct val="90000"/>
        </a:lnSpc>
        <a:spcBef>
          <a:spcPct val="45000"/>
        </a:spcBef>
        <a:spcAft>
          <a:spcPct val="0"/>
        </a:spcAft>
        <a:buClr>
          <a:schemeClr val="tx1"/>
        </a:buClr>
        <a:buSzPct val="70000"/>
        <a:buFont typeface="Wingdings" charset="0"/>
        <a:buChar char="•"/>
        <a:defRPr sz="2400" kern="1200">
          <a:solidFill>
            <a:schemeClr val="tx1"/>
          </a:solidFill>
          <a:latin typeface="+mn-lt"/>
          <a:ea typeface="MS PGothic" pitchFamily="34" charset="-128"/>
          <a:cs typeface="+mn-cs"/>
        </a:defRPr>
      </a:lvl1pPr>
      <a:lvl2pPr marL="323850" indent="-322263" algn="l" rtl="0" eaLnBrk="0" fontAlgn="base" hangingPunct="0">
        <a:lnSpc>
          <a:spcPct val="90000"/>
        </a:lnSpc>
        <a:spcBef>
          <a:spcPct val="40000"/>
        </a:spcBef>
        <a:spcAft>
          <a:spcPct val="0"/>
        </a:spcAft>
        <a:buClr>
          <a:schemeClr val="accent1"/>
        </a:buClr>
        <a:buSzPct val="70000"/>
        <a:buFont typeface="Wingdings" charset="0"/>
        <a:buChar char="l"/>
        <a:defRPr sz="2200" kern="1200">
          <a:solidFill>
            <a:schemeClr val="tx1"/>
          </a:solidFill>
          <a:latin typeface="+mn-lt"/>
          <a:ea typeface="Geneva" pitchFamily="68" charset="-128"/>
          <a:cs typeface="+mn-cs"/>
        </a:defRPr>
      </a:lvl2pPr>
      <a:lvl3pPr marL="600075" indent="-274638" algn="l" rtl="0" eaLnBrk="0" fontAlgn="base" hangingPunct="0">
        <a:lnSpc>
          <a:spcPct val="90000"/>
        </a:lnSpc>
        <a:spcBef>
          <a:spcPct val="25000"/>
        </a:spcBef>
        <a:spcAft>
          <a:spcPct val="25000"/>
        </a:spcAft>
        <a:buClr>
          <a:schemeClr val="accent2"/>
        </a:buClr>
        <a:buSzPct val="70000"/>
        <a:buFont typeface="Wingdings" charset="0"/>
        <a:buChar char="l"/>
        <a:defRPr sz="2000" kern="1200">
          <a:solidFill>
            <a:schemeClr val="tx1"/>
          </a:solidFill>
          <a:latin typeface="+mn-lt"/>
          <a:ea typeface="Geneva" pitchFamily="68" charset="-128"/>
          <a:cs typeface="+mn-cs"/>
        </a:defRPr>
      </a:lvl3pPr>
      <a:lvl4pPr marL="857250" indent="-255588" algn="l" rtl="0" eaLnBrk="0" fontAlgn="base" hangingPunct="0">
        <a:lnSpc>
          <a:spcPct val="90000"/>
        </a:lnSpc>
        <a:spcBef>
          <a:spcPct val="25000"/>
        </a:spcBef>
        <a:spcAft>
          <a:spcPct val="0"/>
        </a:spcAft>
        <a:buClr>
          <a:schemeClr val="tx1"/>
        </a:buClr>
        <a:buSzPct val="70000"/>
        <a:buFont typeface="Wingdings" charset="0"/>
        <a:buChar char="l"/>
        <a:defRPr sz="2000" kern="1200">
          <a:solidFill>
            <a:schemeClr val="tx1"/>
          </a:solidFill>
          <a:latin typeface="+mn-lt"/>
          <a:ea typeface="Geneva" pitchFamily="68" charset="-128"/>
          <a:cs typeface="+mn-cs"/>
        </a:defRPr>
      </a:lvl4pPr>
      <a:lvl5pPr marL="1152525" indent="-293688" algn="l" rtl="0" eaLnBrk="0" fontAlgn="base" hangingPunct="0">
        <a:lnSpc>
          <a:spcPct val="90000"/>
        </a:lnSpc>
        <a:spcBef>
          <a:spcPct val="25000"/>
        </a:spcBef>
        <a:spcAft>
          <a:spcPct val="0"/>
        </a:spcAft>
        <a:buClr>
          <a:schemeClr val="tx2"/>
        </a:buClr>
        <a:buSzPct val="70000"/>
        <a:buFont typeface="Wingdings" charset="0"/>
        <a:buChar char="l"/>
        <a:defRPr sz="1600" kern="1200">
          <a:solidFill>
            <a:schemeClr val="tx1"/>
          </a:solidFill>
          <a:latin typeface="+mn-lt"/>
          <a:ea typeface="Geneva"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gray">
          <a:xfrm>
            <a:off x="384175" y="1577975"/>
            <a:ext cx="83788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Title Placeholder 1"/>
          <p:cNvSpPr>
            <a:spLocks noGrp="1"/>
          </p:cNvSpPr>
          <p:nvPr userDrawn="1">
            <p:ph type="title"/>
          </p:nvPr>
        </p:nvSpPr>
        <p:spPr bwMode="gray">
          <a:xfrm>
            <a:off x="384175" y="0"/>
            <a:ext cx="837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15651752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ransition>
    <p:wipe dir="r"/>
  </p:transition>
  <p:txStyles>
    <p:title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p:titleStyle>
    <p:bodyStyle>
      <a:lvl1pPr marL="342900" indent="-342900" algn="l" rtl="0" eaLnBrk="0" fontAlgn="base" hangingPunct="0">
        <a:lnSpc>
          <a:spcPct val="90000"/>
        </a:lnSpc>
        <a:spcBef>
          <a:spcPct val="45000"/>
        </a:spcBef>
        <a:spcAft>
          <a:spcPct val="0"/>
        </a:spcAft>
        <a:buClr>
          <a:schemeClr val="tx1"/>
        </a:buClr>
        <a:buSzPct val="70000"/>
        <a:buFont typeface="Wingdings" pitchFamily="2" charset="2"/>
        <a:buChar char="•"/>
        <a:defRPr sz="2400" kern="1200">
          <a:solidFill>
            <a:schemeClr val="tx1"/>
          </a:solidFill>
          <a:latin typeface="+mn-lt"/>
          <a:ea typeface="MS PGothic" pitchFamily="34" charset="-128"/>
          <a:cs typeface="+mn-cs"/>
        </a:defRPr>
      </a:lvl1pPr>
      <a:lvl2pPr marL="323850" indent="-322263" algn="l" rtl="0" eaLnBrk="0" fontAlgn="base" hangingPunct="0">
        <a:lnSpc>
          <a:spcPct val="90000"/>
        </a:lnSpc>
        <a:spcBef>
          <a:spcPct val="40000"/>
        </a:spcBef>
        <a:spcAft>
          <a:spcPct val="0"/>
        </a:spcAft>
        <a:buClr>
          <a:schemeClr val="accent1"/>
        </a:buClr>
        <a:buSzPct val="70000"/>
        <a:buFont typeface="Wingdings" pitchFamily="2" charset="2"/>
        <a:buChar char="l"/>
        <a:defRPr sz="2200" kern="1200">
          <a:solidFill>
            <a:schemeClr val="tx1"/>
          </a:solidFill>
          <a:latin typeface="+mn-lt"/>
          <a:ea typeface="Geneva" pitchFamily="68" charset="-128"/>
          <a:cs typeface="+mn-cs"/>
        </a:defRPr>
      </a:lvl2pPr>
      <a:lvl3pPr marL="600075" indent="-274638" algn="l" rtl="0" eaLnBrk="0" fontAlgn="base" hangingPunct="0">
        <a:lnSpc>
          <a:spcPct val="90000"/>
        </a:lnSpc>
        <a:spcBef>
          <a:spcPct val="25000"/>
        </a:spcBef>
        <a:spcAft>
          <a:spcPct val="25000"/>
        </a:spcAft>
        <a:buClr>
          <a:schemeClr val="accent2"/>
        </a:buClr>
        <a:buSzPct val="70000"/>
        <a:buFont typeface="Wingdings" pitchFamily="2" charset="2"/>
        <a:buChar char="l"/>
        <a:defRPr sz="2000" kern="1200">
          <a:solidFill>
            <a:schemeClr val="tx1"/>
          </a:solidFill>
          <a:latin typeface="+mn-lt"/>
          <a:ea typeface="Geneva" pitchFamily="68" charset="-128"/>
          <a:cs typeface="+mn-cs"/>
        </a:defRPr>
      </a:lvl3pPr>
      <a:lvl4pPr marL="857250" indent="-255588" algn="l" rtl="0" eaLnBrk="0" fontAlgn="base" hangingPunct="0">
        <a:lnSpc>
          <a:spcPct val="90000"/>
        </a:lnSpc>
        <a:spcBef>
          <a:spcPct val="25000"/>
        </a:spcBef>
        <a:spcAft>
          <a:spcPct val="0"/>
        </a:spcAft>
        <a:buClr>
          <a:schemeClr val="tx1"/>
        </a:buClr>
        <a:buSzPct val="70000"/>
        <a:buFont typeface="Wingdings" pitchFamily="2" charset="2"/>
        <a:buChar char="l"/>
        <a:defRPr sz="2000" kern="1200">
          <a:solidFill>
            <a:schemeClr val="tx1"/>
          </a:solidFill>
          <a:latin typeface="+mn-lt"/>
          <a:ea typeface="Geneva" pitchFamily="68" charset="-128"/>
          <a:cs typeface="+mn-cs"/>
        </a:defRPr>
      </a:lvl4pPr>
      <a:lvl5pPr marL="1152525" indent="-293688" algn="l" rtl="0" eaLnBrk="0" fontAlgn="base" hangingPunct="0">
        <a:lnSpc>
          <a:spcPct val="90000"/>
        </a:lnSpc>
        <a:spcBef>
          <a:spcPct val="25000"/>
        </a:spcBef>
        <a:spcAft>
          <a:spcPct val="0"/>
        </a:spcAft>
        <a:buClr>
          <a:schemeClr val="tx2"/>
        </a:buClr>
        <a:buSzPct val="70000"/>
        <a:buFont typeface="Wingdings" pitchFamily="2" charset="2"/>
        <a:buChar char="l"/>
        <a:defRPr sz="1600" kern="1200">
          <a:solidFill>
            <a:schemeClr val="tx1"/>
          </a:solidFill>
          <a:latin typeface="+mn-lt"/>
          <a:ea typeface="Geneva"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5E63CD61-180E-45C4-B382-F1FBB964C21B}" type="datetimeFigureOut">
              <a:rPr lang="en-US" b="0" smtClean="0">
                <a:solidFill>
                  <a:prstClr val="black">
                    <a:tint val="75000"/>
                  </a:prstClr>
                </a:solidFill>
                <a:latin typeface="Calibri" panose="020F0502020204030204"/>
                <a:cs typeface="+mn-cs"/>
              </a:rPr>
              <a:pPr defTabSz="685800" fontAlgn="auto">
                <a:spcBef>
                  <a:spcPts val="0"/>
                </a:spcBef>
                <a:spcAft>
                  <a:spcPts val="0"/>
                </a:spcAft>
              </a:pPr>
              <a:t>11/16/2016</a:t>
            </a:fld>
            <a:endParaRPr lang="en-US" b="0" dirty="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b="0" dirty="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087AC7F1-73AF-4825-A71E-44A7740A048F}" type="slidenum">
              <a:rPr lang="en-US" b="0" smtClean="0">
                <a:solidFill>
                  <a:prstClr val="black">
                    <a:tint val="75000"/>
                  </a:prstClr>
                </a:solidFill>
                <a:latin typeface="Calibri" panose="020F0502020204030204"/>
                <a:cs typeface="+mn-cs"/>
              </a:rPr>
              <a:pPr defTabSz="685800" fontAlgn="auto">
                <a:spcBef>
                  <a:spcPts val="0"/>
                </a:spcBef>
                <a:spcAft>
                  <a:spcPts val="0"/>
                </a:spcAft>
              </a:pPr>
              <a:t>‹#›</a:t>
            </a:fld>
            <a:endParaRPr lang="en-US" b="0"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12609815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5E63CD61-180E-45C4-B382-F1FBB964C21B}" type="datetimeFigureOut">
              <a:rPr lang="en-US" b="0" smtClean="0">
                <a:solidFill>
                  <a:prstClr val="black">
                    <a:tint val="75000"/>
                  </a:prstClr>
                </a:solidFill>
                <a:latin typeface="Calibri" panose="020F0502020204030204"/>
                <a:cs typeface="+mn-cs"/>
              </a:rPr>
              <a:pPr defTabSz="685800" fontAlgn="auto">
                <a:spcBef>
                  <a:spcPts val="0"/>
                </a:spcBef>
                <a:spcAft>
                  <a:spcPts val="0"/>
                </a:spcAft>
              </a:pPr>
              <a:t>11/16/2016</a:t>
            </a:fld>
            <a:endParaRPr lang="en-US" b="0" dirty="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b="0" dirty="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087AC7F1-73AF-4825-A71E-44A7740A048F}" type="slidenum">
              <a:rPr lang="en-US" b="0" smtClean="0">
                <a:solidFill>
                  <a:prstClr val="black">
                    <a:tint val="75000"/>
                  </a:prstClr>
                </a:solidFill>
                <a:latin typeface="Calibri" panose="020F0502020204030204"/>
                <a:cs typeface="+mn-cs"/>
              </a:rPr>
              <a:pPr defTabSz="685800" fontAlgn="auto">
                <a:spcBef>
                  <a:spcPts val="0"/>
                </a:spcBef>
                <a:spcAft>
                  <a:spcPts val="0"/>
                </a:spcAft>
              </a:pPr>
              <a:t>‹#›</a:t>
            </a:fld>
            <a:endParaRPr lang="en-US" b="0"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01342416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5E63CD61-180E-45C4-B382-F1FBB964C21B}" type="datetimeFigureOut">
              <a:rPr lang="en-US" b="0" smtClean="0">
                <a:solidFill>
                  <a:prstClr val="black">
                    <a:tint val="75000"/>
                  </a:prstClr>
                </a:solidFill>
                <a:latin typeface="Calibri" panose="020F0502020204030204"/>
                <a:cs typeface="+mn-cs"/>
              </a:rPr>
              <a:pPr defTabSz="685800" fontAlgn="auto">
                <a:spcBef>
                  <a:spcPts val="0"/>
                </a:spcBef>
                <a:spcAft>
                  <a:spcPts val="0"/>
                </a:spcAft>
              </a:pPr>
              <a:t>11/16/2016</a:t>
            </a:fld>
            <a:endParaRPr lang="en-US" b="0" dirty="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b="0" dirty="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087AC7F1-73AF-4825-A71E-44A7740A048F}" type="slidenum">
              <a:rPr lang="en-US" b="0" smtClean="0">
                <a:solidFill>
                  <a:prstClr val="black">
                    <a:tint val="75000"/>
                  </a:prstClr>
                </a:solidFill>
                <a:latin typeface="Calibri" panose="020F0502020204030204"/>
                <a:cs typeface="+mn-cs"/>
              </a:rPr>
              <a:pPr defTabSz="685800" fontAlgn="auto">
                <a:spcBef>
                  <a:spcPts val="0"/>
                </a:spcBef>
                <a:spcAft>
                  <a:spcPts val="0"/>
                </a:spcAft>
              </a:pPr>
              <a:t>‹#›</a:t>
            </a:fld>
            <a:endParaRPr lang="en-US" b="0"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70398300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5E63CD61-180E-45C4-B382-F1FBB964C21B}" type="datetimeFigureOut">
              <a:rPr lang="en-US" b="0" smtClean="0">
                <a:solidFill>
                  <a:prstClr val="black">
                    <a:tint val="75000"/>
                  </a:prstClr>
                </a:solidFill>
                <a:latin typeface="Calibri" panose="020F0502020204030204"/>
                <a:cs typeface="+mn-cs"/>
              </a:rPr>
              <a:pPr defTabSz="685800" fontAlgn="auto">
                <a:spcBef>
                  <a:spcPts val="0"/>
                </a:spcBef>
                <a:spcAft>
                  <a:spcPts val="0"/>
                </a:spcAft>
              </a:pPr>
              <a:t>11/16/2016</a:t>
            </a:fld>
            <a:endParaRPr lang="en-US" b="0" dirty="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b="0" dirty="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087AC7F1-73AF-4825-A71E-44A7740A048F}" type="slidenum">
              <a:rPr lang="en-US" b="0" smtClean="0">
                <a:solidFill>
                  <a:prstClr val="black">
                    <a:tint val="75000"/>
                  </a:prstClr>
                </a:solidFill>
                <a:latin typeface="Calibri" panose="020F0502020204030204"/>
                <a:cs typeface="+mn-cs"/>
              </a:rPr>
              <a:pPr defTabSz="685800" fontAlgn="auto">
                <a:spcBef>
                  <a:spcPts val="0"/>
                </a:spcBef>
                <a:spcAft>
                  <a:spcPts val="0"/>
                </a:spcAft>
              </a:pPr>
              <a:t>‹#›</a:t>
            </a:fld>
            <a:endParaRPr lang="en-US" b="0"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39126073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6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67.xml"/><Relationship Id="rId6" Type="http://schemas.openxmlformats.org/officeDocument/2006/relationships/image" Target="../media/image24.png"/><Relationship Id="rId11" Type="http://schemas.openxmlformats.org/officeDocument/2006/relationships/image" Target="../media/image29.jpg"/><Relationship Id="rId5" Type="http://schemas.openxmlformats.org/officeDocument/2006/relationships/image" Target="../media/image23.png"/><Relationship Id="rId10" Type="http://schemas.openxmlformats.org/officeDocument/2006/relationships/image" Target="../media/image28.jpg"/><Relationship Id="rId4" Type="http://schemas.openxmlformats.org/officeDocument/2006/relationships/image" Target="../media/image22.png"/><Relationship Id="rId9"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78.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g"/></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image" Target="../media/image38.jpg"/><Relationship Id="rId1" Type="http://schemas.openxmlformats.org/officeDocument/2006/relationships/slideLayout" Target="../slideLayouts/slideLayout78.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41.jp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3.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3.xml"/><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3.xml"/><Relationship Id="rId5" Type="http://schemas.openxmlformats.org/officeDocument/2006/relationships/image" Target="../media/image58.png"/><Relationship Id="rId4" Type="http://schemas.openxmlformats.org/officeDocument/2006/relationships/hyperlink" Target="http://www.apbspeakers.com/speaker/suzanne-de-pass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5600" y="4807268"/>
            <a:ext cx="8226425" cy="551116"/>
          </a:xfrm>
        </p:spPr>
        <p:txBody>
          <a:bodyPr/>
          <a:lstStyle/>
          <a:p>
            <a:r>
              <a:rPr lang="en-US" sz="3200" dirty="0" smtClean="0"/>
              <a:t>Board of Directors Meeting	</a:t>
            </a:r>
            <a:endParaRPr lang="en-US" sz="3200" dirty="0"/>
          </a:p>
        </p:txBody>
      </p:sp>
      <p:sp>
        <p:nvSpPr>
          <p:cNvPr id="3" name="Title 2"/>
          <p:cNvSpPr>
            <a:spLocks noGrp="1"/>
          </p:cNvSpPr>
          <p:nvPr>
            <p:ph type="ctrTitle"/>
          </p:nvPr>
        </p:nvSpPr>
        <p:spPr/>
        <p:txBody>
          <a:bodyPr/>
          <a:lstStyle/>
          <a:p>
            <a:r>
              <a:rPr lang="en-US" dirty="0" smtClean="0"/>
              <a:t>November 2016</a:t>
            </a:r>
            <a:endParaRPr lang="en-US" dirty="0"/>
          </a:p>
        </p:txBody>
      </p:sp>
    </p:spTree>
    <p:extLst>
      <p:ext uri="{BB962C8B-B14F-4D97-AF65-F5344CB8AC3E}">
        <p14:creationId xmlns:p14="http://schemas.microsoft.com/office/powerpoint/2010/main" val="218856899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Nominating Committee:  Board Demographics by Industry</a:t>
            </a:r>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972570282"/>
              </p:ext>
            </p:extLst>
          </p:nvPr>
        </p:nvGraphicFramePr>
        <p:xfrm>
          <a:off x="384174" y="919734"/>
          <a:ext cx="8378825" cy="5682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274020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 to Approve Current Candidate Slate</a:t>
            </a:r>
            <a:endParaRPr lang="en-US" dirty="0"/>
          </a:p>
        </p:txBody>
      </p:sp>
      <p:sp>
        <p:nvSpPr>
          <p:cNvPr id="3" name="Content Placeholder 2"/>
          <p:cNvSpPr>
            <a:spLocks noGrp="1"/>
          </p:cNvSpPr>
          <p:nvPr>
            <p:ph idx="1"/>
          </p:nvPr>
        </p:nvSpPr>
        <p:spPr>
          <a:xfrm>
            <a:off x="384174" y="1598757"/>
            <a:ext cx="8378825" cy="3238419"/>
          </a:xfrm>
        </p:spPr>
        <p:txBody>
          <a:bodyPr/>
          <a:lstStyle/>
          <a:p>
            <a:pPr marL="1587" lvl="1" indent="0">
              <a:buNone/>
            </a:pPr>
            <a:r>
              <a:rPr lang="en-US" sz="2800" dirty="0"/>
              <a:t>“As Chair of the Nominating Committee, on behalf of the entire Committee, I move for a Vote to Approve the Recommended Slate of Board Candidates.”</a:t>
            </a:r>
          </a:p>
          <a:p>
            <a:pPr lvl="1"/>
            <a:endParaRPr lang="en-US" sz="2800" dirty="0"/>
          </a:p>
          <a:p>
            <a:pPr marL="3657600" lvl="8" indent="0">
              <a:buNone/>
            </a:pPr>
            <a:r>
              <a:rPr lang="en-US" sz="2800" dirty="0"/>
              <a:t>	- Clint Grimes</a:t>
            </a:r>
          </a:p>
          <a:p>
            <a:endParaRPr lang="en-US" dirty="0"/>
          </a:p>
        </p:txBody>
      </p:sp>
    </p:spTree>
    <p:extLst>
      <p:ext uri="{BB962C8B-B14F-4D97-AF65-F5344CB8AC3E}">
        <p14:creationId xmlns:p14="http://schemas.microsoft.com/office/powerpoint/2010/main" val="38356363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WBENC Board Resolution</a:t>
            </a:r>
            <a:endParaRPr lang="en-US" dirty="0"/>
          </a:p>
        </p:txBody>
      </p:sp>
      <p:pic>
        <p:nvPicPr>
          <p:cNvPr id="4" name="Content Placeholder 3"/>
          <p:cNvPicPr>
            <a:picLocks noGrp="1" noChangeAspect="1"/>
          </p:cNvPicPr>
          <p:nvPr>
            <p:ph idx="1"/>
          </p:nvPr>
        </p:nvPicPr>
        <p:blipFill>
          <a:blip r:embed="rId2"/>
          <a:stretch>
            <a:fillRect/>
          </a:stretch>
        </p:blipFill>
        <p:spPr>
          <a:xfrm>
            <a:off x="1947672" y="953802"/>
            <a:ext cx="5705856" cy="5619835"/>
          </a:xfrm>
          <a:prstGeom prst="rect">
            <a:avLst/>
          </a:prstGeom>
        </p:spPr>
      </p:pic>
    </p:spTree>
    <p:extLst>
      <p:ext uri="{BB962C8B-B14F-4D97-AF65-F5344CB8AC3E}">
        <p14:creationId xmlns:p14="http://schemas.microsoft.com/office/powerpoint/2010/main" val="115930296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8"/>
          <p:cNvGrpSpPr>
            <a:grpSpLocks/>
          </p:cNvGrpSpPr>
          <p:nvPr/>
        </p:nvGrpSpPr>
        <p:grpSpPr bwMode="auto">
          <a:xfrm>
            <a:off x="7914386" y="5906326"/>
            <a:ext cx="530225" cy="527050"/>
            <a:chOff x="7284195" y="6116102"/>
            <a:chExt cx="528835" cy="527179"/>
          </a:xfrm>
        </p:grpSpPr>
        <p:sp>
          <p:nvSpPr>
            <p:cNvPr id="10" name="Freeform 9"/>
            <p:cNvSpPr>
              <a:spLocks noChangeAspect="1"/>
            </p:cNvSpPr>
            <p:nvPr/>
          </p:nvSpPr>
          <p:spPr>
            <a:xfrm flipH="1">
              <a:off x="7349112" y="6209787"/>
              <a:ext cx="463918" cy="33980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1" name="Oval 10">
              <a:hlinkClick r:id="" action="ppaction://hlinkshowjump?jump=previousslide"/>
            </p:cNvPr>
            <p:cNvSpPr/>
            <p:nvPr/>
          </p:nvSpPr>
          <p:spPr>
            <a:xfrm flipH="1" flipV="1">
              <a:off x="7284195" y="6116102"/>
              <a:ext cx="527252" cy="52717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49159" name="Rectangle 7"/>
          <p:cNvSpPr>
            <a:spLocks noGrp="1"/>
          </p:cNvSpPr>
          <p:nvPr>
            <p:ph type="subTitle" idx="1"/>
          </p:nvPr>
        </p:nvSpPr>
        <p:spPr>
          <a:xfrm>
            <a:off x="238489" y="5387102"/>
            <a:ext cx="8771581" cy="782748"/>
          </a:xfrm>
        </p:spPr>
        <p:txBody>
          <a:bodyPr/>
          <a:lstStyle/>
          <a:p>
            <a:pPr>
              <a:buFont typeface="Wingdings" charset="0"/>
              <a:buNone/>
              <a:defRPr/>
            </a:pPr>
            <a:endParaRPr lang="en-CA" dirty="0">
              <a:ea typeface="+mn-ea"/>
            </a:endParaRPr>
          </a:p>
          <a:p>
            <a:pPr>
              <a:buFont typeface="Wingdings" charset="0"/>
              <a:buNone/>
              <a:defRPr/>
            </a:pPr>
            <a:endParaRPr lang="en-CA" dirty="0" smtClean="0">
              <a:ea typeface="+mn-ea"/>
            </a:endParaRPr>
          </a:p>
          <a:p>
            <a:pPr>
              <a:buFont typeface="Wingdings" charset="0"/>
              <a:buNone/>
              <a:defRPr/>
            </a:pPr>
            <a:endParaRPr lang="en-CA" dirty="0">
              <a:ea typeface="+mn-ea"/>
            </a:endParaRPr>
          </a:p>
        </p:txBody>
      </p:sp>
      <p:sp>
        <p:nvSpPr>
          <p:cNvPr id="6" name="Rectangle 7"/>
          <p:cNvSpPr txBox="1">
            <a:spLocks/>
          </p:cNvSpPr>
          <p:nvPr/>
        </p:nvSpPr>
        <p:spPr bwMode="gray">
          <a:xfrm>
            <a:off x="496135" y="5396041"/>
            <a:ext cx="8256287" cy="55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ct val="45000"/>
              </a:spcBef>
              <a:spcAft>
                <a:spcPct val="0"/>
              </a:spcAft>
              <a:buClr>
                <a:schemeClr val="tx1"/>
              </a:buClr>
              <a:buSzPct val="70000"/>
              <a:buFont typeface="Wingdings" charset="0"/>
              <a:buNone/>
              <a:defRPr sz="3000" kern="1200">
                <a:solidFill>
                  <a:schemeClr val="accent2"/>
                </a:solidFill>
                <a:latin typeface="Arial" charset="0"/>
                <a:ea typeface="MS PGothic" pitchFamily="34" charset="-128"/>
                <a:cs typeface="Geneva" charset="0"/>
              </a:defRPr>
            </a:lvl1pPr>
            <a:lvl2pPr marL="323850" indent="-322263" algn="l" rtl="0" eaLnBrk="0" fontAlgn="base" hangingPunct="0">
              <a:lnSpc>
                <a:spcPct val="90000"/>
              </a:lnSpc>
              <a:spcBef>
                <a:spcPct val="40000"/>
              </a:spcBef>
              <a:spcAft>
                <a:spcPct val="0"/>
              </a:spcAft>
              <a:buClr>
                <a:schemeClr val="accent1"/>
              </a:buClr>
              <a:buSzPct val="70000"/>
              <a:buFont typeface="Wingdings" charset="0"/>
              <a:buChar char="l"/>
              <a:defRPr sz="2200" kern="1200">
                <a:solidFill>
                  <a:schemeClr val="tx1"/>
                </a:solidFill>
                <a:latin typeface="+mn-lt"/>
                <a:ea typeface="Geneva" pitchFamily="68" charset="-128"/>
                <a:cs typeface="+mn-cs"/>
              </a:defRPr>
            </a:lvl2pPr>
            <a:lvl3pPr marL="600075" indent="-274638" algn="l" rtl="0" eaLnBrk="0" fontAlgn="base" hangingPunct="0">
              <a:lnSpc>
                <a:spcPct val="90000"/>
              </a:lnSpc>
              <a:spcBef>
                <a:spcPct val="25000"/>
              </a:spcBef>
              <a:spcAft>
                <a:spcPct val="25000"/>
              </a:spcAft>
              <a:buClr>
                <a:schemeClr val="accent2"/>
              </a:buClr>
              <a:buSzPct val="70000"/>
              <a:buFont typeface="Wingdings" charset="0"/>
              <a:buChar char="l"/>
              <a:defRPr sz="2000" kern="1200">
                <a:solidFill>
                  <a:schemeClr val="tx1"/>
                </a:solidFill>
                <a:latin typeface="+mn-lt"/>
                <a:ea typeface="Geneva" pitchFamily="68" charset="-128"/>
                <a:cs typeface="+mn-cs"/>
              </a:defRPr>
            </a:lvl3pPr>
            <a:lvl4pPr marL="857250" indent="-255588" algn="l" rtl="0" eaLnBrk="0" fontAlgn="base" hangingPunct="0">
              <a:lnSpc>
                <a:spcPct val="90000"/>
              </a:lnSpc>
              <a:spcBef>
                <a:spcPct val="25000"/>
              </a:spcBef>
              <a:spcAft>
                <a:spcPct val="0"/>
              </a:spcAft>
              <a:buClr>
                <a:schemeClr val="tx1"/>
              </a:buClr>
              <a:buSzPct val="70000"/>
              <a:buFont typeface="Wingdings" charset="0"/>
              <a:buChar char="l"/>
              <a:defRPr sz="2000" kern="1200">
                <a:solidFill>
                  <a:schemeClr val="tx1"/>
                </a:solidFill>
                <a:latin typeface="+mn-lt"/>
                <a:ea typeface="Geneva" pitchFamily="68" charset="-128"/>
                <a:cs typeface="+mn-cs"/>
              </a:defRPr>
            </a:lvl4pPr>
            <a:lvl5pPr marL="1152525" indent="-293688" algn="l" rtl="0" eaLnBrk="0" fontAlgn="base" hangingPunct="0">
              <a:lnSpc>
                <a:spcPct val="90000"/>
              </a:lnSpc>
              <a:spcBef>
                <a:spcPct val="25000"/>
              </a:spcBef>
              <a:spcAft>
                <a:spcPct val="0"/>
              </a:spcAft>
              <a:buClr>
                <a:schemeClr val="tx2"/>
              </a:buClr>
              <a:buSzPct val="70000"/>
              <a:buFont typeface="Wingdings" charset="0"/>
              <a:buChar char="l"/>
              <a:defRPr sz="1600" kern="1200">
                <a:solidFill>
                  <a:schemeClr val="tx1"/>
                </a:solidFill>
                <a:latin typeface="+mn-lt"/>
                <a:ea typeface="Geneva"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defRPr/>
            </a:pPr>
            <a:r>
              <a:rPr lang="en-CA" sz="4400" b="0" dirty="0" smtClean="0">
                <a:ea typeface="+mn-ea"/>
              </a:rPr>
              <a:t>Thank You</a:t>
            </a:r>
            <a:endParaRPr lang="en-CA" sz="4400" b="0" dirty="0">
              <a:ea typeface="+mn-ea"/>
            </a:endParaRPr>
          </a:p>
        </p:txBody>
      </p:sp>
      <p:sp>
        <p:nvSpPr>
          <p:cNvPr id="7" name="Title 1"/>
          <p:cNvSpPr txBox="1">
            <a:spLocks/>
          </p:cNvSpPr>
          <p:nvPr/>
        </p:nvSpPr>
        <p:spPr bwMode="auto">
          <a:xfrm>
            <a:off x="496135" y="4126286"/>
            <a:ext cx="43005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defTabSz="914400">
              <a:spcBef>
                <a:spcPts val="900"/>
              </a:spcBef>
            </a:pPr>
            <a:r>
              <a:rPr lang="en-CA" sz="4000" b="0" dirty="0" smtClean="0">
                <a:solidFill>
                  <a:schemeClr val="accent1"/>
                </a:solidFill>
                <a:ea typeface="ヒラギノ角ゴ Pro W3" charset="0"/>
                <a:cs typeface="ヒラギノ角ゴ Pro W3" charset="0"/>
              </a:rPr>
              <a:t>Questions?</a:t>
            </a:r>
            <a:endParaRPr lang="en-CA" sz="4000" b="0" dirty="0">
              <a:solidFill>
                <a:schemeClr val="accent1"/>
              </a:solidFill>
              <a:ea typeface="ヒラギノ角ゴ Pro W3" charset="0"/>
              <a:cs typeface="ヒラギノ角ゴ Pro W3" charset="0"/>
            </a:endParaRPr>
          </a:p>
        </p:txBody>
      </p:sp>
    </p:spTree>
    <p:extLst>
      <p:ext uri="{BB962C8B-B14F-4D97-AF65-F5344CB8AC3E}">
        <p14:creationId xmlns:p14="http://schemas.microsoft.com/office/powerpoint/2010/main" val="682439805"/>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Activities: Overview</a:t>
            </a:r>
            <a:endParaRPr lang="en-US" dirty="0"/>
          </a:p>
        </p:txBody>
      </p:sp>
      <p:sp>
        <p:nvSpPr>
          <p:cNvPr id="6" name="TextBox 5"/>
          <p:cNvSpPr txBox="1"/>
          <p:nvPr/>
        </p:nvSpPr>
        <p:spPr>
          <a:xfrm>
            <a:off x="941646" y="1529174"/>
            <a:ext cx="7263881" cy="715581"/>
          </a:xfrm>
          <a:prstGeom prst="rect">
            <a:avLst/>
          </a:prstGeom>
          <a:noFill/>
        </p:spPr>
        <p:txBody>
          <a:bodyPr wrap="square" rtlCol="0">
            <a:spAutoFit/>
          </a:bodyPr>
          <a:lstStyle/>
          <a:p>
            <a:pPr defTabSz="685800" fontAlgn="auto">
              <a:spcBef>
                <a:spcPts val="0"/>
              </a:spcBef>
              <a:spcAft>
                <a:spcPts val="0"/>
              </a:spcAft>
            </a:pPr>
            <a:r>
              <a:rPr lang="en-US" sz="4050" dirty="0">
                <a:solidFill>
                  <a:prstClr val="black"/>
                </a:solidFill>
                <a:latin typeface="Calibri" panose="020F0502020204030204"/>
                <a:ea typeface="ＭＳ Ｐゴシック"/>
                <a:cs typeface="+mn-cs"/>
              </a:rPr>
              <a:t>2017 WBENC Anniversary Logo</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8092" y="2678509"/>
            <a:ext cx="2703108" cy="3244947"/>
          </a:xfrm>
          <a:prstGeom prst="rect">
            <a:avLst/>
          </a:prstGeom>
        </p:spPr>
      </p:pic>
    </p:spTree>
    <p:extLst>
      <p:ext uri="{BB962C8B-B14F-4D97-AF65-F5344CB8AC3E}">
        <p14:creationId xmlns:p14="http://schemas.microsoft.com/office/powerpoint/2010/main" val="302898303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022" y="2116883"/>
            <a:ext cx="6858000" cy="1388706"/>
          </a:xfrm>
        </p:spPr>
        <p:txBody>
          <a:bodyPr>
            <a:normAutofit fontScale="90000"/>
          </a:bodyPr>
          <a:lstStyle/>
          <a:p>
            <a:r>
              <a:rPr lang="en-US" b="1" dirty="0" smtClean="0">
                <a:latin typeface="+mn-lt"/>
                <a:cs typeface="Iskoola Pota" panose="020B0502040204020203" pitchFamily="34" charset="0"/>
              </a:rPr>
              <a:t>2017 WBENC </a:t>
            </a:r>
            <a:r>
              <a:rPr lang="en-US" b="1" dirty="0" smtClean="0">
                <a:solidFill>
                  <a:srgbClr val="8D42C6"/>
                </a:solidFill>
                <a:latin typeface="+mn-lt"/>
                <a:cs typeface="Iskoola Pota" panose="020B0502040204020203" pitchFamily="34" charset="0"/>
              </a:rPr>
              <a:t>Summit &amp; Salute</a:t>
            </a:r>
            <a:r>
              <a:rPr lang="en-US" b="1" dirty="0" smtClean="0">
                <a:solidFill>
                  <a:schemeClr val="bg1"/>
                </a:solidFill>
                <a:latin typeface="+mn-lt"/>
                <a:cs typeface="Iskoola Pota" panose="020B0502040204020203" pitchFamily="34" charset="0"/>
              </a:rPr>
              <a:t/>
            </a:r>
            <a:br>
              <a:rPr lang="en-US" b="1" dirty="0" smtClean="0">
                <a:solidFill>
                  <a:schemeClr val="bg1"/>
                </a:solidFill>
                <a:latin typeface="+mn-lt"/>
                <a:cs typeface="Iskoola Pota" panose="020B0502040204020203" pitchFamily="34" charset="0"/>
              </a:rPr>
            </a:br>
            <a:r>
              <a:rPr lang="en-US" b="1" dirty="0" smtClean="0">
                <a:latin typeface="+mn-lt"/>
                <a:cs typeface="Iskoola Pota" panose="020B0502040204020203" pitchFamily="34" charset="0"/>
              </a:rPr>
              <a:t>New Orleans, LA</a:t>
            </a:r>
            <a:endParaRPr lang="en-US" b="1" dirty="0">
              <a:latin typeface="+mn-lt"/>
              <a:cs typeface="Iskoola Pota" panose="020B0502040204020203" pitchFamily="34" charset="0"/>
            </a:endParaRPr>
          </a:p>
        </p:txBody>
      </p:sp>
      <p:sp>
        <p:nvSpPr>
          <p:cNvPr id="3" name="Subtitle 2"/>
          <p:cNvSpPr>
            <a:spLocks noGrp="1"/>
          </p:cNvSpPr>
          <p:nvPr>
            <p:ph type="subTitle" idx="1"/>
          </p:nvPr>
        </p:nvSpPr>
        <p:spPr>
          <a:xfrm>
            <a:off x="1066022" y="3918259"/>
            <a:ext cx="6858000" cy="375304"/>
          </a:xfrm>
        </p:spPr>
        <p:txBody>
          <a:bodyPr>
            <a:noAutofit/>
          </a:bodyPr>
          <a:lstStyle/>
          <a:p>
            <a:r>
              <a:rPr lang="en-US" sz="2400" b="1" dirty="0">
                <a:cs typeface="Iskoola Pota" panose="020B0502040204020203" pitchFamily="34" charset="0"/>
              </a:rPr>
              <a:t>Event Planning Kickoff Overview</a:t>
            </a:r>
          </a:p>
          <a:p>
            <a:r>
              <a:rPr lang="en-US" sz="2400" b="1" dirty="0">
                <a:cs typeface="Iskoola Pota" panose="020B0502040204020203" pitchFamily="34" charset="0"/>
              </a:rPr>
              <a:t>Extract for the EEC</a:t>
            </a:r>
          </a:p>
        </p:txBody>
      </p:sp>
    </p:spTree>
    <p:extLst>
      <p:ext uri="{BB962C8B-B14F-4D97-AF65-F5344CB8AC3E}">
        <p14:creationId xmlns:p14="http://schemas.microsoft.com/office/powerpoint/2010/main" val="1298779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2173" y="1183792"/>
            <a:ext cx="6499655" cy="507831"/>
          </a:xfrm>
          <a:prstGeom prst="rect">
            <a:avLst/>
          </a:prstGeom>
          <a:noFill/>
        </p:spPr>
        <p:txBody>
          <a:bodyPr wrap="square" rtlCol="0">
            <a:spAutoFit/>
          </a:bodyPr>
          <a:lstStyle/>
          <a:p>
            <a:pPr algn="ctr" defTabSz="685800" fontAlgn="auto">
              <a:spcBef>
                <a:spcPts val="0"/>
              </a:spcBef>
              <a:spcAft>
                <a:spcPts val="0"/>
              </a:spcAft>
            </a:pPr>
            <a:r>
              <a:rPr lang="en-US" sz="2700" dirty="0">
                <a:solidFill>
                  <a:prstClr val="black"/>
                </a:solidFill>
                <a:latin typeface="Calibri" panose="020F0502020204030204"/>
                <a:cs typeface="Iskoola Pota" panose="020B0502040204020203" pitchFamily="34" charset="0"/>
              </a:rPr>
              <a:t>Overarching Theme: “Reflection &amp; Vision”</a:t>
            </a:r>
          </a:p>
        </p:txBody>
      </p:sp>
      <p:sp>
        <p:nvSpPr>
          <p:cNvPr id="3" name="TextBox 2"/>
          <p:cNvSpPr txBox="1"/>
          <p:nvPr/>
        </p:nvSpPr>
        <p:spPr>
          <a:xfrm>
            <a:off x="307028" y="1848049"/>
            <a:ext cx="5774200" cy="2631490"/>
          </a:xfrm>
          <a:prstGeom prst="rect">
            <a:avLst/>
          </a:prstGeom>
          <a:noFill/>
        </p:spPr>
        <p:txBody>
          <a:bodyPr wrap="square" rtlCol="0">
            <a:spAutoFit/>
          </a:bodyPr>
          <a:lstStyle/>
          <a:p>
            <a:pPr algn="ctr" defTabSz="685800" fontAlgn="auto">
              <a:spcBef>
                <a:spcPts val="0"/>
              </a:spcBef>
              <a:spcAft>
                <a:spcPts val="0"/>
              </a:spcAft>
            </a:pPr>
            <a:r>
              <a:rPr lang="en-US" sz="1500" b="0" dirty="0">
                <a:solidFill>
                  <a:prstClr val="black"/>
                </a:solidFill>
                <a:latin typeface="Calibri" panose="020F0502020204030204"/>
                <a:cs typeface="Iskoola Pota" panose="020B0502040204020203" pitchFamily="34" charset="0"/>
              </a:rPr>
              <a:t>Although we will begin celebrating/promoting the WBENC 20</a:t>
            </a:r>
            <a:r>
              <a:rPr lang="en-US" sz="1500" b="0" baseline="30000" dirty="0">
                <a:solidFill>
                  <a:prstClr val="black"/>
                </a:solidFill>
                <a:latin typeface="Calibri" panose="020F0502020204030204"/>
                <a:cs typeface="Iskoola Pota" panose="020B0502040204020203" pitchFamily="34" charset="0"/>
              </a:rPr>
              <a:t>th</a:t>
            </a:r>
            <a:r>
              <a:rPr lang="en-US" sz="1500" b="0" dirty="0">
                <a:solidFill>
                  <a:prstClr val="black"/>
                </a:solidFill>
                <a:latin typeface="Calibri" panose="020F0502020204030204"/>
                <a:cs typeface="Iskoola Pota" panose="020B0502040204020203" pitchFamily="34" charset="0"/>
              </a:rPr>
              <a:t> Anniversary in January and throughout the entire year, Summit &amp; Salute will be the official kickoff event in 2017.</a:t>
            </a:r>
          </a:p>
          <a:p>
            <a:pPr algn="ctr" defTabSz="685800" fontAlgn="auto">
              <a:spcBef>
                <a:spcPts val="0"/>
              </a:spcBef>
              <a:spcAft>
                <a:spcPts val="0"/>
              </a:spcAft>
            </a:pPr>
            <a:endParaRPr lang="en-US" sz="1500" b="0" dirty="0">
              <a:solidFill>
                <a:prstClr val="black"/>
              </a:solidFill>
              <a:latin typeface="Calibri" panose="020F0502020204030204"/>
              <a:cs typeface="Iskoola Pota" panose="020B0502040204020203" pitchFamily="34" charset="0"/>
            </a:endParaRPr>
          </a:p>
          <a:p>
            <a:pPr algn="ctr" defTabSz="685800" fontAlgn="auto">
              <a:spcBef>
                <a:spcPts val="0"/>
              </a:spcBef>
              <a:spcAft>
                <a:spcPts val="0"/>
              </a:spcAft>
            </a:pPr>
            <a:r>
              <a:rPr lang="en-US" sz="1500" b="0" dirty="0">
                <a:solidFill>
                  <a:prstClr val="black"/>
                </a:solidFill>
                <a:latin typeface="Calibri" panose="020F0502020204030204"/>
                <a:cs typeface="Iskoola Pota" panose="020B0502040204020203" pitchFamily="34" charset="0"/>
              </a:rPr>
              <a:t>We want to certainly </a:t>
            </a:r>
            <a:r>
              <a:rPr lang="en-US" sz="1500" dirty="0">
                <a:solidFill>
                  <a:srgbClr val="8D42C6"/>
                </a:solidFill>
                <a:latin typeface="Calibri" panose="020F0502020204030204"/>
                <a:cs typeface="Iskoola Pota" panose="020B0502040204020203" pitchFamily="34" charset="0"/>
              </a:rPr>
              <a:t>reflect</a:t>
            </a:r>
            <a:r>
              <a:rPr lang="en-US" sz="1500" b="0" dirty="0">
                <a:solidFill>
                  <a:srgbClr val="8D42C6"/>
                </a:solidFill>
                <a:latin typeface="Calibri" panose="020F0502020204030204"/>
                <a:cs typeface="Iskoola Pota" panose="020B0502040204020203" pitchFamily="34" charset="0"/>
              </a:rPr>
              <a:t> </a:t>
            </a:r>
            <a:r>
              <a:rPr lang="en-US" sz="1500" b="0" dirty="0">
                <a:solidFill>
                  <a:prstClr val="black"/>
                </a:solidFill>
                <a:latin typeface="Calibri" panose="020F0502020204030204"/>
                <a:cs typeface="Iskoola Pota" panose="020B0502040204020203" pitchFamily="34" charset="0"/>
              </a:rPr>
              <a:t>on the </a:t>
            </a:r>
            <a:r>
              <a:rPr lang="en-US" sz="1500" dirty="0">
                <a:solidFill>
                  <a:srgbClr val="8D42C6"/>
                </a:solidFill>
                <a:latin typeface="Calibri" panose="020F0502020204030204"/>
                <a:cs typeface="Iskoola Pota" panose="020B0502040204020203" pitchFamily="34" charset="0"/>
              </a:rPr>
              <a:t>past</a:t>
            </a:r>
            <a:r>
              <a:rPr lang="en-US" sz="1500" b="0" dirty="0">
                <a:solidFill>
                  <a:srgbClr val="8D42C6"/>
                </a:solidFill>
                <a:latin typeface="Calibri" panose="020F0502020204030204"/>
                <a:cs typeface="Iskoola Pota" panose="020B0502040204020203" pitchFamily="34" charset="0"/>
              </a:rPr>
              <a:t> </a:t>
            </a:r>
            <a:r>
              <a:rPr lang="en-US" sz="1500" b="0" dirty="0">
                <a:solidFill>
                  <a:prstClr val="black"/>
                </a:solidFill>
                <a:latin typeface="Calibri" panose="020F0502020204030204"/>
                <a:cs typeface="Iskoola Pota" panose="020B0502040204020203" pitchFamily="34" charset="0"/>
              </a:rPr>
              <a:t>20 years that brought us to where we are today, but also recognize the present and </a:t>
            </a:r>
            <a:r>
              <a:rPr lang="en-US" sz="1500" dirty="0">
                <a:solidFill>
                  <a:srgbClr val="8D42C6"/>
                </a:solidFill>
                <a:latin typeface="Calibri" panose="020F0502020204030204"/>
                <a:cs typeface="Iskoola Pota" panose="020B0502040204020203" pitchFamily="34" charset="0"/>
              </a:rPr>
              <a:t>visualize</a:t>
            </a:r>
            <a:r>
              <a:rPr lang="en-US" sz="1500" b="0" dirty="0">
                <a:solidFill>
                  <a:srgbClr val="8D42C6"/>
                </a:solidFill>
                <a:latin typeface="Calibri" panose="020F0502020204030204"/>
                <a:cs typeface="Iskoola Pota" panose="020B0502040204020203" pitchFamily="34" charset="0"/>
              </a:rPr>
              <a:t> </a:t>
            </a:r>
            <a:r>
              <a:rPr lang="en-US" sz="1500" b="0" dirty="0">
                <a:solidFill>
                  <a:prstClr val="black"/>
                </a:solidFill>
                <a:latin typeface="Calibri" panose="020F0502020204030204"/>
                <a:cs typeface="Iskoola Pota" panose="020B0502040204020203" pitchFamily="34" charset="0"/>
              </a:rPr>
              <a:t>our </a:t>
            </a:r>
            <a:r>
              <a:rPr lang="en-US" sz="1500" dirty="0">
                <a:solidFill>
                  <a:srgbClr val="8D42C6"/>
                </a:solidFill>
                <a:latin typeface="Calibri" panose="020F0502020204030204"/>
                <a:cs typeface="Iskoola Pota" panose="020B0502040204020203" pitchFamily="34" charset="0"/>
              </a:rPr>
              <a:t>future</a:t>
            </a:r>
            <a:r>
              <a:rPr lang="en-US" sz="1500" b="0" dirty="0">
                <a:solidFill>
                  <a:prstClr val="black"/>
                </a:solidFill>
                <a:latin typeface="Calibri" panose="020F0502020204030204"/>
                <a:cs typeface="Iskoola Pota" panose="020B0502040204020203" pitchFamily="34" charset="0"/>
              </a:rPr>
              <a:t>. </a:t>
            </a:r>
          </a:p>
          <a:p>
            <a:pPr algn="ctr" defTabSz="685800" fontAlgn="auto">
              <a:spcBef>
                <a:spcPts val="0"/>
              </a:spcBef>
              <a:spcAft>
                <a:spcPts val="0"/>
              </a:spcAft>
            </a:pPr>
            <a:endParaRPr lang="en-US" sz="1500" b="0" dirty="0">
              <a:solidFill>
                <a:prstClr val="black"/>
              </a:solidFill>
              <a:latin typeface="Calibri" panose="020F0502020204030204"/>
              <a:cs typeface="Iskoola Pota" panose="020B0502040204020203" pitchFamily="34" charset="0"/>
            </a:endParaRPr>
          </a:p>
          <a:p>
            <a:pPr algn="ctr" defTabSz="685800" fontAlgn="auto">
              <a:spcBef>
                <a:spcPts val="0"/>
              </a:spcBef>
              <a:spcAft>
                <a:spcPts val="0"/>
              </a:spcAft>
            </a:pPr>
            <a:r>
              <a:rPr lang="en-US" sz="1500" b="0" dirty="0">
                <a:solidFill>
                  <a:prstClr val="black"/>
                </a:solidFill>
                <a:latin typeface="Calibri" panose="020F0502020204030204"/>
                <a:cs typeface="Iskoola Pota" panose="020B0502040204020203" pitchFamily="34" charset="0"/>
              </a:rPr>
              <a:t>The 2017 Summit &amp; Salute schedule will be more robust than years past. </a:t>
            </a:r>
          </a:p>
          <a:p>
            <a:pPr algn="ctr" defTabSz="685800" fontAlgn="auto">
              <a:spcBef>
                <a:spcPts val="0"/>
              </a:spcBef>
              <a:spcAft>
                <a:spcPts val="0"/>
              </a:spcAft>
            </a:pPr>
            <a:r>
              <a:rPr lang="en-US" sz="1500" b="0" dirty="0">
                <a:solidFill>
                  <a:prstClr val="black"/>
                </a:solidFill>
                <a:latin typeface="Calibri" panose="020F0502020204030204"/>
                <a:cs typeface="Iskoola Pota" panose="020B0502040204020203" pitchFamily="34" charset="0"/>
              </a:rPr>
              <a:t>We will officially recognize Tuesday March 21</a:t>
            </a:r>
            <a:r>
              <a:rPr lang="en-US" sz="1500" b="0" baseline="30000" dirty="0">
                <a:solidFill>
                  <a:prstClr val="black"/>
                </a:solidFill>
                <a:latin typeface="Calibri" panose="020F0502020204030204"/>
                <a:cs typeface="Iskoola Pota" panose="020B0502040204020203" pitchFamily="34" charset="0"/>
              </a:rPr>
              <a:t>st</a:t>
            </a:r>
            <a:r>
              <a:rPr lang="en-US" sz="1500" b="0" dirty="0">
                <a:solidFill>
                  <a:prstClr val="black"/>
                </a:solidFill>
                <a:latin typeface="Calibri" panose="020F0502020204030204"/>
                <a:cs typeface="Iskoola Pota" panose="020B0502040204020203" pitchFamily="34" charset="0"/>
              </a:rPr>
              <a:t> as Day One.  </a:t>
            </a:r>
          </a:p>
        </p:txBody>
      </p:sp>
      <p:grpSp>
        <p:nvGrpSpPr>
          <p:cNvPr id="5" name="Group 4"/>
          <p:cNvGrpSpPr/>
          <p:nvPr/>
        </p:nvGrpSpPr>
        <p:grpSpPr>
          <a:xfrm>
            <a:off x="744496" y="4508701"/>
            <a:ext cx="7655009" cy="1223925"/>
            <a:chOff x="96333" y="4728558"/>
            <a:chExt cx="10206679" cy="163190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4949"/>
            <a:stretch/>
          </p:blipFill>
          <p:spPr>
            <a:xfrm>
              <a:off x="8616779" y="4728558"/>
              <a:ext cx="1686233" cy="163190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1530" r="19720"/>
            <a:stretch/>
          </p:blipFill>
          <p:spPr>
            <a:xfrm>
              <a:off x="5395784" y="4728558"/>
              <a:ext cx="3220995" cy="1631900"/>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52698"/>
            <a:stretch/>
          </p:blipFill>
          <p:spPr>
            <a:xfrm>
              <a:off x="96333" y="4728558"/>
              <a:ext cx="5299451" cy="1631900"/>
            </a:xfrm>
            <a:prstGeom prst="rect">
              <a:avLst/>
            </a:prstGeom>
          </p:spPr>
        </p:pic>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284" y="1771311"/>
            <a:ext cx="1577093" cy="2454312"/>
          </a:xfrm>
          <a:prstGeom prst="rect">
            <a:avLst/>
          </a:prstGeom>
        </p:spPr>
      </p:pic>
    </p:spTree>
    <p:extLst>
      <p:ext uri="{BB962C8B-B14F-4D97-AF65-F5344CB8AC3E}">
        <p14:creationId xmlns:p14="http://schemas.microsoft.com/office/powerpoint/2010/main" val="1610848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D42C6"/>
        </a:solidFill>
        <a:effectLst/>
      </p:bgPr>
    </p:bg>
    <p:spTree>
      <p:nvGrpSpPr>
        <p:cNvPr id="1" name=""/>
        <p:cNvGrpSpPr/>
        <p:nvPr/>
      </p:nvGrpSpPr>
      <p:grpSpPr>
        <a:xfrm>
          <a:off x="0" y="0"/>
          <a:ext cx="0" cy="0"/>
          <a:chOff x="0" y="0"/>
          <a:chExt cx="0" cy="0"/>
        </a:xfrm>
      </p:grpSpPr>
      <p:sp>
        <p:nvSpPr>
          <p:cNvPr id="2" name="TextBox 1"/>
          <p:cNvSpPr txBox="1"/>
          <p:nvPr/>
        </p:nvSpPr>
        <p:spPr>
          <a:xfrm>
            <a:off x="1793228" y="986919"/>
            <a:ext cx="5557546" cy="738664"/>
          </a:xfrm>
          <a:prstGeom prst="rect">
            <a:avLst/>
          </a:prstGeom>
          <a:noFill/>
        </p:spPr>
        <p:txBody>
          <a:bodyPr wrap="square" rtlCol="0">
            <a:spAutoFit/>
          </a:bodyPr>
          <a:lstStyle/>
          <a:p>
            <a:pPr defTabSz="685800" fontAlgn="auto">
              <a:spcBef>
                <a:spcPts val="0"/>
              </a:spcBef>
              <a:spcAft>
                <a:spcPts val="0"/>
              </a:spcAft>
            </a:pPr>
            <a:r>
              <a:rPr lang="en-US" sz="2100" dirty="0">
                <a:solidFill>
                  <a:prstClr val="white"/>
                </a:solidFill>
                <a:latin typeface="Calibri" panose="020F0502020204030204"/>
                <a:cs typeface="Iskoola Pota" panose="020B0502040204020203" pitchFamily="34" charset="0"/>
              </a:rPr>
              <a:t>WEDNESDAY Lunch – Stars Celebratory Luncheon</a:t>
            </a:r>
          </a:p>
        </p:txBody>
      </p:sp>
      <p:sp>
        <p:nvSpPr>
          <p:cNvPr id="15" name="TextBox 14"/>
          <p:cNvSpPr txBox="1"/>
          <p:nvPr/>
        </p:nvSpPr>
        <p:spPr>
          <a:xfrm>
            <a:off x="3375365" y="1553910"/>
            <a:ext cx="5099164" cy="1985159"/>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sz="1500" dirty="0">
                <a:solidFill>
                  <a:prstClr val="white"/>
                </a:solidFill>
                <a:latin typeface="Calibri" panose="020F0502020204030204"/>
                <a:cs typeface="+mn-cs"/>
              </a:rPr>
              <a:t>This will be the first official general session to KICKOFF Summit &amp; Salute!!!</a:t>
            </a:r>
          </a:p>
          <a:p>
            <a:pPr marL="214313" indent="-214313" defTabSz="685800" fontAlgn="auto">
              <a:spcBef>
                <a:spcPts val="0"/>
              </a:spcBef>
              <a:spcAft>
                <a:spcPts val="0"/>
              </a:spcAft>
              <a:buFont typeface="Arial" panose="020B0604020202020204" pitchFamily="34" charset="0"/>
              <a:buChar char="•"/>
            </a:pPr>
            <a:r>
              <a:rPr lang="en-US" sz="1500" dirty="0">
                <a:solidFill>
                  <a:prstClr val="white"/>
                </a:solidFill>
                <a:latin typeface="Calibri" panose="020F0502020204030204"/>
                <a:cs typeface="+mn-cs"/>
              </a:rPr>
              <a:t>We will be honoring and recognizing the past 20 years of Stars. </a:t>
            </a:r>
          </a:p>
          <a:p>
            <a:pPr marL="214313" indent="-214313" defTabSz="685800" fontAlgn="auto">
              <a:spcBef>
                <a:spcPts val="0"/>
              </a:spcBef>
              <a:spcAft>
                <a:spcPts val="0"/>
              </a:spcAft>
              <a:buFont typeface="Arial" panose="020B0604020202020204" pitchFamily="34" charset="0"/>
              <a:buChar char="•"/>
            </a:pPr>
            <a:r>
              <a:rPr lang="en-US" sz="1500" dirty="0">
                <a:solidFill>
                  <a:prstClr val="white"/>
                </a:solidFill>
                <a:latin typeface="Calibri" panose="020F0502020204030204"/>
                <a:cs typeface="+mn-cs"/>
              </a:rPr>
              <a:t>This will be incorporated into our programming and décor. </a:t>
            </a:r>
          </a:p>
          <a:p>
            <a:pPr marL="214313" indent="-214313" defTabSz="685800" fontAlgn="auto">
              <a:spcBef>
                <a:spcPts val="0"/>
              </a:spcBef>
              <a:spcAft>
                <a:spcPts val="0"/>
              </a:spcAft>
              <a:buFont typeface="Arial" panose="020B0604020202020204" pitchFamily="34" charset="0"/>
              <a:buChar char="•"/>
            </a:pPr>
            <a:r>
              <a:rPr lang="en-US" sz="1500" dirty="0">
                <a:solidFill>
                  <a:prstClr val="white"/>
                </a:solidFill>
                <a:latin typeface="Calibri" panose="020F0502020204030204"/>
                <a:cs typeface="+mn-cs"/>
              </a:rPr>
              <a:t>Where are they now? (Video clips?)</a:t>
            </a:r>
          </a:p>
          <a:p>
            <a:pPr marL="214313" indent="-214313" defTabSz="685800" fontAlgn="auto">
              <a:spcBef>
                <a:spcPts val="0"/>
              </a:spcBef>
              <a:spcAft>
                <a:spcPts val="0"/>
              </a:spcAft>
              <a:buFont typeface="Arial" panose="020B0604020202020204" pitchFamily="34" charset="0"/>
              <a:buChar char="•"/>
            </a:pPr>
            <a:r>
              <a:rPr lang="en-US" sz="1500" dirty="0">
                <a:solidFill>
                  <a:prstClr val="white"/>
                </a:solidFill>
                <a:latin typeface="Calibri" panose="020F0502020204030204"/>
                <a:cs typeface="+mn-cs"/>
              </a:rPr>
              <a:t>Class of xxxx (2005, 2010, 2015, etc)</a:t>
            </a:r>
          </a:p>
          <a:p>
            <a:pPr marL="214313" indent="-214313" defTabSz="685800" fontAlgn="auto">
              <a:spcBef>
                <a:spcPts val="0"/>
              </a:spcBef>
              <a:spcAft>
                <a:spcPts val="0"/>
              </a:spcAft>
              <a:buFont typeface="Arial" panose="020B0604020202020204" pitchFamily="34" charset="0"/>
              <a:buChar char="•"/>
            </a:pPr>
            <a:endParaRPr lang="en-US" b="0" dirty="0">
              <a:solidFill>
                <a:prstClr val="black"/>
              </a:solidFill>
              <a:latin typeface="Calibri" panose="020F0502020204030204"/>
              <a:cs typeface="+mn-cs"/>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893" y="3856035"/>
            <a:ext cx="2850820" cy="171049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63" y="1636010"/>
            <a:ext cx="2072063" cy="1554050"/>
          </a:xfrm>
          <a:prstGeom prst="rect">
            <a:avLst/>
          </a:prstGeom>
        </p:spPr>
      </p:pic>
      <p:pic>
        <p:nvPicPr>
          <p:cNvPr id="2050" name="Picture 2" descr="Image result for stars decor for st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227" y="3446736"/>
            <a:ext cx="2411444" cy="241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169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3722" y="1042903"/>
            <a:ext cx="3376558" cy="646331"/>
          </a:xfrm>
          <a:prstGeom prst="rect">
            <a:avLst/>
          </a:prstGeom>
          <a:noFill/>
        </p:spPr>
        <p:txBody>
          <a:bodyPr wrap="square" rtlCol="0">
            <a:spAutoFit/>
          </a:bodyPr>
          <a:lstStyle/>
          <a:p>
            <a:pPr algn="ctr" defTabSz="685800" fontAlgn="auto">
              <a:spcBef>
                <a:spcPts val="0"/>
              </a:spcBef>
              <a:spcAft>
                <a:spcPts val="0"/>
              </a:spcAft>
            </a:pPr>
            <a:r>
              <a:rPr lang="en-US" dirty="0">
                <a:solidFill>
                  <a:prstClr val="black"/>
                </a:solidFill>
                <a:latin typeface="Calibri" panose="020F0502020204030204"/>
                <a:cs typeface="Iskoola Pota" panose="020B0502040204020203" pitchFamily="34" charset="0"/>
              </a:rPr>
              <a:t>WEDNESDAY Welcome Reception:</a:t>
            </a:r>
          </a:p>
        </p:txBody>
      </p:sp>
      <p:sp>
        <p:nvSpPr>
          <p:cNvPr id="8" name="TextBox 7"/>
          <p:cNvSpPr txBox="1"/>
          <p:nvPr/>
        </p:nvSpPr>
        <p:spPr>
          <a:xfrm>
            <a:off x="636313" y="2577961"/>
            <a:ext cx="2978810" cy="1200329"/>
          </a:xfrm>
          <a:prstGeom prst="rect">
            <a:avLst/>
          </a:prstGeom>
          <a:noFill/>
        </p:spPr>
        <p:txBody>
          <a:bodyPr wrap="square" rtlCol="0">
            <a:spAutoFit/>
          </a:bodyPr>
          <a:lstStyle/>
          <a:p>
            <a:pPr algn="ctr" defTabSz="685800" fontAlgn="auto">
              <a:spcBef>
                <a:spcPts val="0"/>
              </a:spcBef>
              <a:spcAft>
                <a:spcPts val="0"/>
              </a:spcAft>
            </a:pPr>
            <a:r>
              <a:rPr lang="en-US" sz="1200" i="1" dirty="0">
                <a:solidFill>
                  <a:srgbClr val="FF0000"/>
                </a:solidFill>
                <a:latin typeface="Calibri" panose="020F0502020204030204"/>
                <a:cs typeface="+mn-cs"/>
              </a:rPr>
              <a:t>*Question - Silent Auction:</a:t>
            </a:r>
          </a:p>
          <a:p>
            <a:pPr algn="ctr" defTabSz="685800" fontAlgn="auto">
              <a:spcBef>
                <a:spcPts val="0"/>
              </a:spcBef>
              <a:spcAft>
                <a:spcPts val="0"/>
              </a:spcAft>
            </a:pPr>
            <a:r>
              <a:rPr lang="en-US" sz="1200" b="0" i="1" dirty="0">
                <a:solidFill>
                  <a:srgbClr val="FF0000"/>
                </a:solidFill>
                <a:latin typeface="Calibri" panose="020F0502020204030204"/>
                <a:cs typeface="+mn-cs"/>
              </a:rPr>
              <a:t>Will we be sticking to the normal auction format and offer only Power Meetings with Top Corp Executives? Or will we be offering some physical items as well this year to make things different for the 20</a:t>
            </a:r>
            <a:r>
              <a:rPr lang="en-US" sz="1200" b="0" i="1" baseline="30000" dirty="0">
                <a:solidFill>
                  <a:srgbClr val="FF0000"/>
                </a:solidFill>
                <a:latin typeface="Calibri" panose="020F0502020204030204"/>
                <a:cs typeface="+mn-cs"/>
              </a:rPr>
              <a:t>th</a:t>
            </a:r>
            <a:r>
              <a:rPr lang="en-US" sz="1200" b="0" i="1" dirty="0">
                <a:solidFill>
                  <a:srgbClr val="FF0000"/>
                </a:solidFill>
                <a:latin typeface="Calibri" panose="020F0502020204030204"/>
                <a:cs typeface="+mn-cs"/>
              </a:rPr>
              <a:t> anniversary?</a:t>
            </a:r>
          </a:p>
        </p:txBody>
      </p:sp>
      <p:sp>
        <p:nvSpPr>
          <p:cNvPr id="10" name="TextBox 9"/>
          <p:cNvSpPr txBox="1"/>
          <p:nvPr/>
        </p:nvSpPr>
        <p:spPr>
          <a:xfrm>
            <a:off x="342262" y="1573487"/>
            <a:ext cx="3458213" cy="830997"/>
          </a:xfrm>
          <a:prstGeom prst="rect">
            <a:avLst/>
          </a:prstGeom>
          <a:noFill/>
        </p:spPr>
        <p:txBody>
          <a:bodyPr wrap="square" rtlCol="0">
            <a:spAutoFit/>
          </a:bodyPr>
          <a:lstStyle/>
          <a:p>
            <a:pPr algn="ctr" defTabSz="685800" fontAlgn="auto">
              <a:spcBef>
                <a:spcPts val="0"/>
              </a:spcBef>
              <a:spcAft>
                <a:spcPts val="0"/>
              </a:spcAft>
            </a:pPr>
            <a:r>
              <a:rPr lang="en-US" sz="1200" i="1" dirty="0">
                <a:solidFill>
                  <a:srgbClr val="FF0000"/>
                </a:solidFill>
                <a:latin typeface="Calibri" panose="020F0502020204030204"/>
                <a:cs typeface="+mn-cs"/>
              </a:rPr>
              <a:t>*Question – </a:t>
            </a:r>
            <a:r>
              <a:rPr lang="en-US" sz="1200" b="0" i="1" dirty="0">
                <a:solidFill>
                  <a:srgbClr val="FF0000"/>
                </a:solidFill>
                <a:latin typeface="Calibri" panose="020F0502020204030204"/>
                <a:cs typeface="+mn-cs"/>
              </a:rPr>
              <a:t>Focus of Welcome Reception:</a:t>
            </a:r>
          </a:p>
          <a:p>
            <a:pPr algn="ctr" defTabSz="685800" fontAlgn="auto">
              <a:spcBef>
                <a:spcPts val="0"/>
              </a:spcBef>
              <a:spcAft>
                <a:spcPts val="0"/>
              </a:spcAft>
            </a:pPr>
            <a:r>
              <a:rPr lang="en-US" sz="1200" b="0" i="1" dirty="0">
                <a:solidFill>
                  <a:srgbClr val="FF0000"/>
                </a:solidFill>
                <a:latin typeface="Calibri" panose="020F0502020204030204"/>
                <a:cs typeface="+mn-cs"/>
              </a:rPr>
              <a:t>Is the intention for the Wednesday Welcome Reception to focus on the Women of Distinction?</a:t>
            </a:r>
          </a:p>
          <a:p>
            <a:pPr algn="ctr" defTabSz="685800" fontAlgn="auto">
              <a:spcBef>
                <a:spcPts val="0"/>
              </a:spcBef>
              <a:spcAft>
                <a:spcPts val="0"/>
              </a:spcAft>
            </a:pPr>
            <a:r>
              <a:rPr lang="en-US" sz="1200" b="0" i="1" dirty="0">
                <a:solidFill>
                  <a:srgbClr val="FF0000"/>
                </a:solidFill>
                <a:latin typeface="Calibri" panose="020F0502020204030204"/>
                <a:cs typeface="+mn-cs"/>
              </a:rPr>
              <a:t>Or will we continue honoring the Stars as well?</a:t>
            </a:r>
            <a:endParaRPr lang="en-US" sz="1200" b="0" dirty="0">
              <a:solidFill>
                <a:srgbClr val="FF0000"/>
              </a:solidFill>
              <a:latin typeface="Calibri" panose="020F0502020204030204"/>
              <a:cs typeface="+mn-cs"/>
            </a:endParaRPr>
          </a:p>
        </p:txBody>
      </p:sp>
      <p:sp>
        <p:nvSpPr>
          <p:cNvPr id="11" name="TextBox 10"/>
          <p:cNvSpPr txBox="1"/>
          <p:nvPr/>
        </p:nvSpPr>
        <p:spPr>
          <a:xfrm>
            <a:off x="4514530" y="2286485"/>
            <a:ext cx="3208523" cy="2308324"/>
          </a:xfrm>
          <a:prstGeom prst="rect">
            <a:avLst/>
          </a:prstGeom>
          <a:noFill/>
        </p:spPr>
        <p:txBody>
          <a:bodyPr wrap="square" rtlCol="0">
            <a:spAutoFit/>
          </a:bodyPr>
          <a:lstStyle/>
          <a:p>
            <a:pPr algn="ctr" defTabSz="685800" fontAlgn="auto">
              <a:spcBef>
                <a:spcPts val="0"/>
              </a:spcBef>
              <a:spcAft>
                <a:spcPts val="0"/>
              </a:spcAft>
            </a:pPr>
            <a:endParaRPr lang="en-US" sz="1200" b="0" dirty="0">
              <a:solidFill>
                <a:prstClr val="black"/>
              </a:solidFill>
              <a:latin typeface="Calibri" panose="020F0502020204030204"/>
              <a:cs typeface="Iskoola Pota" panose="020B0502040204020203" pitchFamily="34" charset="0"/>
            </a:endParaRPr>
          </a:p>
          <a:p>
            <a:pPr marL="214313" indent="-214313" defTabSz="685800" fontAlgn="auto">
              <a:spcBef>
                <a:spcPts val="0"/>
              </a:spcBef>
              <a:spcAft>
                <a:spcPts val="0"/>
              </a:spcAft>
              <a:buFont typeface="Arial" panose="020B0604020202020204" pitchFamily="34" charset="0"/>
              <a:buChar char="•"/>
            </a:pPr>
            <a:r>
              <a:rPr lang="en-US" sz="1200" b="0" dirty="0">
                <a:solidFill>
                  <a:prstClr val="black"/>
                </a:solidFill>
                <a:latin typeface="Calibri" panose="020F0502020204030204"/>
                <a:cs typeface="Iskoola Pota" panose="020B0502040204020203" pitchFamily="34" charset="0"/>
              </a:rPr>
              <a:t>Inspired by Hollywood’s walk of fame</a:t>
            </a:r>
          </a:p>
          <a:p>
            <a:pPr marL="214313" indent="-214313" defTabSz="685800" fontAlgn="auto">
              <a:spcBef>
                <a:spcPts val="0"/>
              </a:spcBef>
              <a:spcAft>
                <a:spcPts val="0"/>
              </a:spcAft>
              <a:buFont typeface="Arial" panose="020B0604020202020204" pitchFamily="34" charset="0"/>
              <a:buChar char="•"/>
            </a:pPr>
            <a:r>
              <a:rPr lang="en-US" sz="1200" b="0" dirty="0">
                <a:solidFill>
                  <a:prstClr val="black"/>
                </a:solidFill>
                <a:latin typeface="Calibri" panose="020F0502020204030204"/>
                <a:cs typeface="Iskoola Pota" panose="020B0502040204020203" pitchFamily="34" charset="0"/>
              </a:rPr>
              <a:t>Honoring our “stars”</a:t>
            </a:r>
          </a:p>
          <a:p>
            <a:pPr marL="214313" indent="-214313" defTabSz="685800" fontAlgn="auto">
              <a:spcBef>
                <a:spcPts val="0"/>
              </a:spcBef>
              <a:spcAft>
                <a:spcPts val="0"/>
              </a:spcAft>
              <a:buFont typeface="Arial" panose="020B0604020202020204" pitchFamily="34" charset="0"/>
              <a:buChar char="•"/>
            </a:pPr>
            <a:r>
              <a:rPr lang="en-US" sz="1200" dirty="0">
                <a:solidFill>
                  <a:srgbClr val="8D42C6"/>
                </a:solidFill>
                <a:latin typeface="Calibri" panose="020F0502020204030204"/>
                <a:cs typeface="Iskoola Pota" panose="020B0502040204020203" pitchFamily="34" charset="0"/>
              </a:rPr>
              <a:t>Purple</a:t>
            </a:r>
            <a:r>
              <a:rPr lang="en-US" sz="1200" b="0" dirty="0">
                <a:solidFill>
                  <a:prstClr val="black"/>
                </a:solidFill>
                <a:latin typeface="Calibri" panose="020F0502020204030204"/>
                <a:cs typeface="Iskoola Pota" panose="020B0502040204020203" pitchFamily="34" charset="0"/>
              </a:rPr>
              <a:t> stars instead of red</a:t>
            </a:r>
          </a:p>
          <a:p>
            <a:pPr marL="214313" indent="-214313" defTabSz="685800" fontAlgn="auto">
              <a:spcBef>
                <a:spcPts val="0"/>
              </a:spcBef>
              <a:spcAft>
                <a:spcPts val="0"/>
              </a:spcAft>
              <a:buFont typeface="Arial" panose="020B0604020202020204" pitchFamily="34" charset="0"/>
              <a:buChar char="•"/>
            </a:pPr>
            <a:r>
              <a:rPr lang="en-US" sz="1200" b="0" dirty="0">
                <a:solidFill>
                  <a:prstClr val="black"/>
                </a:solidFill>
                <a:latin typeface="Calibri" panose="020F0502020204030204"/>
                <a:cs typeface="Iskoola Pota" panose="020B0502040204020203" pitchFamily="34" charset="0"/>
              </a:rPr>
              <a:t>This can somehow double as a plaque/award/takeaway for the honorees</a:t>
            </a:r>
          </a:p>
          <a:p>
            <a:pPr marL="214313" indent="-214313" defTabSz="685800" fontAlgn="auto">
              <a:spcBef>
                <a:spcPts val="0"/>
              </a:spcBef>
              <a:spcAft>
                <a:spcPts val="0"/>
              </a:spcAft>
              <a:buFont typeface="Arial" panose="020B0604020202020204" pitchFamily="34" charset="0"/>
              <a:buChar char="•"/>
            </a:pPr>
            <a:r>
              <a:rPr lang="en-US" sz="1200" b="0" dirty="0">
                <a:solidFill>
                  <a:prstClr val="black"/>
                </a:solidFill>
                <a:latin typeface="Calibri" panose="020F0502020204030204"/>
                <a:cs typeface="Iskoola Pota" panose="020B0502040204020203" pitchFamily="34" charset="0"/>
              </a:rPr>
              <a:t>Creates lots of photo opportunities</a:t>
            </a:r>
          </a:p>
          <a:p>
            <a:pPr marL="214313" indent="-214313" defTabSz="685800" fontAlgn="auto">
              <a:spcBef>
                <a:spcPts val="0"/>
              </a:spcBef>
              <a:spcAft>
                <a:spcPts val="0"/>
              </a:spcAft>
              <a:buFont typeface="Arial" panose="020B0604020202020204" pitchFamily="34" charset="0"/>
              <a:buChar char="•"/>
            </a:pPr>
            <a:r>
              <a:rPr lang="en-US" sz="1200" b="0" dirty="0">
                <a:solidFill>
                  <a:prstClr val="black"/>
                </a:solidFill>
                <a:latin typeface="Calibri" panose="020F0502020204030204"/>
                <a:cs typeface="Iskoola Pota" panose="020B0502040204020203" pitchFamily="34" charset="0"/>
              </a:rPr>
              <a:t>Perhaps we create a separate area for the Women of Distinction and a separate area for Past Stars</a:t>
            </a:r>
          </a:p>
          <a:p>
            <a:pPr marL="214313" indent="-214313" defTabSz="685800" fontAlgn="auto">
              <a:spcBef>
                <a:spcPts val="0"/>
              </a:spcBef>
              <a:spcAft>
                <a:spcPts val="0"/>
              </a:spcAft>
              <a:buFont typeface="Arial" panose="020B0604020202020204" pitchFamily="34" charset="0"/>
              <a:buChar char="•"/>
            </a:pPr>
            <a:r>
              <a:rPr lang="en-US" sz="1200" b="0" dirty="0">
                <a:solidFill>
                  <a:prstClr val="black"/>
                </a:solidFill>
                <a:latin typeface="Calibri" panose="020F0502020204030204"/>
                <a:cs typeface="Iskoola Pota" panose="020B0502040204020203" pitchFamily="34" charset="0"/>
              </a:rPr>
              <a:t>FYI – 20 out of the 25 Women of Distinction are past WBE Stars</a:t>
            </a: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b="4873"/>
          <a:stretch/>
        </p:blipFill>
        <p:spPr>
          <a:xfrm>
            <a:off x="7744661" y="2585667"/>
            <a:ext cx="1215120" cy="159769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9325" y="4457907"/>
            <a:ext cx="2287969" cy="1420635"/>
          </a:xfrm>
          <a:prstGeom prst="rect">
            <a:avLst/>
          </a:prstGeom>
        </p:spPr>
      </p:pic>
      <p:sp>
        <p:nvSpPr>
          <p:cNvPr id="15" name="5-Point Star 14"/>
          <p:cNvSpPr/>
          <p:nvPr/>
        </p:nvSpPr>
        <p:spPr>
          <a:xfrm>
            <a:off x="8437110" y="1851908"/>
            <a:ext cx="593470" cy="568216"/>
          </a:xfrm>
          <a:prstGeom prst="star5">
            <a:avLst/>
          </a:prstGeom>
          <a:solidFill>
            <a:srgbClr val="8D42C6"/>
          </a:solidFill>
          <a:ln>
            <a:solidFill>
              <a:srgbClr val="8D4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b="0" dirty="0">
              <a:solidFill>
                <a:prstClr val="white"/>
              </a:solidFill>
            </a:endParaRPr>
          </a:p>
        </p:txBody>
      </p:sp>
      <p:sp>
        <p:nvSpPr>
          <p:cNvPr id="19" name="TextBox 18"/>
          <p:cNvSpPr txBox="1"/>
          <p:nvPr/>
        </p:nvSpPr>
        <p:spPr>
          <a:xfrm>
            <a:off x="4514531" y="4809718"/>
            <a:ext cx="2006561" cy="1223412"/>
          </a:xfrm>
          <a:prstGeom prst="rect">
            <a:avLst/>
          </a:prstGeom>
          <a:noFill/>
        </p:spPr>
        <p:txBody>
          <a:bodyPr wrap="square" rtlCol="0">
            <a:spAutoFit/>
          </a:bodyPr>
          <a:lstStyle/>
          <a:p>
            <a:pPr algn="ctr" defTabSz="685800" fontAlgn="auto">
              <a:spcBef>
                <a:spcPts val="0"/>
              </a:spcBef>
              <a:spcAft>
                <a:spcPts val="0"/>
              </a:spcAft>
            </a:pPr>
            <a:r>
              <a:rPr lang="en-US" sz="1050" b="0" dirty="0">
                <a:solidFill>
                  <a:prstClr val="black"/>
                </a:solidFill>
                <a:latin typeface="Calibri" panose="020F0502020204030204"/>
                <a:cs typeface="+mn-cs"/>
              </a:rPr>
              <a:t>Perhaps the “Walk of Fame” can be a “museum/exhibit” on display in a common area for attendees to observe on their way to and from various sessions throughout the remainder of event. </a:t>
            </a:r>
          </a:p>
        </p:txBody>
      </p:sp>
      <p:sp>
        <p:nvSpPr>
          <p:cNvPr id="20" name="5-Point Star 19"/>
          <p:cNvSpPr/>
          <p:nvPr/>
        </p:nvSpPr>
        <p:spPr>
          <a:xfrm>
            <a:off x="4514531" y="1851908"/>
            <a:ext cx="593470" cy="568216"/>
          </a:xfrm>
          <a:prstGeom prst="star5">
            <a:avLst/>
          </a:prstGeom>
          <a:solidFill>
            <a:srgbClr val="8D42C6"/>
          </a:solidFill>
          <a:ln>
            <a:solidFill>
              <a:srgbClr val="8D4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b="0" dirty="0">
              <a:solidFill>
                <a:prstClr val="white"/>
              </a:solidFill>
            </a:endParaRPr>
          </a:p>
        </p:txBody>
      </p:sp>
      <p:sp>
        <p:nvSpPr>
          <p:cNvPr id="22" name="Rectangle 21"/>
          <p:cNvSpPr/>
          <p:nvPr/>
        </p:nvSpPr>
        <p:spPr>
          <a:xfrm>
            <a:off x="5139841" y="1757125"/>
            <a:ext cx="3297269" cy="923330"/>
          </a:xfrm>
          <a:prstGeom prst="rect">
            <a:avLst/>
          </a:prstGeom>
        </p:spPr>
        <p:txBody>
          <a:bodyPr wrap="square">
            <a:spAutoFit/>
          </a:bodyPr>
          <a:lstStyle/>
          <a:p>
            <a:pPr algn="ctr" defTabSz="685800" fontAlgn="auto">
              <a:spcBef>
                <a:spcPts val="0"/>
              </a:spcBef>
              <a:spcAft>
                <a:spcPts val="0"/>
              </a:spcAft>
            </a:pPr>
            <a:r>
              <a:rPr lang="en-US" dirty="0">
                <a:solidFill>
                  <a:prstClr val="black"/>
                </a:solidFill>
                <a:latin typeface="Calibri" panose="020F0502020204030204"/>
                <a:cs typeface="Iskoola Pota" panose="020B0502040204020203" pitchFamily="34" charset="0"/>
              </a:rPr>
              <a:t>WBENC “Walk of Fame” </a:t>
            </a:r>
          </a:p>
          <a:p>
            <a:pPr algn="ctr" defTabSz="685800" fontAlgn="auto">
              <a:spcBef>
                <a:spcPts val="0"/>
              </a:spcBef>
              <a:spcAft>
                <a:spcPts val="0"/>
              </a:spcAft>
            </a:pPr>
            <a:r>
              <a:rPr lang="en-US" b="0" i="1" dirty="0">
                <a:solidFill>
                  <a:prstClr val="black"/>
                </a:solidFill>
                <a:latin typeface="Calibri" panose="020F0502020204030204"/>
                <a:cs typeface="Iskoola Pota" panose="020B0502040204020203" pitchFamily="34" charset="0"/>
              </a:rPr>
              <a:t>(Potentially Stars and Women of Distinction?)</a:t>
            </a:r>
          </a:p>
        </p:txBody>
      </p:sp>
      <p:pic>
        <p:nvPicPr>
          <p:cNvPr id="1026" name="Picture 2" descr="Image result for hollywood star walk of f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25" y="4045219"/>
            <a:ext cx="2070283" cy="138803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16120" y="3967180"/>
            <a:ext cx="1982027" cy="1708160"/>
          </a:xfrm>
          <a:prstGeom prst="rect">
            <a:avLst/>
          </a:prstGeom>
          <a:noFill/>
        </p:spPr>
        <p:txBody>
          <a:bodyPr wrap="square" rtlCol="0">
            <a:spAutoFit/>
          </a:bodyPr>
          <a:lstStyle/>
          <a:p>
            <a:pPr algn="ctr" defTabSz="685800" fontAlgn="auto">
              <a:spcBef>
                <a:spcPts val="0"/>
              </a:spcBef>
              <a:spcAft>
                <a:spcPts val="0"/>
              </a:spcAft>
            </a:pPr>
            <a:r>
              <a:rPr lang="en-US" sz="1050" b="0" dirty="0">
                <a:solidFill>
                  <a:prstClr val="black"/>
                </a:solidFill>
                <a:latin typeface="Calibri" panose="020F0502020204030204"/>
                <a:cs typeface="+mn-cs"/>
              </a:rPr>
              <a:t>The stars have different icons on them representing which “area” of Hollywood the entertainer is recognized in. This is something that we could essentially do to recognize more individuals throughout our network during the 20</a:t>
            </a:r>
            <a:r>
              <a:rPr lang="en-US" sz="1050" b="0" baseline="30000" dirty="0">
                <a:solidFill>
                  <a:prstClr val="black"/>
                </a:solidFill>
                <a:latin typeface="Calibri" panose="020F0502020204030204"/>
                <a:cs typeface="+mn-cs"/>
              </a:rPr>
              <a:t>th</a:t>
            </a:r>
            <a:r>
              <a:rPr lang="en-US" sz="1050" b="0" dirty="0">
                <a:solidFill>
                  <a:prstClr val="black"/>
                </a:solidFill>
                <a:latin typeface="Calibri" panose="020F0502020204030204"/>
                <a:cs typeface="+mn-cs"/>
              </a:rPr>
              <a:t> anniversary – and technically not just limit it to the Stars/WOD (WBEs)…</a:t>
            </a:r>
          </a:p>
        </p:txBody>
      </p:sp>
    </p:spTree>
    <p:extLst>
      <p:ext uri="{BB962C8B-B14F-4D97-AF65-F5344CB8AC3E}">
        <p14:creationId xmlns:p14="http://schemas.microsoft.com/office/powerpoint/2010/main" val="3568953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8895" y="987535"/>
            <a:ext cx="6082613" cy="738664"/>
          </a:xfrm>
          <a:prstGeom prst="rect">
            <a:avLst/>
          </a:prstGeom>
          <a:noFill/>
        </p:spPr>
        <p:txBody>
          <a:bodyPr wrap="square" rtlCol="0">
            <a:spAutoFit/>
          </a:bodyPr>
          <a:lstStyle/>
          <a:p>
            <a:pPr defTabSz="685800" fontAlgn="auto">
              <a:spcBef>
                <a:spcPts val="0"/>
              </a:spcBef>
              <a:spcAft>
                <a:spcPts val="0"/>
              </a:spcAft>
            </a:pPr>
            <a:r>
              <a:rPr lang="en-US" sz="2100" dirty="0">
                <a:solidFill>
                  <a:prstClr val="black"/>
                </a:solidFill>
                <a:latin typeface="Calibri" panose="020F0502020204030204"/>
                <a:cs typeface="+mn-cs"/>
              </a:rPr>
              <a:t>THURSDAY: General Session Lunch &amp; Keynote Speaker</a:t>
            </a:r>
            <a:endParaRPr lang="en-US" dirty="0">
              <a:solidFill>
                <a:prstClr val="black"/>
              </a:solidFill>
              <a:latin typeface="Calibri" panose="020F0502020204030204"/>
              <a:cs typeface="+mn-cs"/>
            </a:endParaRPr>
          </a:p>
        </p:txBody>
      </p:sp>
      <p:sp>
        <p:nvSpPr>
          <p:cNvPr id="5" name="TextBox 4"/>
          <p:cNvSpPr txBox="1"/>
          <p:nvPr/>
        </p:nvSpPr>
        <p:spPr>
          <a:xfrm>
            <a:off x="164497" y="3261801"/>
            <a:ext cx="2599709" cy="1754326"/>
          </a:xfrm>
          <a:prstGeom prst="rect">
            <a:avLst/>
          </a:prstGeom>
          <a:noFill/>
        </p:spPr>
        <p:txBody>
          <a:bodyPr wrap="square" rtlCol="0">
            <a:spAutoFit/>
          </a:bodyPr>
          <a:lstStyle/>
          <a:p>
            <a:pPr algn="ctr" defTabSz="685800" fontAlgn="auto">
              <a:spcBef>
                <a:spcPts val="0"/>
              </a:spcBef>
              <a:spcAft>
                <a:spcPts val="0"/>
              </a:spcAft>
            </a:pPr>
            <a:r>
              <a:rPr lang="en-US" sz="1200" b="0" dirty="0">
                <a:solidFill>
                  <a:prstClr val="black"/>
                </a:solidFill>
                <a:latin typeface="Calibri" panose="020F0502020204030204"/>
                <a:cs typeface="+mn-cs"/>
              </a:rPr>
              <a:t>This general session will be the </a:t>
            </a:r>
            <a:r>
              <a:rPr lang="en-US" sz="1200" u="sng" dirty="0">
                <a:solidFill>
                  <a:prstClr val="black"/>
                </a:solidFill>
                <a:latin typeface="Calibri" panose="020F0502020204030204"/>
                <a:cs typeface="+mn-cs"/>
              </a:rPr>
              <a:t>only</a:t>
            </a:r>
            <a:r>
              <a:rPr lang="en-US" sz="1200" b="0" dirty="0">
                <a:solidFill>
                  <a:prstClr val="black"/>
                </a:solidFill>
                <a:latin typeface="Calibri" panose="020F0502020204030204"/>
                <a:cs typeface="+mn-cs"/>
              </a:rPr>
              <a:t> time when we will have a keynote speaker at the event. </a:t>
            </a:r>
          </a:p>
          <a:p>
            <a:pPr algn="ctr" defTabSz="685800" fontAlgn="auto">
              <a:spcBef>
                <a:spcPts val="0"/>
              </a:spcBef>
              <a:spcAft>
                <a:spcPts val="0"/>
              </a:spcAft>
            </a:pPr>
            <a:endParaRPr lang="en-US" sz="1200" b="0" dirty="0">
              <a:solidFill>
                <a:prstClr val="black"/>
              </a:solidFill>
              <a:latin typeface="Calibri" panose="020F0502020204030204"/>
              <a:cs typeface="+mn-cs"/>
            </a:endParaRPr>
          </a:p>
          <a:p>
            <a:pPr algn="ctr" defTabSz="685800" fontAlgn="auto">
              <a:spcBef>
                <a:spcPts val="0"/>
              </a:spcBef>
              <a:spcAft>
                <a:spcPts val="0"/>
              </a:spcAft>
            </a:pPr>
            <a:r>
              <a:rPr lang="en-US" sz="1200" b="0" dirty="0">
                <a:solidFill>
                  <a:prstClr val="black"/>
                </a:solidFill>
                <a:latin typeface="Calibri" panose="020F0502020204030204"/>
                <a:cs typeface="+mn-cs"/>
              </a:rPr>
              <a:t>We will want to book </a:t>
            </a:r>
          </a:p>
          <a:p>
            <a:pPr algn="ctr" defTabSz="685800" fontAlgn="auto">
              <a:spcBef>
                <a:spcPts val="0"/>
              </a:spcBef>
              <a:spcAft>
                <a:spcPts val="0"/>
              </a:spcAft>
            </a:pPr>
            <a:r>
              <a:rPr lang="en-US" sz="1200" u="sng" dirty="0">
                <a:solidFill>
                  <a:srgbClr val="7030A0"/>
                </a:solidFill>
                <a:latin typeface="Elephant" panose="02020904090505020303" pitchFamily="18" charset="0"/>
                <a:cs typeface="+mn-cs"/>
              </a:rPr>
              <a:t>ONE AMAZING</a:t>
            </a:r>
            <a:r>
              <a:rPr lang="en-US" sz="1200" b="0" dirty="0">
                <a:solidFill>
                  <a:srgbClr val="FF0000"/>
                </a:solidFill>
                <a:latin typeface="Elephant" panose="02020904090505020303" pitchFamily="18" charset="0"/>
                <a:cs typeface="+mn-cs"/>
              </a:rPr>
              <a:t> </a:t>
            </a:r>
            <a:r>
              <a:rPr lang="en-US" sz="1200" b="0" dirty="0">
                <a:solidFill>
                  <a:prstClr val="black"/>
                </a:solidFill>
                <a:latin typeface="Calibri" panose="020F0502020204030204"/>
                <a:cs typeface="+mn-cs"/>
              </a:rPr>
              <a:t>speaker!! </a:t>
            </a:r>
          </a:p>
          <a:p>
            <a:pPr algn="ctr" defTabSz="685800" fontAlgn="auto">
              <a:spcBef>
                <a:spcPts val="0"/>
              </a:spcBef>
              <a:spcAft>
                <a:spcPts val="0"/>
              </a:spcAft>
            </a:pPr>
            <a:r>
              <a:rPr lang="en-US" sz="1200" b="0" dirty="0">
                <a:solidFill>
                  <a:prstClr val="black"/>
                </a:solidFill>
                <a:latin typeface="Calibri" panose="020F0502020204030204"/>
                <a:cs typeface="+mn-cs"/>
              </a:rPr>
              <a:t>Possibly a member of the Shark Tank cast? Or another well-known exciting household name!!</a:t>
            </a:r>
          </a:p>
        </p:txBody>
      </p:sp>
      <p:sp>
        <p:nvSpPr>
          <p:cNvPr id="12" name="Rectangle 11"/>
          <p:cNvSpPr/>
          <p:nvPr/>
        </p:nvSpPr>
        <p:spPr>
          <a:xfrm>
            <a:off x="2897109" y="3794111"/>
            <a:ext cx="2315606" cy="1938992"/>
          </a:xfrm>
          <a:prstGeom prst="rect">
            <a:avLst/>
          </a:prstGeom>
        </p:spPr>
        <p:txBody>
          <a:bodyPr wrap="square">
            <a:spAutoFit/>
          </a:bodyPr>
          <a:lstStyle/>
          <a:p>
            <a:pPr algn="ctr" defTabSz="685800" fontAlgn="auto">
              <a:spcBef>
                <a:spcPts val="0"/>
              </a:spcBef>
              <a:spcAft>
                <a:spcPts val="0"/>
              </a:spcAft>
            </a:pPr>
            <a:r>
              <a:rPr lang="en-US" sz="1200" b="0" dirty="0">
                <a:solidFill>
                  <a:prstClr val="black"/>
                </a:solidFill>
                <a:latin typeface="Calibri" panose="020F0502020204030204"/>
                <a:cs typeface="+mn-cs"/>
              </a:rPr>
              <a:t>On Thursday we will be focusing on the  Top Corporations – so the “star” elements from Wednesday will need to be replaced – we have bronze, silver, gold and  platinum levels of  Top Corps. Perhaps we could recognize Bronze and Silver at Lunch – and Gold and Platinum at Salute Dinner.</a:t>
            </a:r>
          </a:p>
        </p:txBody>
      </p:sp>
      <p:sp>
        <p:nvSpPr>
          <p:cNvPr id="13" name="Rectangle 12"/>
          <p:cNvSpPr/>
          <p:nvPr/>
        </p:nvSpPr>
        <p:spPr>
          <a:xfrm>
            <a:off x="5758213" y="2765512"/>
            <a:ext cx="3385787" cy="1015663"/>
          </a:xfrm>
          <a:prstGeom prst="rect">
            <a:avLst/>
          </a:prstGeom>
        </p:spPr>
        <p:txBody>
          <a:bodyPr wrap="square">
            <a:spAutoFit/>
          </a:bodyPr>
          <a:lstStyle/>
          <a:p>
            <a:pPr defTabSz="685800" fontAlgn="auto">
              <a:spcBef>
                <a:spcPts val="0"/>
              </a:spcBef>
              <a:spcAft>
                <a:spcPts val="0"/>
              </a:spcAft>
            </a:pPr>
            <a:r>
              <a:rPr lang="en-US" sz="1200" b="0" dirty="0">
                <a:solidFill>
                  <a:prstClr val="black"/>
                </a:solidFill>
                <a:latin typeface="Calibri" panose="020F0502020204030204"/>
                <a:cs typeface="+mn-cs"/>
              </a:rPr>
              <a:t>Stage will need sponsor logos as we will have a Keynote Luncheon Sponsor. Perhaps built in screens/lighting that can change based on the different Top Corp distinction that is being recognized.</a:t>
            </a:r>
          </a:p>
        </p:txBody>
      </p:sp>
      <p:grpSp>
        <p:nvGrpSpPr>
          <p:cNvPr id="3" name="Group 2"/>
          <p:cNvGrpSpPr/>
          <p:nvPr/>
        </p:nvGrpSpPr>
        <p:grpSpPr>
          <a:xfrm>
            <a:off x="2896805" y="1703055"/>
            <a:ext cx="2238216" cy="1183768"/>
            <a:chOff x="8634493" y="1249254"/>
            <a:chExt cx="2984288" cy="1578357"/>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1489" y="1270319"/>
              <a:ext cx="1557292" cy="155729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7927" y="1266001"/>
              <a:ext cx="1557292" cy="155729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989" y="1260418"/>
              <a:ext cx="1557292" cy="15572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2051" y="1249254"/>
              <a:ext cx="1557292" cy="1557292"/>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4493" y="1254831"/>
              <a:ext cx="1554480" cy="1554480"/>
            </a:xfrm>
            <a:prstGeom prst="rect">
              <a:avLst/>
            </a:prstGeom>
          </p:spPr>
        </p:pic>
      </p:grpSp>
      <p:sp>
        <p:nvSpPr>
          <p:cNvPr id="6" name="Rectangle 5"/>
          <p:cNvSpPr/>
          <p:nvPr/>
        </p:nvSpPr>
        <p:spPr>
          <a:xfrm>
            <a:off x="2889716" y="3094380"/>
            <a:ext cx="2345899" cy="646331"/>
          </a:xfrm>
          <a:prstGeom prst="rect">
            <a:avLst/>
          </a:prstGeom>
        </p:spPr>
        <p:txBody>
          <a:bodyPr wrap="none">
            <a:spAutoFit/>
          </a:bodyPr>
          <a:lstStyle/>
          <a:p>
            <a:pPr algn="ctr" defTabSz="685800" fontAlgn="auto">
              <a:spcBef>
                <a:spcPts val="0"/>
              </a:spcBef>
              <a:spcAft>
                <a:spcPts val="0"/>
              </a:spcAft>
            </a:pPr>
            <a:r>
              <a:rPr lang="en-US" dirty="0">
                <a:solidFill>
                  <a:prstClr val="black"/>
                </a:solidFill>
                <a:latin typeface="Calibri" panose="020F0502020204030204"/>
                <a:cs typeface="+mn-cs"/>
              </a:rPr>
              <a:t>Recognizing America’s </a:t>
            </a:r>
            <a:endParaRPr lang="en-US" dirty="0" smtClean="0">
              <a:solidFill>
                <a:prstClr val="black"/>
              </a:solidFill>
              <a:latin typeface="Calibri" panose="020F0502020204030204"/>
              <a:cs typeface="+mn-cs"/>
            </a:endParaRPr>
          </a:p>
          <a:p>
            <a:pPr algn="ctr" defTabSz="685800" fontAlgn="auto">
              <a:spcBef>
                <a:spcPts val="0"/>
              </a:spcBef>
              <a:spcAft>
                <a:spcPts val="0"/>
              </a:spcAft>
            </a:pPr>
            <a:r>
              <a:rPr lang="en-US" dirty="0" smtClean="0">
                <a:solidFill>
                  <a:prstClr val="black"/>
                </a:solidFill>
                <a:latin typeface="Calibri" panose="020F0502020204030204"/>
                <a:cs typeface="+mn-cs"/>
              </a:rPr>
              <a:t>Top </a:t>
            </a:r>
            <a:r>
              <a:rPr lang="en-US" dirty="0">
                <a:solidFill>
                  <a:prstClr val="black"/>
                </a:solidFill>
                <a:latin typeface="Calibri" panose="020F0502020204030204"/>
                <a:cs typeface="+mn-cs"/>
              </a:rPr>
              <a:t>Corporations</a:t>
            </a:r>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819" r="315"/>
          <a:stretch/>
        </p:blipFill>
        <p:spPr>
          <a:xfrm>
            <a:off x="663525" y="5047253"/>
            <a:ext cx="1601654" cy="834356"/>
          </a:xfrm>
          <a:prstGeom prst="rect">
            <a:avLst/>
          </a:prstGeom>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t="11508"/>
          <a:stretch/>
        </p:blipFill>
        <p:spPr>
          <a:xfrm>
            <a:off x="313709" y="1450173"/>
            <a:ext cx="2286000" cy="170533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56566" y="1461090"/>
            <a:ext cx="1761470" cy="1175381"/>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0762" y="1463820"/>
            <a:ext cx="1804580" cy="1172651"/>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97126" y="3879278"/>
            <a:ext cx="2770810" cy="1658583"/>
          </a:xfrm>
          <a:prstGeom prst="rect">
            <a:avLst/>
          </a:prstGeom>
        </p:spPr>
      </p:pic>
    </p:spTree>
    <p:extLst>
      <p:ext uri="{BB962C8B-B14F-4D97-AF65-F5344CB8AC3E}">
        <p14:creationId xmlns:p14="http://schemas.microsoft.com/office/powerpoint/2010/main" val="1321904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Nominating Committee:  Board Elections</a:t>
            </a:r>
            <a:endParaRPr lang="en-US" b="1" dirty="0"/>
          </a:p>
        </p:txBody>
      </p:sp>
      <p:sp>
        <p:nvSpPr>
          <p:cNvPr id="3" name="Content Placeholder 2"/>
          <p:cNvSpPr>
            <a:spLocks noGrp="1"/>
          </p:cNvSpPr>
          <p:nvPr>
            <p:ph idx="1"/>
          </p:nvPr>
        </p:nvSpPr>
        <p:spPr>
          <a:xfrm>
            <a:off x="384174" y="519111"/>
            <a:ext cx="8378825" cy="6112313"/>
          </a:xfrm>
        </p:spPr>
        <p:txBody>
          <a:bodyPr/>
          <a:lstStyle/>
          <a:p>
            <a:pPr algn="ctr">
              <a:lnSpc>
                <a:spcPct val="107000"/>
              </a:lnSpc>
              <a:spcBef>
                <a:spcPts val="0"/>
              </a:spcBef>
              <a:spcAft>
                <a:spcPts val="0"/>
              </a:spcAft>
            </a:pPr>
            <a:r>
              <a:rPr lang="en-US" sz="500" dirty="0">
                <a:solidFill>
                  <a:srgbClr val="000000"/>
                </a:solidFill>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500" dirty="0">
                <a:solidFill>
                  <a:srgbClr val="000000"/>
                </a:solidFill>
                <a:latin typeface="Cambria" panose="020405030504060302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dirty="0">
                <a:solidFill>
                  <a:srgbClr val="000000"/>
                </a:solidFill>
                <a:latin typeface="Cambria" panose="020405030504060302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Corporate Nominations for Existing Board Seats (3): </a:t>
            </a:r>
            <a:endParaRPr lang="en-US"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Douglas Fisher, ExxonMobil </a:t>
            </a:r>
            <a:r>
              <a:rPr lang="en-US" sz="1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Term ends 12/2019)</a:t>
            </a: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Piyush Bhargava, Dell </a:t>
            </a:r>
            <a:r>
              <a:rPr lang="en-US" sz="1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Term ends 12/2018)</a:t>
            </a: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Nedra Dickson, Accenture </a:t>
            </a:r>
            <a:r>
              <a:rPr lang="en-US" sz="1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Term ends 12/2017)</a:t>
            </a: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Corporate Re-nominations for Existing Board Seats (Term Ending Dec 2019):</a:t>
            </a:r>
            <a:endParaRPr lang="en-US"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AT&amp;T</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Alithia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Bruinton</a:t>
            </a:r>
            <a:endParaRPr lang="en-US" sz="1800" dirty="0">
              <a:solidFill>
                <a:srgbClr val="000000"/>
              </a:solidFill>
            </a:endParaRPr>
          </a:p>
          <a:p>
            <a:pPr marL="342900" lvl="0"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Avis Budget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Group</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Lynn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Boccio</a:t>
            </a:r>
            <a:endParaRPr lang="en-US" sz="1800" dirty="0">
              <a:solidFill>
                <a:srgbClr val="000000"/>
              </a:solidFill>
            </a:endParaRPr>
          </a:p>
          <a:p>
            <a:pPr marL="342900" lvl="0"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Bank of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America</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Barbara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Kubicki-Hicks </a:t>
            </a:r>
            <a:endParaRPr lang="en-US" sz="1800" dirty="0">
              <a:solidFill>
                <a:srgbClr val="000000"/>
              </a:solidFill>
            </a:endParaRPr>
          </a:p>
          <a:p>
            <a:pPr marL="342900" lvl="0"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Ford Motor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Company</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Renee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Jones   </a:t>
            </a:r>
            <a:endParaRPr lang="en-US" sz="1800" dirty="0">
              <a:solidFill>
                <a:srgbClr val="000000"/>
              </a:solidFill>
            </a:endParaRPr>
          </a:p>
          <a:p>
            <a:pPr marL="342900" lvl="0"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Johnson &amp;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Johnson</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Beverly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Jennings</a:t>
            </a:r>
            <a:endParaRPr lang="en-US" sz="1800" dirty="0">
              <a:solidFill>
                <a:srgbClr val="000000"/>
              </a:solidFill>
            </a:endParaRPr>
          </a:p>
          <a:p>
            <a:pPr marL="342900" lvl="0"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KPMG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LLP</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Barbara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Carbone        </a:t>
            </a:r>
            <a:endParaRPr lang="en-US" sz="1800" dirty="0">
              <a:solidFill>
                <a:srgbClr val="000000"/>
              </a:solidFill>
            </a:endParaRPr>
          </a:p>
          <a:p>
            <a:pPr marL="342900" lvl="0" indent="-342900">
              <a:spcBef>
                <a:spcPts val="0"/>
              </a:spcBef>
              <a:spcAft>
                <a:spcPts val="0"/>
              </a:spcAft>
              <a:buFont typeface="Symbol" panose="05050102010706020507" pitchFamily="18" charset="2"/>
              <a:buChar char=""/>
            </a:pP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ManpowerGroup</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Nancy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Creuziger         </a:t>
            </a:r>
            <a:endParaRPr lang="en-US" sz="1800" dirty="0">
              <a:solidFill>
                <a:srgbClr val="000000"/>
              </a:solidFill>
            </a:endParaRPr>
          </a:p>
          <a:p>
            <a:pPr marL="342900" lvl="0"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Microsoft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Corporation</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Fernando Hernandez </a:t>
            </a:r>
            <a:endParaRPr lang="en-US" sz="1800" dirty="0">
              <a:solidFill>
                <a:srgbClr val="000000"/>
              </a:solidFill>
            </a:endParaRPr>
          </a:p>
          <a:p>
            <a:pPr marL="342900" lvl="0"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Motorola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Solutions</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Lisa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Stenglein </a:t>
            </a:r>
            <a:endParaRPr lang="en-US" sz="1800" dirty="0">
              <a:solidFill>
                <a:srgbClr val="000000"/>
              </a:solidFill>
            </a:endParaRPr>
          </a:p>
          <a:p>
            <a:pPr marL="342900" lvl="0"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Pitney Bowes Inc</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Laura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Taylor</a:t>
            </a:r>
            <a:endParaRPr lang="en-US" sz="1800" dirty="0">
              <a:solidFill>
                <a:srgbClr val="000000"/>
              </a:solidFill>
            </a:endParaRPr>
          </a:p>
          <a:p>
            <a:pPr marL="342900" lvl="0"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Robert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Half</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Kathleen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Trimble</a:t>
            </a:r>
            <a:endParaRPr lang="en-US" sz="1800" dirty="0">
              <a:solidFill>
                <a:srgbClr val="000000"/>
              </a:solidFill>
            </a:endParaRPr>
          </a:p>
          <a:p>
            <a:pPr marL="342900" lvl="0" indent="-342900">
              <a:spcBef>
                <a:spcPts val="0"/>
              </a:spcBef>
              <a:spcAft>
                <a:spcPts val="500"/>
              </a:spcAft>
              <a:buFont typeface="Symbol" panose="05050102010706020507" pitchFamily="18" charset="2"/>
              <a:buChar char=""/>
            </a:pP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UPS</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Estrella Cramer</a:t>
            </a:r>
          </a:p>
          <a:p>
            <a:pPr>
              <a:lnSpc>
                <a:spcPct val="107000"/>
              </a:lnSpc>
              <a:spcBef>
                <a:spcPts val="0"/>
              </a:spcBef>
              <a:spcAft>
                <a:spcPts val="500"/>
              </a:spcAft>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Note</a:t>
            </a:r>
            <a:r>
              <a:rPr lang="en-US"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ExxonMobil Global Services Company seat is also expiring this year.  Douglas Fisher (above) is recommended to succeed Linda Sexton for this term.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765289" y="6425699"/>
            <a:ext cx="997710" cy="207749"/>
          </a:xfrm>
          <a:prstGeom prst="rect">
            <a:avLst/>
          </a:prstGeom>
          <a:noFill/>
        </p:spPr>
        <p:txBody>
          <a:bodyPr wrap="non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342900"/>
            <a:r>
              <a:rPr lang="en-US" sz="900" cap="all" dirty="0">
                <a:ln w="0"/>
                <a:solidFill>
                  <a:srgbClr val="FF0000"/>
                </a:solidFill>
                <a:effectLst>
                  <a:reflection blurRad="12700" stA="50000" endPos="50000" dist="5000" dir="5400000" sy="-100000" rotWithShape="0"/>
                </a:effectLst>
              </a:rPr>
              <a:t>Confidential</a:t>
            </a:r>
          </a:p>
        </p:txBody>
      </p:sp>
    </p:spTree>
    <p:extLst>
      <p:ext uri="{BB962C8B-B14F-4D97-AF65-F5344CB8AC3E}">
        <p14:creationId xmlns:p14="http://schemas.microsoft.com/office/powerpoint/2010/main" val="355396310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7528" y="2851443"/>
            <a:ext cx="3157838" cy="1776284"/>
          </a:xfrm>
          <a:prstGeom prst="rect">
            <a:avLst/>
          </a:prstGeom>
        </p:spPr>
      </p:pic>
      <p:sp>
        <p:nvSpPr>
          <p:cNvPr id="2" name="TextBox 1"/>
          <p:cNvSpPr txBox="1"/>
          <p:nvPr/>
        </p:nvSpPr>
        <p:spPr>
          <a:xfrm>
            <a:off x="2881277" y="1097474"/>
            <a:ext cx="3087296" cy="692497"/>
          </a:xfrm>
          <a:prstGeom prst="rect">
            <a:avLst/>
          </a:prstGeom>
          <a:noFill/>
        </p:spPr>
        <p:txBody>
          <a:bodyPr wrap="square" rtlCol="0">
            <a:spAutoFit/>
          </a:bodyPr>
          <a:lstStyle/>
          <a:p>
            <a:pPr defTabSz="685800" fontAlgn="auto">
              <a:spcBef>
                <a:spcPts val="0"/>
              </a:spcBef>
              <a:spcAft>
                <a:spcPts val="0"/>
              </a:spcAft>
            </a:pPr>
            <a:r>
              <a:rPr lang="en-US" sz="2100" dirty="0">
                <a:solidFill>
                  <a:prstClr val="black"/>
                </a:solidFill>
                <a:latin typeface="Calibri" panose="020F0502020204030204"/>
                <a:cs typeface="+mn-cs"/>
              </a:rPr>
              <a:t>THURSDAY: Salute Dinner</a:t>
            </a:r>
          </a:p>
          <a:p>
            <a:pPr defTabSz="685800" fontAlgn="auto">
              <a:spcBef>
                <a:spcPts val="0"/>
              </a:spcBef>
              <a:spcAft>
                <a:spcPts val="0"/>
              </a:spcAft>
            </a:pPr>
            <a:endParaRPr lang="en-US" dirty="0">
              <a:solidFill>
                <a:prstClr val="black"/>
              </a:solidFill>
              <a:latin typeface="Calibri" panose="020F0502020204030204"/>
              <a:cs typeface="+mn-cs"/>
            </a:endParaRPr>
          </a:p>
        </p:txBody>
      </p:sp>
      <p:sp>
        <p:nvSpPr>
          <p:cNvPr id="4" name="TextBox 3"/>
          <p:cNvSpPr txBox="1"/>
          <p:nvPr/>
        </p:nvSpPr>
        <p:spPr>
          <a:xfrm>
            <a:off x="90135" y="1505000"/>
            <a:ext cx="3267206" cy="3000821"/>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sz="1050" b="0" dirty="0">
                <a:solidFill>
                  <a:prstClr val="black"/>
                </a:solidFill>
                <a:latin typeface="Calibri" panose="020F0502020204030204"/>
                <a:cs typeface="+mn-cs"/>
              </a:rPr>
              <a:t>“The Oscars” theme</a:t>
            </a:r>
          </a:p>
          <a:p>
            <a:pPr marL="214313" indent="-214313" defTabSz="685800" fontAlgn="auto">
              <a:spcBef>
                <a:spcPts val="0"/>
              </a:spcBef>
              <a:spcAft>
                <a:spcPts val="0"/>
              </a:spcAft>
              <a:buFont typeface="Arial" panose="020B0604020202020204" pitchFamily="34" charset="0"/>
              <a:buChar char="•"/>
            </a:pPr>
            <a:r>
              <a:rPr lang="en-US" sz="1050" b="0" dirty="0">
                <a:solidFill>
                  <a:prstClr val="black"/>
                </a:solidFill>
                <a:latin typeface="Calibri" panose="020F0502020204030204"/>
                <a:cs typeface="+mn-cs"/>
              </a:rPr>
              <a:t>Tribute Dinner at NCBF will be themed around “The Grammy’s” – all about music, fun, concert, high energy, etc.</a:t>
            </a:r>
          </a:p>
          <a:p>
            <a:pPr marL="214313" indent="-214313" defTabSz="685800" fontAlgn="auto">
              <a:spcBef>
                <a:spcPts val="0"/>
              </a:spcBef>
              <a:spcAft>
                <a:spcPts val="0"/>
              </a:spcAft>
              <a:buFont typeface="Arial" panose="020B0604020202020204" pitchFamily="34" charset="0"/>
              <a:buChar char="•"/>
            </a:pPr>
            <a:r>
              <a:rPr lang="en-US" sz="1050" b="0" dirty="0">
                <a:solidFill>
                  <a:prstClr val="black"/>
                </a:solidFill>
                <a:latin typeface="Calibri" panose="020F0502020204030204"/>
                <a:cs typeface="+mn-cs"/>
              </a:rPr>
              <a:t>Salute Dinner at S&amp;S could compliment that by theming it around the “The Oscars” – Hollywood’s biggest/most prestigious night, elegant, extravagant, red carpet, step &amp; repeat, media/paparazzi, honoring the “WBENC celebrities”</a:t>
            </a:r>
          </a:p>
          <a:p>
            <a:pPr marL="214313" indent="-214313" defTabSz="685800" fontAlgn="auto">
              <a:spcBef>
                <a:spcPts val="0"/>
              </a:spcBef>
              <a:spcAft>
                <a:spcPts val="0"/>
              </a:spcAft>
              <a:buFont typeface="Arial" panose="020B0604020202020204" pitchFamily="34" charset="0"/>
              <a:buChar char="•"/>
            </a:pPr>
            <a:r>
              <a:rPr lang="en-US" sz="1050" b="0" dirty="0">
                <a:solidFill>
                  <a:prstClr val="black"/>
                </a:solidFill>
                <a:latin typeface="Calibri" panose="020F0502020204030204"/>
                <a:cs typeface="+mn-cs"/>
              </a:rPr>
              <a:t>We could have a host/MC for the evening similar to  Neil Patrick Harris/Ellen/etc.</a:t>
            </a:r>
          </a:p>
          <a:p>
            <a:pPr marL="214313" indent="-214313" defTabSz="685800" fontAlgn="auto">
              <a:spcBef>
                <a:spcPts val="0"/>
              </a:spcBef>
              <a:spcAft>
                <a:spcPts val="0"/>
              </a:spcAft>
              <a:buFont typeface="Arial" panose="020B0604020202020204" pitchFamily="34" charset="0"/>
              <a:buChar char="•"/>
            </a:pPr>
            <a:r>
              <a:rPr lang="en-US" sz="1050" b="0" dirty="0">
                <a:solidFill>
                  <a:prstClr val="black"/>
                </a:solidFill>
                <a:latin typeface="Calibri" panose="020F0502020204030204"/>
                <a:cs typeface="+mn-cs"/>
              </a:rPr>
              <a:t>Awards show programming, bring different “presenters” up to the stage, “Best Actress”, “Best Supporting Actor” could translate into categories within 20</a:t>
            </a:r>
            <a:r>
              <a:rPr lang="en-US" sz="1050" b="0" baseline="30000" dirty="0">
                <a:solidFill>
                  <a:prstClr val="black"/>
                </a:solidFill>
                <a:latin typeface="Calibri" panose="020F0502020204030204"/>
                <a:cs typeface="+mn-cs"/>
              </a:rPr>
              <a:t>th</a:t>
            </a:r>
            <a:r>
              <a:rPr lang="en-US" sz="1050" b="0" dirty="0">
                <a:solidFill>
                  <a:prstClr val="black"/>
                </a:solidFill>
                <a:latin typeface="Calibri" panose="020F0502020204030204"/>
                <a:cs typeface="+mn-cs"/>
              </a:rPr>
              <a:t> anniversary recognition </a:t>
            </a:r>
          </a:p>
          <a:p>
            <a:pPr marL="214313" indent="-214313" defTabSz="685800" fontAlgn="auto">
              <a:spcBef>
                <a:spcPts val="0"/>
              </a:spcBef>
              <a:spcAft>
                <a:spcPts val="0"/>
              </a:spcAft>
              <a:buFont typeface="Arial" panose="020B0604020202020204" pitchFamily="34" charset="0"/>
              <a:buChar char="•"/>
            </a:pPr>
            <a:r>
              <a:rPr lang="en-US" sz="1050" b="0" dirty="0">
                <a:solidFill>
                  <a:prstClr val="black"/>
                </a:solidFill>
                <a:latin typeface="Calibri" panose="020F0502020204030204"/>
                <a:cs typeface="+mn-cs"/>
              </a:rPr>
              <a:t>Play lots of video clips to highlight key moments/accomplishments like they do for movies at the Oscars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948" y="1620550"/>
            <a:ext cx="2102146" cy="11824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9842" y="934745"/>
            <a:ext cx="2909470" cy="197468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6622" y="3028178"/>
            <a:ext cx="1531238" cy="224254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4570" y="3036137"/>
            <a:ext cx="1914741" cy="179717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3293" y="4343592"/>
            <a:ext cx="1445792" cy="144579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658" y="4662068"/>
            <a:ext cx="2374235" cy="84130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7341" y="4833307"/>
            <a:ext cx="1832572" cy="1048601"/>
          </a:xfrm>
          <a:prstGeom prst="rect">
            <a:avLst/>
          </a:prstGeom>
        </p:spPr>
      </p:pic>
    </p:spTree>
    <p:extLst>
      <p:ext uri="{BB962C8B-B14F-4D97-AF65-F5344CB8AC3E}">
        <p14:creationId xmlns:p14="http://schemas.microsoft.com/office/powerpoint/2010/main" val="3659278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926" y="4675989"/>
            <a:ext cx="1106973" cy="1142554"/>
          </a:xfrm>
          <a:prstGeom prst="rect">
            <a:avLst/>
          </a:prstGeom>
        </p:spPr>
      </p:pic>
      <p:sp>
        <p:nvSpPr>
          <p:cNvPr id="2" name="TextBox 1"/>
          <p:cNvSpPr txBox="1"/>
          <p:nvPr/>
        </p:nvSpPr>
        <p:spPr>
          <a:xfrm>
            <a:off x="2475986" y="941662"/>
            <a:ext cx="4192030" cy="369332"/>
          </a:xfrm>
          <a:prstGeom prst="rect">
            <a:avLst/>
          </a:prstGeom>
          <a:noFill/>
        </p:spPr>
        <p:txBody>
          <a:bodyPr wrap="square" rtlCol="0">
            <a:spAutoFit/>
          </a:bodyPr>
          <a:lstStyle/>
          <a:p>
            <a:pPr algn="ctr" defTabSz="685800" fontAlgn="auto">
              <a:spcBef>
                <a:spcPts val="0"/>
              </a:spcBef>
              <a:spcAft>
                <a:spcPts val="0"/>
              </a:spcAft>
            </a:pPr>
            <a:r>
              <a:rPr lang="en-US" dirty="0">
                <a:solidFill>
                  <a:prstClr val="black"/>
                </a:solidFill>
                <a:latin typeface="Calibri" panose="020F0502020204030204"/>
                <a:cs typeface="+mn-cs"/>
              </a:rPr>
              <a:t>THURSDAY AFTERPARTY: “VEGAS BOUND”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4064" y="1078919"/>
            <a:ext cx="1805097" cy="95309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7455" y="2725446"/>
            <a:ext cx="2335897" cy="1167949"/>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9103" r="15069"/>
          <a:stretch/>
        </p:blipFill>
        <p:spPr>
          <a:xfrm>
            <a:off x="159779" y="4629720"/>
            <a:ext cx="1173892" cy="118882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8687" y="4629720"/>
            <a:ext cx="1047298" cy="1274247"/>
          </a:xfrm>
          <a:prstGeom prst="rect">
            <a:avLst/>
          </a:prstGeom>
        </p:spPr>
      </p:pic>
      <p:pic>
        <p:nvPicPr>
          <p:cNvPr id="1026" name="Picture 2" descr="Image result for las vegas par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5732" y="4649738"/>
            <a:ext cx="1722822" cy="12218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99555" y="2216590"/>
            <a:ext cx="2423797" cy="461665"/>
          </a:xfrm>
          <a:prstGeom prst="rect">
            <a:avLst/>
          </a:prstGeom>
          <a:noFill/>
        </p:spPr>
        <p:txBody>
          <a:bodyPr wrap="square" rtlCol="0">
            <a:spAutoFit/>
          </a:bodyPr>
          <a:lstStyle/>
          <a:p>
            <a:pPr algn="ctr" defTabSz="685800" fontAlgn="auto">
              <a:spcBef>
                <a:spcPts val="0"/>
              </a:spcBef>
              <a:spcAft>
                <a:spcPts val="0"/>
              </a:spcAft>
            </a:pPr>
            <a:r>
              <a:rPr lang="en-US" sz="1200" b="0" dirty="0">
                <a:solidFill>
                  <a:prstClr val="black"/>
                </a:solidFill>
                <a:latin typeface="Calibri" panose="020F0502020204030204"/>
                <a:cs typeface="+mn-cs"/>
              </a:rPr>
              <a:t>Las Vegas themed party favors: </a:t>
            </a:r>
          </a:p>
          <a:p>
            <a:pPr algn="ctr" defTabSz="685800" fontAlgn="auto">
              <a:spcBef>
                <a:spcPts val="0"/>
              </a:spcBef>
              <a:spcAft>
                <a:spcPts val="0"/>
              </a:spcAft>
            </a:pPr>
            <a:r>
              <a:rPr lang="en-US" sz="1200" b="0" dirty="0">
                <a:solidFill>
                  <a:prstClr val="black"/>
                </a:solidFill>
                <a:latin typeface="Calibri" panose="020F0502020204030204"/>
                <a:cs typeface="+mn-cs"/>
              </a:rPr>
              <a:t>hats, glasses, noise makers, confetti</a:t>
            </a:r>
          </a:p>
        </p:txBody>
      </p:sp>
      <p:sp>
        <p:nvSpPr>
          <p:cNvPr id="11" name="TextBox 10"/>
          <p:cNvSpPr txBox="1"/>
          <p:nvPr/>
        </p:nvSpPr>
        <p:spPr>
          <a:xfrm>
            <a:off x="409352" y="4054187"/>
            <a:ext cx="1848636" cy="461665"/>
          </a:xfrm>
          <a:prstGeom prst="rect">
            <a:avLst/>
          </a:prstGeom>
          <a:noFill/>
        </p:spPr>
        <p:txBody>
          <a:bodyPr wrap="square" rtlCol="0">
            <a:spAutoFit/>
          </a:bodyPr>
          <a:lstStyle/>
          <a:p>
            <a:pPr algn="ctr" defTabSz="685800" fontAlgn="auto">
              <a:spcBef>
                <a:spcPts val="0"/>
              </a:spcBef>
              <a:spcAft>
                <a:spcPts val="0"/>
              </a:spcAft>
            </a:pPr>
            <a:r>
              <a:rPr lang="en-US" sz="1200" b="0" dirty="0">
                <a:solidFill>
                  <a:prstClr val="black"/>
                </a:solidFill>
                <a:latin typeface="Calibri" panose="020F0502020204030204"/>
                <a:cs typeface="+mn-cs"/>
              </a:rPr>
              <a:t>Michael Jackson and/or Elvis impersonator</a:t>
            </a: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8683" y="4492768"/>
            <a:ext cx="2075967" cy="1383978"/>
          </a:xfrm>
          <a:prstGeom prst="rect">
            <a:avLst/>
          </a:prstGeom>
        </p:spPr>
      </p:pic>
      <p:sp>
        <p:nvSpPr>
          <p:cNvPr id="16" name="TextBox 15"/>
          <p:cNvSpPr txBox="1"/>
          <p:nvPr/>
        </p:nvSpPr>
        <p:spPr>
          <a:xfrm>
            <a:off x="6907330" y="4087008"/>
            <a:ext cx="1802664" cy="276999"/>
          </a:xfrm>
          <a:prstGeom prst="rect">
            <a:avLst/>
          </a:prstGeom>
          <a:noFill/>
        </p:spPr>
        <p:txBody>
          <a:bodyPr wrap="square" rtlCol="0">
            <a:spAutoFit/>
          </a:bodyPr>
          <a:lstStyle/>
          <a:p>
            <a:pPr algn="ctr" defTabSz="685800" fontAlgn="auto">
              <a:spcBef>
                <a:spcPts val="0"/>
              </a:spcBef>
              <a:spcAft>
                <a:spcPts val="0"/>
              </a:spcAft>
            </a:pPr>
            <a:r>
              <a:rPr lang="en-US" sz="1200" b="0" dirty="0">
                <a:solidFill>
                  <a:prstClr val="black"/>
                </a:solidFill>
                <a:latin typeface="Calibri" panose="020F0502020204030204"/>
                <a:cs typeface="+mn-cs"/>
              </a:rPr>
              <a:t>High energy live band!</a:t>
            </a:r>
          </a:p>
        </p:txBody>
      </p:sp>
      <p:sp>
        <p:nvSpPr>
          <p:cNvPr id="10" name="AutoShape 6" descr="Image result for signature cocktail"/>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b="0" dirty="0">
              <a:solidFill>
                <a:prstClr val="black"/>
              </a:solidFill>
              <a:latin typeface="Calibri" panose="020F0502020204030204"/>
              <a:cs typeface="+mn-cs"/>
            </a:endParaRP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48969" y="2000603"/>
            <a:ext cx="1443189" cy="1083995"/>
          </a:xfrm>
          <a:prstGeom prst="rect">
            <a:avLst/>
          </a:prstGeom>
        </p:spPr>
      </p:pic>
      <p:sp>
        <p:nvSpPr>
          <p:cNvPr id="19" name="TextBox 18"/>
          <p:cNvSpPr txBox="1"/>
          <p:nvPr/>
        </p:nvSpPr>
        <p:spPr>
          <a:xfrm>
            <a:off x="1911850" y="3130863"/>
            <a:ext cx="1317428" cy="461665"/>
          </a:xfrm>
          <a:prstGeom prst="rect">
            <a:avLst/>
          </a:prstGeom>
          <a:noFill/>
        </p:spPr>
        <p:txBody>
          <a:bodyPr wrap="square" rtlCol="0">
            <a:spAutoFit/>
          </a:bodyPr>
          <a:lstStyle/>
          <a:p>
            <a:pPr algn="ctr" defTabSz="685800" fontAlgn="auto">
              <a:spcBef>
                <a:spcPts val="0"/>
              </a:spcBef>
              <a:spcAft>
                <a:spcPts val="0"/>
              </a:spcAft>
            </a:pPr>
            <a:r>
              <a:rPr lang="en-US" sz="1200" b="0" dirty="0">
                <a:solidFill>
                  <a:prstClr val="black"/>
                </a:solidFill>
                <a:latin typeface="Calibri" panose="020F0502020204030204"/>
                <a:cs typeface="+mn-cs"/>
              </a:rPr>
              <a:t>Signature WBENC </a:t>
            </a:r>
          </a:p>
          <a:p>
            <a:pPr algn="ctr" defTabSz="685800" fontAlgn="auto">
              <a:spcBef>
                <a:spcPts val="0"/>
              </a:spcBef>
              <a:spcAft>
                <a:spcPts val="0"/>
              </a:spcAft>
            </a:pPr>
            <a:r>
              <a:rPr lang="en-US" sz="1200" b="0" dirty="0">
                <a:solidFill>
                  <a:prstClr val="black"/>
                </a:solidFill>
                <a:latin typeface="Calibri" panose="020F0502020204030204"/>
                <a:cs typeface="+mn-cs"/>
              </a:rPr>
              <a:t>Vegas Cocktail</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9024" y="1387903"/>
            <a:ext cx="2014257" cy="2699105"/>
          </a:xfrm>
          <a:prstGeom prst="rect">
            <a:avLst/>
          </a:prstGeom>
        </p:spPr>
      </p:pic>
      <p:sp>
        <p:nvSpPr>
          <p:cNvPr id="23" name="TextBox 22"/>
          <p:cNvSpPr txBox="1"/>
          <p:nvPr/>
        </p:nvSpPr>
        <p:spPr>
          <a:xfrm>
            <a:off x="1" y="1062763"/>
            <a:ext cx="1735493" cy="830997"/>
          </a:xfrm>
          <a:prstGeom prst="rect">
            <a:avLst/>
          </a:prstGeom>
          <a:noFill/>
        </p:spPr>
        <p:txBody>
          <a:bodyPr wrap="square" rtlCol="0">
            <a:spAutoFit/>
          </a:bodyPr>
          <a:lstStyle/>
          <a:p>
            <a:pPr algn="ctr" defTabSz="685800" fontAlgn="auto">
              <a:spcBef>
                <a:spcPts val="0"/>
              </a:spcBef>
              <a:spcAft>
                <a:spcPts val="0"/>
              </a:spcAft>
            </a:pPr>
            <a:r>
              <a:rPr lang="en-US" sz="1200" b="0" dirty="0">
                <a:solidFill>
                  <a:prstClr val="black"/>
                </a:solidFill>
                <a:latin typeface="Calibri" panose="020F0502020204030204"/>
                <a:cs typeface="+mn-cs"/>
              </a:rPr>
              <a:t>Photo op for guests with 1-2 showgirls in purple &amp; teal WBENC colored </a:t>
            </a:r>
          </a:p>
          <a:p>
            <a:pPr algn="ctr" defTabSz="685800" fontAlgn="auto">
              <a:spcBef>
                <a:spcPts val="0"/>
              </a:spcBef>
              <a:spcAft>
                <a:spcPts val="0"/>
              </a:spcAft>
            </a:pPr>
            <a:r>
              <a:rPr lang="en-US" sz="1200" b="0" dirty="0">
                <a:solidFill>
                  <a:prstClr val="black"/>
                </a:solidFill>
                <a:latin typeface="Calibri" panose="020F0502020204030204"/>
                <a:cs typeface="+mn-cs"/>
              </a:rPr>
              <a:t>costumes</a:t>
            </a:r>
          </a:p>
        </p:txBody>
      </p:sp>
      <p:pic>
        <p:nvPicPr>
          <p:cNvPr id="8" name="Picture 7"/>
          <p:cNvPicPr>
            <a:picLocks noChangeAspect="1"/>
          </p:cNvPicPr>
          <p:nvPr/>
        </p:nvPicPr>
        <p:blipFill>
          <a:blip r:embed="rId11"/>
          <a:stretch>
            <a:fillRect/>
          </a:stretch>
        </p:blipFill>
        <p:spPr>
          <a:xfrm>
            <a:off x="193101" y="1876885"/>
            <a:ext cx="1330543" cy="1997621"/>
          </a:xfrm>
          <a:prstGeom prst="rect">
            <a:avLst/>
          </a:prstGeom>
        </p:spPr>
      </p:pic>
      <p:pic>
        <p:nvPicPr>
          <p:cNvPr id="22" name="Picture 21" descr="Image result for blackjack dealer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9899" y="4643711"/>
            <a:ext cx="925435" cy="123391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816245" y="4297266"/>
            <a:ext cx="3602179" cy="276999"/>
          </a:xfrm>
          <a:prstGeom prst="rect">
            <a:avLst/>
          </a:prstGeom>
          <a:noFill/>
        </p:spPr>
        <p:txBody>
          <a:bodyPr wrap="square" rtlCol="0">
            <a:spAutoFit/>
          </a:bodyPr>
          <a:lstStyle/>
          <a:p>
            <a:pPr algn="ctr" defTabSz="685800" fontAlgn="auto">
              <a:spcBef>
                <a:spcPts val="0"/>
              </a:spcBef>
              <a:spcAft>
                <a:spcPts val="0"/>
              </a:spcAft>
            </a:pPr>
            <a:r>
              <a:rPr lang="en-US" sz="1200" b="0" dirty="0">
                <a:solidFill>
                  <a:prstClr val="black"/>
                </a:solidFill>
                <a:latin typeface="Calibri" panose="020F0502020204030204"/>
                <a:cs typeface="+mn-cs"/>
              </a:rPr>
              <a:t>Black Jack tables, possibly WBENC branded poker chips</a:t>
            </a:r>
          </a:p>
        </p:txBody>
      </p:sp>
    </p:spTree>
    <p:extLst>
      <p:ext uri="{BB962C8B-B14F-4D97-AF65-F5344CB8AC3E}">
        <p14:creationId xmlns:p14="http://schemas.microsoft.com/office/powerpoint/2010/main" val="2928755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492" y="1978941"/>
            <a:ext cx="7945016" cy="1790700"/>
          </a:xfrm>
        </p:spPr>
        <p:txBody>
          <a:bodyPr>
            <a:normAutofit fontScale="90000"/>
          </a:bodyPr>
          <a:lstStyle/>
          <a:p>
            <a:r>
              <a:rPr lang="en-US" b="1" dirty="0" smtClean="0">
                <a:latin typeface="+mn-lt"/>
              </a:rPr>
              <a:t>2017 WBENC </a:t>
            </a:r>
            <a:r>
              <a:rPr lang="en-US" b="1" dirty="0" smtClean="0">
                <a:solidFill>
                  <a:srgbClr val="009999"/>
                </a:solidFill>
                <a:latin typeface="+mn-lt"/>
              </a:rPr>
              <a:t>National </a:t>
            </a:r>
            <a:br>
              <a:rPr lang="en-US" b="1" dirty="0" smtClean="0">
                <a:solidFill>
                  <a:srgbClr val="009999"/>
                </a:solidFill>
                <a:latin typeface="+mn-lt"/>
              </a:rPr>
            </a:br>
            <a:r>
              <a:rPr lang="en-US" b="1" dirty="0" smtClean="0">
                <a:solidFill>
                  <a:srgbClr val="009999"/>
                </a:solidFill>
                <a:latin typeface="+mn-lt"/>
              </a:rPr>
              <a:t>Conference &amp; Business Fair</a:t>
            </a:r>
            <a:r>
              <a:rPr lang="en-US" b="1" dirty="0" smtClean="0">
                <a:solidFill>
                  <a:srgbClr val="008080"/>
                </a:solidFill>
                <a:latin typeface="+mn-lt"/>
              </a:rPr>
              <a:t/>
            </a:r>
            <a:br>
              <a:rPr lang="en-US" b="1" dirty="0" smtClean="0">
                <a:solidFill>
                  <a:srgbClr val="008080"/>
                </a:solidFill>
                <a:latin typeface="+mn-lt"/>
              </a:rPr>
            </a:br>
            <a:r>
              <a:rPr lang="en-US" b="1" dirty="0" smtClean="0">
                <a:latin typeface="+mn-lt"/>
              </a:rPr>
              <a:t>Las Vegas, NV</a:t>
            </a:r>
            <a:endParaRPr lang="en-US" b="1" dirty="0">
              <a:latin typeface="+mn-lt"/>
            </a:endParaRPr>
          </a:p>
        </p:txBody>
      </p:sp>
      <p:sp>
        <p:nvSpPr>
          <p:cNvPr id="4" name="Subtitle 2"/>
          <p:cNvSpPr txBox="1">
            <a:spLocks/>
          </p:cNvSpPr>
          <p:nvPr/>
        </p:nvSpPr>
        <p:spPr>
          <a:xfrm>
            <a:off x="1143000" y="4338136"/>
            <a:ext cx="6858000" cy="37530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en-US" dirty="0">
                <a:solidFill>
                  <a:prstClr val="black"/>
                </a:solidFill>
                <a:cs typeface="Iskoola Pota" panose="020B0502040204020203" pitchFamily="34" charset="0"/>
              </a:rPr>
              <a:t>Event Planning Kickoff Overview –</a:t>
            </a:r>
          </a:p>
          <a:p>
            <a:pPr fontAlgn="auto">
              <a:spcAft>
                <a:spcPts val="0"/>
              </a:spcAft>
            </a:pPr>
            <a:r>
              <a:rPr lang="en-US" dirty="0">
                <a:solidFill>
                  <a:prstClr val="black"/>
                </a:solidFill>
                <a:cs typeface="Iskoola Pota" panose="020B0502040204020203" pitchFamily="34" charset="0"/>
              </a:rPr>
              <a:t>Extract for EEC</a:t>
            </a:r>
          </a:p>
        </p:txBody>
      </p:sp>
    </p:spTree>
    <p:extLst>
      <p:ext uri="{BB962C8B-B14F-4D97-AF65-F5344CB8AC3E}">
        <p14:creationId xmlns:p14="http://schemas.microsoft.com/office/powerpoint/2010/main" val="4160545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87" y="991135"/>
            <a:ext cx="8375391" cy="994172"/>
          </a:xfrm>
        </p:spPr>
        <p:txBody>
          <a:bodyPr/>
          <a:lstStyle/>
          <a:p>
            <a:r>
              <a:rPr lang="en-US" b="1" dirty="0" smtClean="0"/>
              <a:t>Overarching Theme: Looking Back. To The Future.</a:t>
            </a:r>
            <a:endParaRPr lang="en-US" b="1" dirty="0"/>
          </a:p>
        </p:txBody>
      </p:sp>
      <p:sp>
        <p:nvSpPr>
          <p:cNvPr id="3" name="Content Placeholder 2"/>
          <p:cNvSpPr>
            <a:spLocks noGrp="1"/>
          </p:cNvSpPr>
          <p:nvPr>
            <p:ph idx="1"/>
          </p:nvPr>
        </p:nvSpPr>
        <p:spPr>
          <a:xfrm>
            <a:off x="615710" y="2207059"/>
            <a:ext cx="4857750" cy="3263504"/>
          </a:xfrm>
        </p:spPr>
        <p:txBody>
          <a:bodyPr/>
          <a:lstStyle/>
          <a:p>
            <a:pPr marL="0" indent="0">
              <a:buNone/>
            </a:pPr>
            <a:r>
              <a:rPr lang="en-US" dirty="0" smtClean="0"/>
              <a:t>We are take a quick moment to reflect on the incredible 20 year journey of this organization and then setting our sights on the exciting future that lays ahead. </a:t>
            </a:r>
          </a:p>
          <a:p>
            <a:pPr marL="0" indent="0">
              <a:buNone/>
            </a:pPr>
            <a:endParaRPr lang="en-US" dirty="0"/>
          </a:p>
          <a:p>
            <a:pPr marL="0" indent="0">
              <a:buNone/>
            </a:pPr>
            <a:r>
              <a:rPr lang="en-US" dirty="0" smtClean="0"/>
              <a:t>The main focus is on the </a:t>
            </a:r>
            <a:r>
              <a:rPr lang="en-US" b="1" dirty="0" smtClean="0"/>
              <a:t>Future</a:t>
            </a:r>
            <a:r>
              <a:rPr lang="en-US" dirty="0" smtClean="0"/>
              <a:t> and what is to come, while still paying appropriate homage to the past. </a:t>
            </a:r>
            <a:endParaRPr lang="en-US" dirty="0"/>
          </a:p>
        </p:txBody>
      </p:sp>
      <p:pic>
        <p:nvPicPr>
          <p:cNvPr id="5" name="Picture 4"/>
          <p:cNvPicPr>
            <a:picLocks noChangeAspect="1"/>
          </p:cNvPicPr>
          <p:nvPr/>
        </p:nvPicPr>
        <p:blipFill>
          <a:blip r:embed="rId2"/>
          <a:stretch>
            <a:fillRect/>
          </a:stretch>
        </p:blipFill>
        <p:spPr>
          <a:xfrm>
            <a:off x="5889742" y="1763023"/>
            <a:ext cx="2567312" cy="2764226"/>
          </a:xfrm>
          <a:prstGeom prst="rect">
            <a:avLst/>
          </a:prstGeom>
        </p:spPr>
      </p:pic>
      <p:pic>
        <p:nvPicPr>
          <p:cNvPr id="6" name="Picture 5"/>
          <p:cNvPicPr>
            <a:picLocks noChangeAspect="1"/>
          </p:cNvPicPr>
          <p:nvPr/>
        </p:nvPicPr>
        <p:blipFill>
          <a:blip r:embed="rId3"/>
          <a:stretch>
            <a:fillRect/>
          </a:stretch>
        </p:blipFill>
        <p:spPr>
          <a:xfrm>
            <a:off x="5992679" y="4557983"/>
            <a:ext cx="1009878" cy="1342148"/>
          </a:xfrm>
          <a:prstGeom prst="rect">
            <a:avLst/>
          </a:prstGeom>
        </p:spPr>
      </p:pic>
      <p:pic>
        <p:nvPicPr>
          <p:cNvPr id="7" name="Picture 6"/>
          <p:cNvPicPr>
            <a:picLocks noChangeAspect="1"/>
          </p:cNvPicPr>
          <p:nvPr/>
        </p:nvPicPr>
        <p:blipFill>
          <a:blip r:embed="rId4"/>
          <a:stretch>
            <a:fillRect/>
          </a:stretch>
        </p:blipFill>
        <p:spPr>
          <a:xfrm>
            <a:off x="7240192" y="4525632"/>
            <a:ext cx="1297601" cy="1423359"/>
          </a:xfrm>
          <a:prstGeom prst="rect">
            <a:avLst/>
          </a:prstGeom>
        </p:spPr>
      </p:pic>
    </p:spTree>
    <p:extLst>
      <p:ext uri="{BB962C8B-B14F-4D97-AF65-F5344CB8AC3E}">
        <p14:creationId xmlns:p14="http://schemas.microsoft.com/office/powerpoint/2010/main" val="115820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Tuesday Theme – The Wonder Women of WBENC</a:t>
            </a:r>
          </a:p>
        </p:txBody>
      </p:sp>
      <p:sp>
        <p:nvSpPr>
          <p:cNvPr id="3" name="Content Placeholder 2"/>
          <p:cNvSpPr>
            <a:spLocks noGrp="1"/>
          </p:cNvSpPr>
          <p:nvPr>
            <p:ph idx="1"/>
          </p:nvPr>
        </p:nvSpPr>
        <p:spPr>
          <a:xfrm>
            <a:off x="628650" y="2226468"/>
            <a:ext cx="4657186" cy="3703114"/>
          </a:xfrm>
        </p:spPr>
        <p:txBody>
          <a:bodyPr>
            <a:normAutofit/>
          </a:bodyPr>
          <a:lstStyle/>
          <a:p>
            <a:pPr marL="0" indent="0">
              <a:buNone/>
            </a:pPr>
            <a:r>
              <a:rPr lang="en-US" sz="1875" dirty="0"/>
              <a:t>Use the day to highlight the incredible and fierce women who make up WBENC. Pay homage to the past and the excitement and hope of the future.</a:t>
            </a:r>
          </a:p>
          <a:p>
            <a:pPr marL="0" indent="0">
              <a:buNone/>
            </a:pPr>
            <a:endParaRPr lang="en-US" sz="1875"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0050" y="1905361"/>
            <a:ext cx="3551936" cy="2514128"/>
          </a:xfrm>
          <a:prstGeom prst="rect">
            <a:avLst/>
          </a:prstGeom>
        </p:spPr>
      </p:pic>
    </p:spTree>
    <p:extLst>
      <p:ext uri="{BB962C8B-B14F-4D97-AF65-F5344CB8AC3E}">
        <p14:creationId xmlns:p14="http://schemas.microsoft.com/office/powerpoint/2010/main" val="357319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Beach Party</a:t>
            </a:r>
            <a:endParaRPr lang="en-US" b="1" dirty="0"/>
          </a:p>
        </p:txBody>
      </p:sp>
      <p:sp>
        <p:nvSpPr>
          <p:cNvPr id="3" name="Content Placeholder 2"/>
          <p:cNvSpPr>
            <a:spLocks noGrp="1"/>
          </p:cNvSpPr>
          <p:nvPr>
            <p:ph idx="1"/>
          </p:nvPr>
        </p:nvSpPr>
        <p:spPr>
          <a:xfrm>
            <a:off x="628650" y="2226469"/>
            <a:ext cx="5168301" cy="3321395"/>
          </a:xfrm>
        </p:spPr>
        <p:txBody>
          <a:bodyPr/>
          <a:lstStyle/>
          <a:p>
            <a:r>
              <a:rPr lang="en-US" dirty="0" smtClean="0"/>
              <a:t>Consider doing a live auction from the stage</a:t>
            </a:r>
          </a:p>
          <a:p>
            <a:r>
              <a:rPr lang="en-US" dirty="0" smtClean="0"/>
              <a:t>Have branded pool floats in the water</a:t>
            </a:r>
          </a:p>
          <a:p>
            <a:r>
              <a:rPr lang="en-US" dirty="0" smtClean="0"/>
              <a:t>Create a signature drink – </a:t>
            </a:r>
            <a:r>
              <a:rPr lang="en-US" i="1" dirty="0" smtClean="0"/>
              <a:t>The Amazon Princess</a:t>
            </a:r>
            <a:endParaRPr lang="en-US" dirty="0" smtClean="0"/>
          </a:p>
          <a:p>
            <a:r>
              <a:rPr lang="en-US" dirty="0" smtClean="0"/>
              <a:t>Give out Sandals of Hermes flip flops</a:t>
            </a:r>
          </a:p>
          <a:p>
            <a:r>
              <a:rPr lang="en-US" dirty="0" smtClean="0"/>
              <a:t>Determine if there are other appropriate giveaways such as the indestructible bracelets </a:t>
            </a:r>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6702" y="3024637"/>
            <a:ext cx="1979762" cy="1979762"/>
          </a:xfrm>
          <a:prstGeom prst="rect">
            <a:avLst/>
          </a:prstGeom>
        </p:spPr>
      </p:pic>
      <p:pic>
        <p:nvPicPr>
          <p:cNvPr id="3076"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605" y="3600450"/>
            <a:ext cx="1487352" cy="22310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6612" y="1090163"/>
            <a:ext cx="2198519" cy="2064769"/>
          </a:xfrm>
          <a:prstGeom prst="rect">
            <a:avLst/>
          </a:prstGeom>
        </p:spPr>
      </p:pic>
    </p:spTree>
    <p:extLst>
      <p:ext uri="{BB962C8B-B14F-4D97-AF65-F5344CB8AC3E}">
        <p14:creationId xmlns:p14="http://schemas.microsoft.com/office/powerpoint/2010/main" val="2379093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Wednesday Theme - TBD</a:t>
            </a:r>
            <a:endParaRPr lang="en-US" b="1" dirty="0"/>
          </a:p>
        </p:txBody>
      </p:sp>
      <p:sp>
        <p:nvSpPr>
          <p:cNvPr id="3" name="Content Placeholder 2"/>
          <p:cNvSpPr>
            <a:spLocks noGrp="1"/>
          </p:cNvSpPr>
          <p:nvPr>
            <p:ph idx="1"/>
          </p:nvPr>
        </p:nvSpPr>
        <p:spPr>
          <a:xfrm>
            <a:off x="628650" y="2226469"/>
            <a:ext cx="5666477" cy="3263504"/>
          </a:xfrm>
        </p:spPr>
        <p:txBody>
          <a:bodyPr/>
          <a:lstStyle/>
          <a:p>
            <a:pPr marL="0" indent="0">
              <a:buNone/>
            </a:pPr>
            <a:r>
              <a:rPr lang="en-US" dirty="0" smtClean="0"/>
              <a:t>Need to book exceptional speaker. </a:t>
            </a:r>
          </a:p>
          <a:p>
            <a:pPr marL="0" indent="0">
              <a:buNone/>
            </a:pPr>
            <a:r>
              <a:rPr lang="en-US" dirty="0" smtClean="0"/>
              <a:t>Note: If we book an exceptional speaker (e.g. Oprah or Ellen) we can then ask a Corporate Member to specifically sponsor that speaker. </a:t>
            </a:r>
          </a:p>
          <a:p>
            <a:pPr marL="0" indent="0">
              <a:buNone/>
            </a:pPr>
            <a:endParaRPr lang="en-US" dirty="0"/>
          </a:p>
          <a:p>
            <a:pPr marL="0" indent="0">
              <a:buNone/>
            </a:pPr>
            <a:r>
              <a:rPr lang="en-US" dirty="0" smtClean="0"/>
              <a:t>ExxonMobil will be a Business Fair Luncheon Sponsor and will be spearheading something for the Hes4Shes, likely a video that we can link to with the Zapper.</a:t>
            </a:r>
            <a:endParaRPr lang="en-US" dirty="0"/>
          </a:p>
        </p:txBody>
      </p:sp>
      <p:sp>
        <p:nvSpPr>
          <p:cNvPr id="4" name="TextBox 3"/>
          <p:cNvSpPr txBox="1"/>
          <p:nvPr/>
        </p:nvSpPr>
        <p:spPr>
          <a:xfrm>
            <a:off x="5803421" y="1303668"/>
            <a:ext cx="2387360" cy="4166525"/>
          </a:xfrm>
          <a:prstGeom prst="rect">
            <a:avLst/>
          </a:prstGeom>
          <a:noFill/>
        </p:spPr>
        <p:txBody>
          <a:bodyPr wrap="square" rtlCol="0">
            <a:spAutoFit/>
          </a:bodyPr>
          <a:lstStyle/>
          <a:p>
            <a:pPr algn="ctr" defTabSz="685800" fontAlgn="auto">
              <a:spcBef>
                <a:spcPts val="0"/>
              </a:spcBef>
              <a:spcAft>
                <a:spcPts val="0"/>
              </a:spcAft>
            </a:pPr>
            <a:r>
              <a:rPr lang="en-US" sz="21525" b="0" dirty="0">
                <a:solidFill>
                  <a:prstClr val="black"/>
                </a:solidFill>
                <a:latin typeface="Calibri" panose="020F0502020204030204"/>
                <a:cs typeface="+mn-cs"/>
              </a:rPr>
              <a:t>?</a:t>
            </a:r>
          </a:p>
          <a:p>
            <a:pPr algn="ctr" defTabSz="685800" fontAlgn="auto">
              <a:spcBef>
                <a:spcPts val="0"/>
              </a:spcBef>
              <a:spcAft>
                <a:spcPts val="0"/>
              </a:spcAft>
            </a:pPr>
            <a:r>
              <a:rPr lang="en-US" sz="4950" dirty="0">
                <a:solidFill>
                  <a:prstClr val="black"/>
                </a:solidFill>
                <a:latin typeface="Calibri" panose="020F0502020204030204"/>
                <a:cs typeface="+mn-cs"/>
              </a:rPr>
              <a:t>TBD</a:t>
            </a:r>
          </a:p>
        </p:txBody>
      </p:sp>
    </p:spTree>
    <p:extLst>
      <p:ext uri="{BB962C8B-B14F-4D97-AF65-F5344CB8AC3E}">
        <p14:creationId xmlns:p14="http://schemas.microsoft.com/office/powerpoint/2010/main" val="1594098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Thursday Theme – Michael Jackson: Defining a Generation</a:t>
            </a:r>
          </a:p>
        </p:txBody>
      </p:sp>
      <p:pic>
        <p:nvPicPr>
          <p:cNvPr id="1026" name="Picture 2" descr="http://www.multivu.com/players/English/7891751-cirque-de-soleil-michael-jackson-one/image/logo-null-H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180" y="1963609"/>
            <a:ext cx="2859656" cy="1795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R0aB6BTpLzG5etCoyxybUEHLPlepxXE8lT9OZUY4-GqT4zLdW1FlfFV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68" y="4232874"/>
            <a:ext cx="892969" cy="89296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28650" y="2041226"/>
            <a:ext cx="4851281" cy="365544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1350"/>
              </a:spcAft>
              <a:buFont typeface="Arial" panose="020B0604020202020204" pitchFamily="34" charset="0"/>
              <a:buNone/>
            </a:pPr>
            <a:r>
              <a:rPr lang="en-US" sz="1500" b="0" dirty="0">
                <a:solidFill>
                  <a:prstClr val="black"/>
                </a:solidFill>
              </a:rPr>
              <a:t>Michael Jackson’s music defined a generation of pop culture while our WBEs defined a generation of women’s business owners. </a:t>
            </a:r>
          </a:p>
          <a:p>
            <a:pPr marL="0" indent="0" fontAlgn="auto">
              <a:spcBef>
                <a:spcPts val="0"/>
              </a:spcBef>
              <a:spcAft>
                <a:spcPts val="1350"/>
              </a:spcAft>
              <a:buFont typeface="Arial" panose="020B0604020202020204" pitchFamily="34" charset="0"/>
              <a:buNone/>
            </a:pPr>
            <a:r>
              <a:rPr lang="en-US" sz="1500" b="0" dirty="0">
                <a:solidFill>
                  <a:prstClr val="black"/>
                </a:solidFill>
              </a:rPr>
              <a:t>Suggested Luncheon Keynote: Suzanne de Passe – Legendary Motown Producer: </a:t>
            </a:r>
            <a:r>
              <a:rPr lang="en-US" sz="1500" b="0" i="1" dirty="0">
                <a:solidFill>
                  <a:prstClr val="black"/>
                </a:solidFill>
              </a:rPr>
              <a:t>Executive producer of the series Sister, Sister and Smart Guy, </a:t>
            </a:r>
            <a:r>
              <a:rPr lang="en-US" sz="1500" i="1" dirty="0">
                <a:solidFill>
                  <a:prstClr val="black"/>
                </a:solidFill>
              </a:rPr>
              <a:t>Emmy Award winner </a:t>
            </a:r>
            <a:r>
              <a:rPr lang="en-US" sz="1500" i="1" dirty="0">
                <a:solidFill>
                  <a:prstClr val="black"/>
                </a:solidFill>
                <a:hlinkClick r:id="rId4"/>
              </a:rPr>
              <a:t>Suzanne de Passe</a:t>
            </a:r>
            <a:r>
              <a:rPr lang="en-US" sz="1500" i="1" dirty="0">
                <a:solidFill>
                  <a:prstClr val="black"/>
                </a:solidFill>
              </a:rPr>
              <a:t> began her career bringing in The Jackson 5.</a:t>
            </a:r>
            <a:endParaRPr lang="en-US" sz="2100" b="0" dirty="0">
              <a:solidFill>
                <a:prstClr val="black"/>
              </a:solidFill>
            </a:endParaRPr>
          </a:p>
          <a:p>
            <a:pPr marL="0" indent="0" fontAlgn="auto">
              <a:spcAft>
                <a:spcPts val="0"/>
              </a:spcAft>
              <a:buFont typeface="Arial" panose="020B0604020202020204" pitchFamily="34" charset="0"/>
              <a:buNone/>
            </a:pPr>
            <a:endParaRPr lang="en-US" sz="2100" b="0" dirty="0">
              <a:solidFill>
                <a:prstClr val="black"/>
              </a:solidFill>
            </a:endParaRPr>
          </a:p>
        </p:txBody>
      </p:sp>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216034" y="3762195"/>
            <a:ext cx="1675972" cy="2135375"/>
          </a:xfrm>
        </p:spPr>
      </p:pic>
      <p:sp>
        <p:nvSpPr>
          <p:cNvPr id="3" name="Rectangle 2"/>
          <p:cNvSpPr/>
          <p:nvPr/>
        </p:nvSpPr>
        <p:spPr>
          <a:xfrm>
            <a:off x="3642504" y="4118035"/>
            <a:ext cx="5285836" cy="1426031"/>
          </a:xfrm>
          <a:prstGeom prst="rect">
            <a:avLst/>
          </a:prstGeom>
        </p:spPr>
        <p:txBody>
          <a:bodyPr wrap="square">
            <a:spAutoFit/>
          </a:bodyPr>
          <a:lstStyle/>
          <a:p>
            <a:pPr defTabSz="685800" fontAlgn="auto">
              <a:spcBef>
                <a:spcPts val="0"/>
              </a:spcBef>
              <a:spcAft>
                <a:spcPts val="1350"/>
              </a:spcAft>
            </a:pPr>
            <a:r>
              <a:rPr lang="en-US" sz="1500" u="sng" dirty="0">
                <a:solidFill>
                  <a:prstClr val="black"/>
                </a:solidFill>
                <a:latin typeface="Calibri" panose="020F0502020204030204"/>
                <a:cs typeface="+mn-cs"/>
              </a:rPr>
              <a:t>Tribute Dinner </a:t>
            </a:r>
            <a:r>
              <a:rPr lang="en-US" sz="1500" b="0" dirty="0">
                <a:solidFill>
                  <a:prstClr val="black"/>
                </a:solidFill>
                <a:latin typeface="Calibri" panose="020F0502020204030204"/>
                <a:cs typeface="+mn-cs"/>
              </a:rPr>
              <a:t>will be The WBENC Awards, modeled after the Grammy Awards. It will be a night of celebration recognition, red carpets, glitz and glamour. </a:t>
            </a:r>
          </a:p>
          <a:p>
            <a:pPr defTabSz="685800" fontAlgn="auto">
              <a:spcBef>
                <a:spcPts val="0"/>
              </a:spcBef>
              <a:spcAft>
                <a:spcPts val="1350"/>
              </a:spcAft>
            </a:pPr>
            <a:r>
              <a:rPr lang="en-US" sz="1500" b="0" dirty="0">
                <a:solidFill>
                  <a:prstClr val="black"/>
                </a:solidFill>
                <a:latin typeface="Calibri" panose="020F0502020204030204"/>
                <a:cs typeface="+mn-cs"/>
              </a:rPr>
              <a:t>Incorporate the Michael Jackson One performers into the day. Ideally host them for dinner, but if not incorporate into lunch.</a:t>
            </a:r>
          </a:p>
        </p:txBody>
      </p:sp>
    </p:spTree>
    <p:extLst>
      <p:ext uri="{BB962C8B-B14F-4D97-AF65-F5344CB8AC3E}">
        <p14:creationId xmlns:p14="http://schemas.microsoft.com/office/powerpoint/2010/main" val="3775952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#Hes4Shes Awards – The People’s Choice Awards</a:t>
            </a:r>
          </a:p>
        </p:txBody>
      </p:sp>
      <p:sp>
        <p:nvSpPr>
          <p:cNvPr id="3" name="Content Placeholder 2"/>
          <p:cNvSpPr>
            <a:spLocks noGrp="1"/>
          </p:cNvSpPr>
          <p:nvPr>
            <p:ph idx="1"/>
          </p:nvPr>
        </p:nvSpPr>
        <p:spPr>
          <a:xfrm>
            <a:off x="628651" y="2226469"/>
            <a:ext cx="4579547" cy="3263504"/>
          </a:xfrm>
        </p:spPr>
        <p:txBody>
          <a:bodyPr/>
          <a:lstStyle/>
          <a:p>
            <a:pPr marL="0" indent="0">
              <a:buNone/>
            </a:pPr>
            <a:r>
              <a:rPr lang="en-US" dirty="0" smtClean="0"/>
              <a:t>Open nominations for the #Hes4Shes People’s Choice Awards.</a:t>
            </a:r>
          </a:p>
          <a:p>
            <a:pPr lvl="1"/>
            <a:r>
              <a:rPr lang="en-US" dirty="0" smtClean="0"/>
              <a:t>During the Summit &amp; Salute open for nominations/vote from </a:t>
            </a:r>
            <a:r>
              <a:rPr lang="en-US" dirty="0"/>
              <a:t>the Forum </a:t>
            </a:r>
            <a:r>
              <a:rPr lang="en-US" dirty="0" smtClean="0"/>
              <a:t>only.</a:t>
            </a:r>
          </a:p>
          <a:p>
            <a:pPr lvl="1"/>
            <a:r>
              <a:rPr lang="en-US" dirty="0" smtClean="0"/>
              <a:t>Reveal “Top 10” #Hes4Shes and open voting for the People’s Choice during the National Conference &amp; Business Fair.</a:t>
            </a:r>
          </a:p>
          <a:p>
            <a:pPr lvl="1"/>
            <a:r>
              <a:rPr lang="en-US" dirty="0" smtClean="0"/>
              <a:t>Announce the winning #Hes4Shes during the Tribute dinner.</a:t>
            </a:r>
          </a:p>
          <a:p>
            <a:pPr lvl="1"/>
            <a:endParaRPr lang="en-US" dirty="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192" y="2616736"/>
            <a:ext cx="4114808" cy="1572771"/>
          </a:xfrm>
          <a:prstGeom prst="rect">
            <a:avLst/>
          </a:prstGeom>
        </p:spPr>
      </p:pic>
    </p:spTree>
    <p:extLst>
      <p:ext uri="{BB962C8B-B14F-4D97-AF65-F5344CB8AC3E}">
        <p14:creationId xmlns:p14="http://schemas.microsoft.com/office/powerpoint/2010/main" val="2186712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355599" y="4920447"/>
            <a:ext cx="8226425" cy="1762125"/>
          </a:xfrm>
        </p:spPr>
        <p:txBody>
          <a:bodyPr/>
          <a:lstStyle/>
          <a:p>
            <a:pPr algn="ctr">
              <a:buNone/>
            </a:pPr>
            <a:r>
              <a:rPr lang="en-CA" sz="3200" dirty="0" smtClean="0"/>
              <a:t>2016 Financial Overview and</a:t>
            </a:r>
          </a:p>
          <a:p>
            <a:pPr algn="ctr">
              <a:buNone/>
            </a:pPr>
            <a:r>
              <a:rPr lang="en-CA" sz="3200" dirty="0" smtClean="0"/>
              <a:t>2017 Recommended Budget</a:t>
            </a:r>
            <a:br>
              <a:rPr lang="en-CA" sz="3200" dirty="0" smtClean="0"/>
            </a:br>
            <a:r>
              <a:rPr lang="en-CA" sz="3200" dirty="0" smtClean="0"/>
              <a:t>November 16, 2016 </a:t>
            </a:r>
            <a:endParaRPr lang="en-US" dirty="0"/>
          </a:p>
        </p:txBody>
      </p:sp>
      <p:sp>
        <p:nvSpPr>
          <p:cNvPr id="9" name="Rectangle 8"/>
          <p:cNvSpPr>
            <a:spLocks noGrp="1"/>
          </p:cNvSpPr>
          <p:nvPr>
            <p:ph type="ctrTitle"/>
          </p:nvPr>
        </p:nvSpPr>
        <p:spPr>
          <a:xfrm>
            <a:off x="355600" y="3751263"/>
            <a:ext cx="8226425" cy="1081994"/>
          </a:xfrm>
          <a:noFill/>
        </p:spPr>
        <p:txBody>
          <a:bodyPr>
            <a:noAutofit/>
          </a:bodyPr>
          <a:lstStyle/>
          <a:p>
            <a:pPr algn="ctr"/>
            <a:r>
              <a:rPr lang="en-CA" sz="4000" dirty="0" smtClean="0"/>
              <a:t>Treasurer’s Report to </a:t>
            </a:r>
            <a:br>
              <a:rPr lang="en-CA" sz="4000" dirty="0" smtClean="0"/>
            </a:br>
            <a:r>
              <a:rPr lang="en-CA" sz="4000" dirty="0" smtClean="0"/>
              <a:t> Board of Directors</a:t>
            </a:r>
            <a:endParaRPr lang="en-CA" sz="4000" dirty="0"/>
          </a:p>
        </p:txBody>
      </p:sp>
    </p:spTree>
    <p:extLst>
      <p:ext uri="{BB962C8B-B14F-4D97-AF65-F5344CB8AC3E}">
        <p14:creationId xmlns:p14="http://schemas.microsoft.com/office/powerpoint/2010/main" val="1717834006"/>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Nominating Committee:  Board Elections</a:t>
            </a:r>
            <a:endParaRPr lang="en-US" b="1" dirty="0"/>
          </a:p>
        </p:txBody>
      </p:sp>
      <p:sp>
        <p:nvSpPr>
          <p:cNvPr id="3" name="Content Placeholder 2"/>
          <p:cNvSpPr>
            <a:spLocks noGrp="1"/>
          </p:cNvSpPr>
          <p:nvPr>
            <p:ph idx="1"/>
          </p:nvPr>
        </p:nvSpPr>
        <p:spPr>
          <a:xfrm>
            <a:off x="210438" y="866584"/>
            <a:ext cx="8378825" cy="5250752"/>
          </a:xfrm>
        </p:spPr>
        <p:txBody>
          <a:bodyPr/>
          <a:lstStyle/>
          <a:p>
            <a:pPr algn="ctr">
              <a:lnSpc>
                <a:spcPct val="107000"/>
              </a:lnSpc>
              <a:spcBef>
                <a:spcPts val="0"/>
              </a:spcBef>
              <a:spcAft>
                <a:spcPts val="0"/>
              </a:spcAft>
            </a:pPr>
            <a:r>
              <a:rPr lang="en-US" sz="400" dirty="0">
                <a:solidFill>
                  <a:srgbClr val="000000"/>
                </a:solidFill>
                <a:latin typeface="Cambria" panose="020405030504060302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u="sng"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Current </a:t>
            </a:r>
            <a:r>
              <a:rPr lang="en-US" sz="18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Open Corporate Board Seats </a:t>
            </a:r>
            <a:r>
              <a:rPr lang="en-US" sz="1800" u="sng"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(3):</a:t>
            </a:r>
            <a:endParaRPr lang="en-US"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sz="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smtClean="0">
              <a:latin typeface="Calibri" panose="020F0502020204030204" pitchFamily="34" charset="0"/>
              <a:ea typeface="Calibri" panose="020F0502020204030204" pitchFamily="34" charset="0"/>
              <a:cs typeface="Times New Roman" panose="02020603050405020304" pitchFamily="18" charset="0"/>
            </a:endParaRPr>
          </a:p>
          <a:p>
            <a:pPr marL="666750" lvl="1" indent="-342900">
              <a:lnSpc>
                <a:spcPct val="100000"/>
              </a:lnSpc>
              <a:spcBef>
                <a:spcPts val="0"/>
              </a:spcBef>
              <a:spcAft>
                <a:spcPts val="0"/>
              </a:spcAft>
              <a:buFont typeface="Symbol" panose="05050102010706020507" pitchFamily="18" charset="2"/>
              <a:buChar char=""/>
            </a:pPr>
            <a:r>
              <a:rPr lang="en-US" sz="1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Office Depot/Office Max</a:t>
            </a:r>
            <a:endPar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666750" lvl="1" indent="-342900">
              <a:lnSpc>
                <a:spcPct val="100000"/>
              </a:lnSpc>
              <a:spcBef>
                <a:spcPts val="0"/>
              </a:spcBef>
              <a:spcAft>
                <a:spcPts val="0"/>
              </a:spcAft>
              <a:buFont typeface="Symbol" panose="05050102010706020507" pitchFamily="18" charset="2"/>
              <a:buChar char=""/>
            </a:pPr>
            <a:r>
              <a:rPr lang="en-US" sz="1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Chevron</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666750" lvl="1" indent="-342900">
              <a:lnSpc>
                <a:spcPct val="100000"/>
              </a:lnSpc>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Energy Future Holdings</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sz="18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Current Corporate Seats Available (1</a:t>
            </a:r>
            <a:r>
              <a:rPr lang="en-US" sz="1800" u="sng"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p>
          <a:p>
            <a:pPr>
              <a:lnSpc>
                <a:spcPct val="100000"/>
              </a:lnSpc>
              <a:spcBef>
                <a:spcPts val="0"/>
              </a:spcBef>
              <a:spcAft>
                <a:spcPts val="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666750" lvl="1" indent="-342900">
              <a:lnSpc>
                <a:spcPct val="100000"/>
              </a:lnSpc>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Altria has relinquished their seat</a:t>
            </a:r>
            <a:endParaRPr lang="en-US" sz="1800" dirty="0"/>
          </a:p>
          <a:p>
            <a:pPr marL="457200" marR="0">
              <a:spcBef>
                <a:spcPts val="0"/>
              </a:spcBef>
              <a:spcAft>
                <a:spcPts val="0"/>
              </a:spcAft>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800" dirty="0"/>
          </a:p>
          <a:p>
            <a:pPr>
              <a:lnSpc>
                <a:spcPct val="107000"/>
              </a:lnSpc>
              <a:spcBef>
                <a:spcPts val="0"/>
              </a:spcBef>
              <a:spcAft>
                <a:spcPts val="0"/>
              </a:spcAft>
            </a:pPr>
            <a:r>
              <a:rPr lang="en-US" sz="18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Forum Nominations to Board (Term ending December 2019): </a:t>
            </a:r>
            <a:endParaRPr lang="en-US" sz="1800" u="sng"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US" sz="600" u="sng"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666750" lvl="1"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Cheryl Snead:  Banneker Industries </a:t>
            </a:r>
            <a:r>
              <a:rPr lang="en-US"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(Re-nomination)</a:t>
            </a:r>
            <a:endParaRPr lang="en-US" sz="1800" dirty="0">
              <a:solidFill>
                <a:srgbClr val="000000"/>
              </a:solidFill>
            </a:endParaRPr>
          </a:p>
          <a:p>
            <a:pPr marL="666750" lvl="1"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Patricia Rodriguez-Christian:   CRC Group, Inc. </a:t>
            </a:r>
            <a:r>
              <a:rPr lang="en-US"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(Re-nomination)</a:t>
            </a:r>
            <a:endParaRPr lang="en-US" sz="1800" dirty="0">
              <a:solidFill>
                <a:srgbClr val="000000"/>
              </a:solidFill>
            </a:endParaRPr>
          </a:p>
          <a:p>
            <a:pPr marL="666750" lvl="1"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Cathi Coan:  Techway Services, Inc. </a:t>
            </a:r>
            <a:endPar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spcAft>
                <a:spcPts val="0"/>
              </a:spcAft>
            </a:pPr>
            <a:endParaRPr lang="en-US" sz="900" dirty="0">
              <a:solidFill>
                <a:srgbClr val="000000"/>
              </a:solidFill>
            </a:endParaRPr>
          </a:p>
          <a:p>
            <a:pPr>
              <a:lnSpc>
                <a:spcPct val="107000"/>
              </a:lnSpc>
              <a:spcBef>
                <a:spcPts val="0"/>
              </a:spcBef>
              <a:spcAft>
                <a:spcPts val="0"/>
              </a:spcAft>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sz="18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Leadership Council Nominations to Board (Term ending December 2019): </a:t>
            </a:r>
            <a:endParaRPr lang="en-US"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666750" lvl="1" indent="-342900">
              <a:lnSpc>
                <a:spcPct val="100000"/>
              </a:lnSpc>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Roz Lewis: Greater Women’s Business Council  </a:t>
            </a:r>
            <a:r>
              <a:rPr lang="en-US"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(Re-nomination)</a:t>
            </a:r>
            <a:endParaRPr lang="en-US" sz="1800" dirty="0">
              <a:solidFill>
                <a:srgbClr val="000000"/>
              </a:solidFill>
            </a:endParaRPr>
          </a:p>
          <a:p>
            <a:pPr marL="666750" lvl="1"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Michelle Richards: Great Lakes Women’s Business Council </a:t>
            </a:r>
            <a:r>
              <a:rPr lang="en-US"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(Re-nomination)</a:t>
            </a:r>
            <a:endParaRPr lang="en-US" sz="1800" dirty="0">
              <a:solidFill>
                <a:srgbClr val="000000"/>
              </a:solidFill>
            </a:endParaRPr>
          </a:p>
          <a:p>
            <a:pPr marL="666750" lvl="1"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April Day: Women’s Business Enterprise Alliance</a:t>
            </a:r>
            <a:endParaRPr lang="en-US" sz="1800" dirty="0">
              <a:solidFill>
                <a:srgbClr val="000000"/>
              </a:solidFill>
            </a:endParaRPr>
          </a:p>
          <a:p>
            <a:pPr marL="169069" lvl="2" indent="0">
              <a:buClr>
                <a:schemeClr val="accent1">
                  <a:lumMod val="75000"/>
                </a:schemeClr>
              </a:buClr>
              <a:buSzPct val="78000"/>
              <a:buNone/>
            </a:pPr>
            <a:endParaRPr lang="en-US" sz="1600" dirty="0"/>
          </a:p>
          <a:p>
            <a:pPr lvl="0">
              <a:buSzPct val="78000"/>
              <a:buFont typeface="Wingdings" pitchFamily="2" charset="2"/>
              <a:buChar char="§"/>
            </a:pPr>
            <a:endParaRPr lang="en-US" sz="200" dirty="0"/>
          </a:p>
          <a:p>
            <a:pPr lvl="2">
              <a:buClrTx/>
              <a:buFont typeface="Wingdings" pitchFamily="2" charset="2"/>
              <a:buChar char="§"/>
            </a:pPr>
            <a:endParaRPr lang="en-US" sz="200" dirty="0"/>
          </a:p>
          <a:p>
            <a:pPr lvl="2">
              <a:buClrTx/>
              <a:buFont typeface="Wingdings" pitchFamily="2" charset="2"/>
              <a:buChar char="§"/>
            </a:pPr>
            <a:endParaRPr lang="en-US" sz="200" dirty="0"/>
          </a:p>
          <a:p>
            <a:r>
              <a:rPr lang="en-US" sz="1050" dirty="0"/>
              <a:t> </a:t>
            </a:r>
          </a:p>
          <a:p>
            <a:endParaRPr lang="en-US" sz="1400" dirty="0"/>
          </a:p>
        </p:txBody>
      </p:sp>
      <p:sp>
        <p:nvSpPr>
          <p:cNvPr id="4" name="Rectangle 3"/>
          <p:cNvSpPr/>
          <p:nvPr/>
        </p:nvSpPr>
        <p:spPr>
          <a:xfrm>
            <a:off x="7591553" y="6441964"/>
            <a:ext cx="997710" cy="207749"/>
          </a:xfrm>
          <a:prstGeom prst="rect">
            <a:avLst/>
          </a:prstGeom>
          <a:noFill/>
        </p:spPr>
        <p:txBody>
          <a:bodyPr wrap="non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342900"/>
            <a:r>
              <a:rPr lang="en-US" sz="900" cap="all" dirty="0">
                <a:ln w="0"/>
                <a:solidFill>
                  <a:srgbClr val="FF0000"/>
                </a:solidFill>
                <a:effectLst>
                  <a:reflection blurRad="12700" stA="50000" endPos="50000" dist="5000" dir="5400000" sy="-100000" rotWithShape="0"/>
                </a:effectLst>
              </a:rPr>
              <a:t>Confidential</a:t>
            </a:r>
          </a:p>
        </p:txBody>
      </p:sp>
    </p:spTree>
    <p:extLst>
      <p:ext uri="{BB962C8B-B14F-4D97-AF65-F5344CB8AC3E}">
        <p14:creationId xmlns:p14="http://schemas.microsoft.com/office/powerpoint/2010/main" val="653182069"/>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Purpose of Presentation </a:t>
            </a:r>
            <a:endParaRPr lang="en-US" dirty="0"/>
          </a:p>
        </p:txBody>
      </p:sp>
      <p:sp>
        <p:nvSpPr>
          <p:cNvPr id="3" name="Content Placeholder 2"/>
          <p:cNvSpPr>
            <a:spLocks noGrp="1"/>
          </p:cNvSpPr>
          <p:nvPr>
            <p:ph idx="1"/>
          </p:nvPr>
        </p:nvSpPr>
        <p:spPr>
          <a:xfrm>
            <a:off x="384175" y="1159845"/>
            <a:ext cx="8378825" cy="4972014"/>
          </a:xfrm>
        </p:spPr>
        <p:txBody>
          <a:bodyPr>
            <a:normAutofit/>
          </a:bodyPr>
          <a:lstStyle/>
          <a:p>
            <a:pPr lvl="1"/>
            <a:r>
              <a:rPr lang="en-US" sz="2800" dirty="0" smtClean="0"/>
              <a:t>YTD October 2016 Financial Results &amp; 2016 Forecast </a:t>
            </a:r>
            <a:endParaRPr lang="en-US" sz="2800" dirty="0"/>
          </a:p>
          <a:p>
            <a:pPr lvl="1"/>
            <a:endParaRPr lang="en-US" sz="2800" dirty="0" smtClean="0"/>
          </a:p>
          <a:p>
            <a:pPr lvl="1"/>
            <a:r>
              <a:rPr lang="en-US" sz="2800" dirty="0" smtClean="0"/>
              <a:t>2015 Audit &amp; 2015 Form 990  </a:t>
            </a:r>
          </a:p>
          <a:p>
            <a:pPr lvl="1"/>
            <a:endParaRPr lang="en-US" sz="2800" dirty="0"/>
          </a:p>
          <a:p>
            <a:pPr lvl="1"/>
            <a:r>
              <a:rPr lang="en-US" sz="2800" dirty="0" smtClean="0"/>
              <a:t>Review the 2017 Recommended Budget </a:t>
            </a:r>
          </a:p>
          <a:p>
            <a:pPr lvl="1"/>
            <a:endParaRPr lang="en-US" sz="2800" dirty="0"/>
          </a:p>
          <a:p>
            <a:pPr lvl="1"/>
            <a:endParaRPr lang="en-US" sz="2800" dirty="0" smtClean="0"/>
          </a:p>
          <a:p>
            <a:pPr marL="1587" lvl="1" indent="0">
              <a:buNone/>
            </a:pPr>
            <a:endParaRPr lang="en-US" sz="2800" dirty="0" smtClean="0"/>
          </a:p>
          <a:p>
            <a:pPr lvl="1"/>
            <a:endParaRPr lang="en-US" dirty="0" smtClean="0"/>
          </a:p>
          <a:p>
            <a:endParaRPr lang="en-US" dirty="0"/>
          </a:p>
        </p:txBody>
      </p:sp>
    </p:spTree>
    <p:extLst>
      <p:ext uri="{BB962C8B-B14F-4D97-AF65-F5344CB8AC3E}">
        <p14:creationId xmlns:p14="http://schemas.microsoft.com/office/powerpoint/2010/main" val="308883186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2016 Full Year Forecast    </a:t>
            </a:r>
            <a:br>
              <a:rPr lang="en-US" b="1" dirty="0" smtClean="0"/>
            </a:br>
            <a:r>
              <a:rPr lang="en-US" b="1" dirty="0" smtClean="0"/>
              <a:t>Revenue, Expenses and Net Income</a:t>
            </a:r>
            <a:endParaRPr lang="en-US" b="1" dirty="0"/>
          </a:p>
        </p:txBody>
      </p:sp>
      <p:graphicFrame>
        <p:nvGraphicFramePr>
          <p:cNvPr id="4" name="Content Placeholder 3"/>
          <p:cNvGraphicFramePr>
            <a:graphicFrameLocks noGrp="1"/>
          </p:cNvGraphicFramePr>
          <p:nvPr>
            <p:ph idx="1"/>
            <p:extLst/>
          </p:nvPr>
        </p:nvGraphicFramePr>
        <p:xfrm>
          <a:off x="2502040" y="1065124"/>
          <a:ext cx="6440993" cy="476335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60422" y="937479"/>
            <a:ext cx="2205614" cy="5262979"/>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rgbClr val="000000"/>
                </a:solidFill>
              </a:rPr>
              <a:t>YE revenue projected to be $10,919k against original 2016 budget of $10,632k </a:t>
            </a:r>
            <a:endParaRPr lang="en-US" sz="1600" dirty="0">
              <a:solidFill>
                <a:srgbClr val="000000"/>
              </a:solidFill>
            </a:endParaRPr>
          </a:p>
          <a:p>
            <a:endParaRPr lang="en-US" sz="1600" dirty="0">
              <a:solidFill>
                <a:srgbClr val="000000"/>
              </a:solidFill>
            </a:endParaRPr>
          </a:p>
          <a:p>
            <a:pPr marL="285750" indent="-285750">
              <a:buFont typeface="Arial" panose="020B0604020202020204" pitchFamily="34" charset="0"/>
              <a:buChar char="•"/>
            </a:pPr>
            <a:r>
              <a:rPr lang="en-US" sz="1600" dirty="0" smtClean="0">
                <a:solidFill>
                  <a:srgbClr val="000000"/>
                </a:solidFill>
              </a:rPr>
              <a:t>Increased attendance and dual location requirements (S&amp;S) drove increased expenses to budget    </a:t>
            </a:r>
            <a:endParaRPr lang="en-US" sz="1600" dirty="0">
              <a:solidFill>
                <a:srgbClr val="000000"/>
              </a:solidFill>
            </a:endParaRPr>
          </a:p>
          <a:p>
            <a:endParaRPr lang="en-US" sz="1600" dirty="0">
              <a:solidFill>
                <a:srgbClr val="000000"/>
              </a:solidFill>
            </a:endParaRPr>
          </a:p>
          <a:p>
            <a:pPr marL="285750" indent="-285750">
              <a:buFont typeface="Arial" panose="020B0604020202020204" pitchFamily="34" charset="0"/>
              <a:buChar char="•"/>
            </a:pPr>
            <a:r>
              <a:rPr lang="en-US" sz="1600" dirty="0" smtClean="0">
                <a:solidFill>
                  <a:srgbClr val="000000"/>
                </a:solidFill>
              </a:rPr>
              <a:t>Remain committed to meet / exceed $182k Budgeted Net Income  </a:t>
            </a:r>
            <a:endParaRPr lang="en-US" sz="1600" dirty="0">
              <a:solidFill>
                <a:srgbClr val="000000"/>
              </a:solidFill>
            </a:endParaRPr>
          </a:p>
        </p:txBody>
      </p:sp>
    </p:spTree>
    <p:extLst>
      <p:ext uri="{BB962C8B-B14F-4D97-AF65-F5344CB8AC3E}">
        <p14:creationId xmlns:p14="http://schemas.microsoft.com/office/powerpoint/2010/main" val="2025205788"/>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2016 Financial Progress    </a:t>
            </a:r>
            <a:endParaRPr lang="en-US" dirty="0"/>
          </a:p>
        </p:txBody>
      </p:sp>
      <p:sp>
        <p:nvSpPr>
          <p:cNvPr id="3" name="Content Placeholder 2"/>
          <p:cNvSpPr>
            <a:spLocks noGrp="1"/>
          </p:cNvSpPr>
          <p:nvPr>
            <p:ph idx="1"/>
          </p:nvPr>
        </p:nvSpPr>
        <p:spPr>
          <a:xfrm>
            <a:off x="384175" y="1159845"/>
            <a:ext cx="8378825" cy="4972014"/>
          </a:xfrm>
        </p:spPr>
        <p:txBody>
          <a:bodyPr>
            <a:normAutofit lnSpcReduction="10000"/>
          </a:bodyPr>
          <a:lstStyle/>
          <a:p>
            <a:pPr marL="1587" lvl="1" indent="0">
              <a:buNone/>
            </a:pPr>
            <a:r>
              <a:rPr lang="en-US" sz="2800" dirty="0" smtClean="0"/>
              <a:t>Balance Sheet as of October 31, 2016</a:t>
            </a:r>
          </a:p>
          <a:p>
            <a:pPr lvl="1"/>
            <a:r>
              <a:rPr lang="en-US" sz="2800" dirty="0" smtClean="0"/>
              <a:t>Cash - $3.8M</a:t>
            </a:r>
          </a:p>
          <a:p>
            <a:pPr lvl="1"/>
            <a:r>
              <a:rPr lang="en-US" sz="2800" dirty="0" smtClean="0"/>
              <a:t>Net Liquid Current Assets - $4.3M (Cash + Accounts Receivable – Accounts Payable/Accrued Expenses)</a:t>
            </a:r>
          </a:p>
          <a:p>
            <a:pPr lvl="2"/>
            <a:r>
              <a:rPr lang="en-US" sz="2600" dirty="0" smtClean="0"/>
              <a:t>$617k improvement over 10/31/15</a:t>
            </a:r>
          </a:p>
          <a:p>
            <a:pPr lvl="1"/>
            <a:r>
              <a:rPr lang="en-US" sz="2800" dirty="0" smtClean="0"/>
              <a:t>Net Working Capital - $3.5M (Current Assets – Current Liabilities)</a:t>
            </a:r>
          </a:p>
          <a:p>
            <a:pPr lvl="2"/>
            <a:r>
              <a:rPr lang="en-US" sz="2600" dirty="0" smtClean="0"/>
              <a:t>$309k improvement over 10/31/15</a:t>
            </a:r>
          </a:p>
          <a:p>
            <a:pPr lvl="1"/>
            <a:r>
              <a:rPr lang="en-US" sz="2800" dirty="0" smtClean="0"/>
              <a:t>Accounts Receivable - $715k</a:t>
            </a:r>
          </a:p>
          <a:p>
            <a:pPr lvl="2"/>
            <a:r>
              <a:rPr lang="en-US" sz="2600" dirty="0" smtClean="0"/>
              <a:t>$157k higher than 10/31/15  </a:t>
            </a:r>
          </a:p>
          <a:p>
            <a:pPr lvl="1"/>
            <a:endParaRPr lang="en-US" sz="2600" dirty="0" smtClean="0"/>
          </a:p>
          <a:p>
            <a:pPr lvl="1"/>
            <a:endParaRPr lang="en-US" dirty="0" smtClean="0"/>
          </a:p>
          <a:p>
            <a:endParaRPr lang="en-US" dirty="0"/>
          </a:p>
        </p:txBody>
      </p:sp>
    </p:spTree>
    <p:extLst>
      <p:ext uri="{BB962C8B-B14F-4D97-AF65-F5344CB8AC3E}">
        <p14:creationId xmlns:p14="http://schemas.microsoft.com/office/powerpoint/2010/main" val="242575501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2015 Audit &amp; 2015 Form 990    </a:t>
            </a:r>
            <a:endParaRPr lang="en-US" dirty="0"/>
          </a:p>
        </p:txBody>
      </p:sp>
      <p:sp>
        <p:nvSpPr>
          <p:cNvPr id="3" name="Content Placeholder 2"/>
          <p:cNvSpPr>
            <a:spLocks noGrp="1"/>
          </p:cNvSpPr>
          <p:nvPr>
            <p:ph idx="1"/>
          </p:nvPr>
        </p:nvSpPr>
        <p:spPr>
          <a:xfrm>
            <a:off x="384175" y="966355"/>
            <a:ext cx="8378825" cy="5165504"/>
          </a:xfrm>
        </p:spPr>
        <p:txBody>
          <a:bodyPr>
            <a:normAutofit fontScale="62500" lnSpcReduction="20000"/>
          </a:bodyPr>
          <a:lstStyle/>
          <a:p>
            <a:pPr marL="1587" lvl="1" indent="0">
              <a:buNone/>
            </a:pPr>
            <a:r>
              <a:rPr lang="en-US" sz="2900" dirty="0" smtClean="0"/>
              <a:t>2015 Audit</a:t>
            </a:r>
          </a:p>
          <a:p>
            <a:pPr lvl="1"/>
            <a:r>
              <a:rPr lang="en-US" sz="2900" dirty="0" smtClean="0"/>
              <a:t>Received a Clean/Unqualified Opinion</a:t>
            </a:r>
          </a:p>
          <a:p>
            <a:pPr lvl="1"/>
            <a:r>
              <a:rPr lang="en-US" sz="2900" dirty="0" smtClean="0"/>
              <a:t>Net Income of $195k</a:t>
            </a:r>
          </a:p>
          <a:p>
            <a:pPr lvl="1"/>
            <a:endParaRPr lang="en-US" sz="2900" dirty="0" smtClean="0"/>
          </a:p>
          <a:p>
            <a:pPr marL="1587" lvl="1" indent="0">
              <a:buNone/>
            </a:pPr>
            <a:r>
              <a:rPr lang="en-US" sz="2900" dirty="0" smtClean="0"/>
              <a:t>2015 Form 990 </a:t>
            </a:r>
          </a:p>
          <a:p>
            <a:pPr lvl="1"/>
            <a:r>
              <a:rPr lang="en-US" sz="2900" dirty="0" smtClean="0"/>
              <a:t>No Changes </a:t>
            </a:r>
          </a:p>
          <a:p>
            <a:pPr lvl="1"/>
            <a:r>
              <a:rPr lang="en-US" sz="2900" dirty="0" smtClean="0"/>
              <a:t>Governance</a:t>
            </a:r>
          </a:p>
          <a:p>
            <a:pPr lvl="2"/>
            <a:r>
              <a:rPr lang="en-US" sz="2900" dirty="0" smtClean="0"/>
              <a:t>Audit Committee &amp; WBENC Staff met with audit partner. This satisfies the IRS requirement for board review. </a:t>
            </a:r>
          </a:p>
          <a:p>
            <a:pPr lvl="1"/>
            <a:r>
              <a:rPr lang="en-US" sz="2900" dirty="0" smtClean="0"/>
              <a:t>Best Practices</a:t>
            </a:r>
          </a:p>
          <a:p>
            <a:pPr lvl="2"/>
            <a:r>
              <a:rPr lang="en-US" sz="2900" dirty="0" smtClean="0"/>
              <a:t>Whistleblower, Conflict of Interest, and Retention &amp; Destruction Policies are in place though not required by the IRS</a:t>
            </a:r>
          </a:p>
          <a:p>
            <a:pPr lvl="1"/>
            <a:r>
              <a:rPr lang="en-US" sz="2900" dirty="0" smtClean="0"/>
              <a:t>Performance Metrics </a:t>
            </a:r>
          </a:p>
          <a:p>
            <a:pPr lvl="2"/>
            <a:r>
              <a:rPr lang="en-US" sz="2900" dirty="0" smtClean="0"/>
              <a:t>Management/General + Fundraising Expenses against Total Expenses 15%  (17% in 2014)</a:t>
            </a:r>
          </a:p>
          <a:p>
            <a:pPr lvl="2"/>
            <a:r>
              <a:rPr lang="en-US" sz="2900" dirty="0" smtClean="0"/>
              <a:t>Management/General </a:t>
            </a:r>
            <a:r>
              <a:rPr lang="en-US" sz="2900" dirty="0"/>
              <a:t>+ </a:t>
            </a:r>
            <a:r>
              <a:rPr lang="en-US" sz="2900" dirty="0" smtClean="0"/>
              <a:t>Fundraising Expenses </a:t>
            </a:r>
            <a:r>
              <a:rPr lang="en-US" sz="2900" dirty="0"/>
              <a:t>against Revenue </a:t>
            </a:r>
            <a:r>
              <a:rPr lang="en-US" sz="2900" dirty="0" smtClean="0"/>
              <a:t>15</a:t>
            </a:r>
            <a:r>
              <a:rPr lang="en-US" sz="2900" dirty="0"/>
              <a:t>%  </a:t>
            </a:r>
            <a:r>
              <a:rPr lang="en-US" sz="2900" dirty="0" smtClean="0"/>
              <a:t>(16.5% </a:t>
            </a:r>
            <a:r>
              <a:rPr lang="en-US" sz="2900" dirty="0"/>
              <a:t>in </a:t>
            </a:r>
            <a:r>
              <a:rPr lang="en-US" sz="2900" dirty="0" smtClean="0"/>
              <a:t>2014)</a:t>
            </a:r>
          </a:p>
          <a:p>
            <a:pPr lvl="2"/>
            <a:r>
              <a:rPr lang="en-US" sz="2900" dirty="0" smtClean="0"/>
              <a:t>Common </a:t>
            </a:r>
            <a:r>
              <a:rPr lang="en-US" sz="2900" dirty="0"/>
              <a:t>benchmark </a:t>
            </a:r>
            <a:r>
              <a:rPr lang="en-US" sz="2900" dirty="0" smtClean="0"/>
              <a:t>under 25</a:t>
            </a:r>
            <a:r>
              <a:rPr lang="en-US" sz="2900" dirty="0"/>
              <a:t>%</a:t>
            </a:r>
          </a:p>
          <a:p>
            <a:pPr lvl="2"/>
            <a:endParaRPr lang="en-US" sz="2600" dirty="0" smtClean="0"/>
          </a:p>
          <a:p>
            <a:pPr lvl="1"/>
            <a:endParaRPr lang="en-US" sz="2600" dirty="0" smtClean="0"/>
          </a:p>
          <a:p>
            <a:pPr lvl="1"/>
            <a:endParaRPr lang="en-US" dirty="0" smtClean="0"/>
          </a:p>
          <a:p>
            <a:endParaRPr lang="en-US" dirty="0"/>
          </a:p>
        </p:txBody>
      </p:sp>
    </p:spTree>
    <p:extLst>
      <p:ext uri="{BB962C8B-B14F-4D97-AF65-F5344CB8AC3E}">
        <p14:creationId xmlns:p14="http://schemas.microsoft.com/office/powerpoint/2010/main" val="2171814819"/>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2017 Budget  </a:t>
            </a:r>
            <a:br>
              <a:rPr lang="en-US" b="1" dirty="0" smtClean="0"/>
            </a:br>
            <a:r>
              <a:rPr lang="en-US" b="1" dirty="0" smtClean="0"/>
              <a:t>Revenue, Expenses and Net Income</a:t>
            </a:r>
            <a:endParaRPr lang="en-US" b="1" dirty="0"/>
          </a:p>
        </p:txBody>
      </p:sp>
      <p:graphicFrame>
        <p:nvGraphicFramePr>
          <p:cNvPr id="4" name="Content Placeholder 3"/>
          <p:cNvGraphicFramePr>
            <a:graphicFrameLocks noGrp="1"/>
          </p:cNvGraphicFramePr>
          <p:nvPr>
            <p:ph idx="1"/>
            <p:extLst/>
          </p:nvPr>
        </p:nvGraphicFramePr>
        <p:xfrm>
          <a:off x="2502040" y="1065124"/>
          <a:ext cx="6440993" cy="476335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5362" y="1065124"/>
            <a:ext cx="2205614" cy="4524315"/>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rPr>
              <a:t>Budgeted revenue of $11,575k in 2017, representing </a:t>
            </a:r>
            <a:r>
              <a:rPr lang="en-US" sz="1600" dirty="0" smtClean="0">
                <a:solidFill>
                  <a:srgbClr val="000000"/>
                </a:solidFill>
              </a:rPr>
              <a:t>a </a:t>
            </a:r>
            <a:r>
              <a:rPr lang="en-US" sz="1600" dirty="0">
                <a:solidFill>
                  <a:srgbClr val="000000"/>
                </a:solidFill>
              </a:rPr>
              <a:t>6% increase vs. 2016 forecast </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Expenses budget of $11,575k, representing </a:t>
            </a:r>
            <a:r>
              <a:rPr lang="en-US" sz="1600" dirty="0" smtClean="0">
                <a:solidFill>
                  <a:srgbClr val="000000"/>
                </a:solidFill>
              </a:rPr>
              <a:t>an 8</a:t>
            </a:r>
            <a:r>
              <a:rPr lang="en-US" sz="1600" dirty="0">
                <a:solidFill>
                  <a:srgbClr val="000000"/>
                </a:solidFill>
              </a:rPr>
              <a:t>% increase vs. 2016 forecast   </a:t>
            </a:r>
          </a:p>
          <a:p>
            <a:endParaRPr lang="en-US" sz="1600" dirty="0">
              <a:solidFill>
                <a:srgbClr val="000000"/>
              </a:solidFill>
            </a:endParaRPr>
          </a:p>
          <a:p>
            <a:pPr marL="285750" indent="-285750">
              <a:buFont typeface="Arial" panose="020B0604020202020204" pitchFamily="34" charset="0"/>
              <a:buChar char="•"/>
            </a:pPr>
            <a:r>
              <a:rPr lang="en-US" sz="1600" dirty="0" smtClean="0">
                <a:solidFill>
                  <a:srgbClr val="000000"/>
                </a:solidFill>
              </a:rPr>
              <a:t>Balance budget  </a:t>
            </a:r>
            <a:r>
              <a:rPr lang="en-US" sz="1600" dirty="0">
                <a:solidFill>
                  <a:srgbClr val="000000"/>
                </a:solidFill>
              </a:rPr>
              <a:t>due to investment in 20th Anniversary Activities </a:t>
            </a:r>
          </a:p>
        </p:txBody>
      </p:sp>
    </p:spTree>
    <p:extLst>
      <p:ext uri="{BB962C8B-B14F-4D97-AF65-F5344CB8AC3E}">
        <p14:creationId xmlns:p14="http://schemas.microsoft.com/office/powerpoint/2010/main" val="262844510"/>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63" y="0"/>
            <a:ext cx="8390138" cy="920164"/>
          </a:xfrm>
        </p:spPr>
        <p:txBody>
          <a:bodyPr>
            <a:noAutofit/>
          </a:bodyPr>
          <a:lstStyle/>
          <a:p>
            <a:r>
              <a:rPr lang="en-US" sz="3200" b="1" dirty="0" smtClean="0"/>
              <a:t>2017 Budget: Revenue</a:t>
            </a:r>
            <a:br>
              <a:rPr lang="en-US" sz="3200" b="1" dirty="0" smtClean="0"/>
            </a:br>
            <a:r>
              <a:rPr lang="en-US" sz="3200" b="1" dirty="0" smtClean="0"/>
              <a:t>Summary by Revenue Category</a:t>
            </a:r>
            <a:endParaRPr lang="en-US" sz="3200" b="1" dirty="0"/>
          </a:p>
        </p:txBody>
      </p:sp>
      <p:graphicFrame>
        <p:nvGraphicFramePr>
          <p:cNvPr id="3" name="Table 2"/>
          <p:cNvGraphicFramePr>
            <a:graphicFrameLocks noGrp="1"/>
          </p:cNvGraphicFramePr>
          <p:nvPr>
            <p:extLst/>
          </p:nvPr>
        </p:nvGraphicFramePr>
        <p:xfrm>
          <a:off x="414867" y="920164"/>
          <a:ext cx="7789333" cy="4885987"/>
        </p:xfrm>
        <a:graphic>
          <a:graphicData uri="http://schemas.openxmlformats.org/drawingml/2006/table">
            <a:tbl>
              <a:tblPr firstRow="1" bandRow="1">
                <a:tableStyleId>{5FD0F851-EC5A-4D38-B0AD-8093EC10F338}</a:tableStyleId>
              </a:tblPr>
              <a:tblGrid>
                <a:gridCol w="2506133"/>
                <a:gridCol w="1820333"/>
                <a:gridCol w="1787654"/>
                <a:gridCol w="1675213"/>
              </a:tblGrid>
              <a:tr h="1052569">
                <a:tc>
                  <a:txBody>
                    <a:bodyPr/>
                    <a:lstStyle/>
                    <a:p>
                      <a:endParaRPr lang="en-US" sz="1400" dirty="0" smtClean="0">
                        <a:latin typeface="Arial" pitchFamily="34" charset="0"/>
                        <a:cs typeface="Arial" pitchFamily="34" charset="0"/>
                      </a:endParaRPr>
                    </a:p>
                    <a:p>
                      <a:endParaRPr lang="en-US" sz="1400" u="sng" dirty="0" smtClean="0">
                        <a:latin typeface="Arial" pitchFamily="34" charset="0"/>
                        <a:cs typeface="Arial" pitchFamily="34" charset="0"/>
                      </a:endParaRPr>
                    </a:p>
                    <a:p>
                      <a:pPr algn="l"/>
                      <a:r>
                        <a:rPr lang="en-US" sz="1400" u="sng" dirty="0" smtClean="0">
                          <a:latin typeface="Arial" pitchFamily="34" charset="0"/>
                          <a:cs typeface="Arial" pitchFamily="34" charset="0"/>
                        </a:rPr>
                        <a:t>Revenue (including In-Kind)  </a:t>
                      </a:r>
                      <a:r>
                        <a:rPr lang="en-US" sz="1400" u="sng" baseline="0" dirty="0" smtClean="0">
                          <a:latin typeface="Arial" pitchFamily="34" charset="0"/>
                          <a:cs typeface="Arial" pitchFamily="34" charset="0"/>
                        </a:rPr>
                        <a:t>   </a:t>
                      </a:r>
                      <a:endParaRPr lang="en-US" sz="1400" u="sng" dirty="0">
                        <a:latin typeface="Arial" pitchFamily="34" charset="0"/>
                        <a:cs typeface="Arial" pitchFamily="34" charset="0"/>
                      </a:endParaRPr>
                    </a:p>
                  </a:txBody>
                  <a:tcPr/>
                </a:tc>
                <a:tc>
                  <a:txBody>
                    <a:bodyPr/>
                    <a:lstStyle/>
                    <a:p>
                      <a:pPr algn="r"/>
                      <a:endParaRPr lang="en-US" sz="1400" dirty="0" smtClean="0">
                        <a:latin typeface="Arial" pitchFamily="34" charset="0"/>
                        <a:cs typeface="Arial" pitchFamily="34" charset="0"/>
                      </a:endParaRPr>
                    </a:p>
                    <a:p>
                      <a:pPr algn="r"/>
                      <a:r>
                        <a:rPr lang="en-US" sz="1400" dirty="0" smtClean="0">
                          <a:latin typeface="Arial" pitchFamily="34" charset="0"/>
                          <a:cs typeface="Arial" pitchFamily="34" charset="0"/>
                        </a:rPr>
                        <a:t>2017</a:t>
                      </a:r>
                    </a:p>
                    <a:p>
                      <a:pPr algn="r"/>
                      <a:r>
                        <a:rPr lang="en-US" sz="1400" u="sng" dirty="0" smtClean="0">
                          <a:latin typeface="Arial" pitchFamily="34" charset="0"/>
                          <a:cs typeface="Arial" pitchFamily="34" charset="0"/>
                        </a:rPr>
                        <a:t>Budget</a:t>
                      </a:r>
                      <a:endParaRPr lang="en-US" sz="1400" u="sng" dirty="0">
                        <a:latin typeface="Arial" pitchFamily="34" charset="0"/>
                        <a:cs typeface="Arial" pitchFamily="34" charset="0"/>
                      </a:endParaRPr>
                    </a:p>
                  </a:txBody>
                  <a:tcPr/>
                </a:tc>
                <a:tc>
                  <a:txBody>
                    <a:bodyPr/>
                    <a:lstStyle/>
                    <a:p>
                      <a:pPr algn="r"/>
                      <a:endParaRPr lang="en-US" sz="1400" dirty="0" smtClean="0">
                        <a:latin typeface="Arial" pitchFamily="34" charset="0"/>
                        <a:cs typeface="Arial" pitchFamily="34" charset="0"/>
                      </a:endParaRPr>
                    </a:p>
                    <a:p>
                      <a:pPr algn="r"/>
                      <a:r>
                        <a:rPr lang="en-US" sz="1400" dirty="0" smtClean="0">
                          <a:latin typeface="Arial" pitchFamily="34" charset="0"/>
                          <a:cs typeface="Arial" pitchFamily="34" charset="0"/>
                        </a:rPr>
                        <a:t>2016</a:t>
                      </a:r>
                    </a:p>
                    <a:p>
                      <a:pPr algn="r"/>
                      <a:r>
                        <a:rPr lang="en-US" sz="1400" u="sng" dirty="0" smtClean="0">
                          <a:latin typeface="Arial" pitchFamily="34" charset="0"/>
                          <a:cs typeface="Arial" pitchFamily="34" charset="0"/>
                        </a:rPr>
                        <a:t>Forecast</a:t>
                      </a:r>
                    </a:p>
                  </a:txBody>
                  <a:tcPr/>
                </a:tc>
                <a:tc>
                  <a:txBody>
                    <a:bodyPr/>
                    <a:lstStyle/>
                    <a:p>
                      <a:pPr algn="r"/>
                      <a:endParaRPr lang="en-US" sz="1400" dirty="0" smtClean="0">
                        <a:latin typeface="Arial" pitchFamily="34" charset="0"/>
                        <a:cs typeface="Arial" pitchFamily="34" charset="0"/>
                      </a:endParaRPr>
                    </a:p>
                    <a:p>
                      <a:pPr algn="r"/>
                      <a:r>
                        <a:rPr lang="en-US" sz="1400" dirty="0" smtClean="0">
                          <a:latin typeface="Arial" pitchFamily="34" charset="0"/>
                          <a:cs typeface="Arial" pitchFamily="34" charset="0"/>
                        </a:rPr>
                        <a:t>2016</a:t>
                      </a:r>
                    </a:p>
                    <a:p>
                      <a:pPr algn="r"/>
                      <a:r>
                        <a:rPr lang="en-US" sz="1400" u="sng" dirty="0" smtClean="0">
                          <a:latin typeface="Arial" pitchFamily="34" charset="0"/>
                          <a:cs typeface="Arial" pitchFamily="34" charset="0"/>
                        </a:rPr>
                        <a:t>Budget</a:t>
                      </a:r>
                    </a:p>
                  </a:txBody>
                  <a:tcPr/>
                </a:tc>
              </a:tr>
              <a:tr h="552855">
                <a:tc>
                  <a:txBody>
                    <a:bodyPr/>
                    <a:lstStyle/>
                    <a:p>
                      <a:pPr marL="342900" indent="-342900">
                        <a:buFont typeface="Arial" pitchFamily="34" charset="0"/>
                        <a:buChar char="•"/>
                      </a:pPr>
                      <a:r>
                        <a:rPr lang="en-US" sz="1400" b="1" dirty="0" smtClean="0">
                          <a:latin typeface="Arial" pitchFamily="34" charset="0"/>
                          <a:cs typeface="Arial" pitchFamily="34" charset="0"/>
                        </a:rPr>
                        <a:t>Membership</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$4,288,000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$4,133,000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$4,000,000</a:t>
                      </a:r>
                      <a:endParaRPr lang="en-US" sz="1400" b="1" dirty="0">
                        <a:latin typeface="Arial" pitchFamily="34" charset="0"/>
                        <a:cs typeface="Arial" pitchFamily="34" charset="0"/>
                      </a:endParaRPr>
                    </a:p>
                  </a:txBody>
                  <a:tcPr/>
                </a:tc>
              </a:tr>
              <a:tr h="547812">
                <a:tc>
                  <a:txBody>
                    <a:bodyPr/>
                    <a:lstStyle/>
                    <a:p>
                      <a:pPr marL="342900" indent="-342900">
                        <a:buFont typeface="Arial" pitchFamily="34" charset="0"/>
                        <a:buChar char="•"/>
                      </a:pPr>
                      <a:r>
                        <a:rPr lang="en-US" sz="1400" b="1" dirty="0" smtClean="0">
                          <a:latin typeface="Arial" pitchFamily="34" charset="0"/>
                          <a:cs typeface="Arial" pitchFamily="34" charset="0"/>
                        </a:rPr>
                        <a:t>Sponsorship</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$4,640,000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$4,231,000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$4,095,000</a:t>
                      </a:r>
                      <a:endParaRPr lang="en-US" sz="1400" b="1" dirty="0">
                        <a:latin typeface="Arial" pitchFamily="34" charset="0"/>
                        <a:cs typeface="Arial" pitchFamily="34" charset="0"/>
                      </a:endParaRPr>
                    </a:p>
                  </a:txBody>
                  <a:tcPr/>
                </a:tc>
              </a:tr>
              <a:tr h="592667">
                <a:tc>
                  <a:txBody>
                    <a:bodyPr/>
                    <a:lstStyle/>
                    <a:p>
                      <a:pPr marL="342900" indent="-342900">
                        <a:buFont typeface="Arial" pitchFamily="34" charset="0"/>
                        <a:buChar char="•"/>
                      </a:pPr>
                      <a:r>
                        <a:rPr lang="en-US" sz="1400" b="1" dirty="0" smtClean="0">
                          <a:latin typeface="Arial" pitchFamily="34" charset="0"/>
                          <a:cs typeface="Arial" pitchFamily="34" charset="0"/>
                        </a:rPr>
                        <a:t>Contributions    </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$85,000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$149,000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$71,000</a:t>
                      </a:r>
                      <a:endParaRPr lang="en-US" sz="1400" b="1" dirty="0">
                        <a:latin typeface="Arial" pitchFamily="34" charset="0"/>
                        <a:cs typeface="Arial" pitchFamily="34" charset="0"/>
                      </a:endParaRPr>
                    </a:p>
                  </a:txBody>
                  <a:tcPr/>
                </a:tc>
              </a:tr>
              <a:tr h="535021">
                <a:tc>
                  <a:txBody>
                    <a:bodyPr/>
                    <a:lstStyle/>
                    <a:p>
                      <a:pPr marL="342900" indent="-342900">
                        <a:buFont typeface="Arial" pitchFamily="34" charset="0"/>
                        <a:buChar char="•"/>
                      </a:pPr>
                      <a:r>
                        <a:rPr lang="en-US" sz="1400" b="1" dirty="0" smtClean="0">
                          <a:latin typeface="Arial" pitchFamily="34" charset="0"/>
                          <a:cs typeface="Arial" pitchFamily="34" charset="0"/>
                        </a:rPr>
                        <a:t>Registration Fees</a:t>
                      </a:r>
                      <a:endParaRPr lang="en-US" sz="1400" b="1"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$1,667,000</a:t>
                      </a:r>
                      <a:endParaRPr lang="en-US" sz="1400" b="1" u="none"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$1,532,000</a:t>
                      </a:r>
                      <a:endParaRPr lang="en-US" sz="1400" b="1" u="none"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$1,504,000</a:t>
                      </a:r>
                      <a:endParaRPr lang="en-US" sz="1400" b="1" u="none" dirty="0">
                        <a:latin typeface="Arial" pitchFamily="34" charset="0"/>
                        <a:cs typeface="Arial" pitchFamily="34" charset="0"/>
                      </a:endParaRPr>
                    </a:p>
                  </a:txBody>
                  <a:tcPr/>
                </a:tc>
              </a:tr>
              <a:tr h="535021">
                <a:tc>
                  <a:txBody>
                    <a:bodyPr/>
                    <a:lstStyle/>
                    <a:p>
                      <a:pPr marL="342900" indent="-342900">
                        <a:buFont typeface="Arial" pitchFamily="34" charset="0"/>
                        <a:buChar char="•"/>
                      </a:pPr>
                      <a:r>
                        <a:rPr lang="en-US" sz="1400" b="1" dirty="0" smtClean="0">
                          <a:latin typeface="Arial" pitchFamily="34" charset="0"/>
                          <a:cs typeface="Arial" pitchFamily="34" charset="0"/>
                        </a:rPr>
                        <a:t>Exhibit Fees</a:t>
                      </a:r>
                      <a:endParaRPr lang="en-US" sz="1400" b="1"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$650,000</a:t>
                      </a:r>
                      <a:endParaRPr lang="en-US" sz="1400" b="1" u="none"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$653,000</a:t>
                      </a:r>
                      <a:endParaRPr lang="en-US" sz="1400" b="1" u="none"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$750,000</a:t>
                      </a:r>
                      <a:endParaRPr lang="en-US" sz="1400" b="1" u="none" dirty="0">
                        <a:latin typeface="Arial" pitchFamily="34" charset="0"/>
                        <a:cs typeface="Arial" pitchFamily="34" charset="0"/>
                      </a:endParaRPr>
                    </a:p>
                  </a:txBody>
                  <a:tcPr/>
                </a:tc>
              </a:tr>
              <a:tr h="535021">
                <a:tc>
                  <a:txBody>
                    <a:bodyPr/>
                    <a:lstStyle/>
                    <a:p>
                      <a:pPr marL="342900" indent="-342900">
                        <a:buFont typeface="Arial" pitchFamily="34" charset="0"/>
                        <a:buChar char="•"/>
                      </a:pPr>
                      <a:r>
                        <a:rPr lang="en-US" sz="1400" b="1" dirty="0" smtClean="0">
                          <a:latin typeface="Arial" pitchFamily="34" charset="0"/>
                          <a:cs typeface="Arial" pitchFamily="34" charset="0"/>
                        </a:rPr>
                        <a:t>Other </a:t>
                      </a:r>
                      <a:r>
                        <a:rPr lang="en-US" sz="1400" b="1" baseline="0" dirty="0" smtClean="0">
                          <a:latin typeface="Arial" pitchFamily="34" charset="0"/>
                          <a:cs typeface="Arial" pitchFamily="34" charset="0"/>
                        </a:rPr>
                        <a:t> </a:t>
                      </a:r>
                      <a:endParaRPr lang="en-US" sz="1400" b="1" dirty="0">
                        <a:latin typeface="Arial" pitchFamily="34" charset="0"/>
                        <a:cs typeface="Arial" pitchFamily="34" charset="0"/>
                      </a:endParaRPr>
                    </a:p>
                  </a:txBody>
                  <a:tcPr/>
                </a:tc>
                <a:tc>
                  <a:txBody>
                    <a:bodyPr/>
                    <a:lstStyle/>
                    <a:p>
                      <a:pPr algn="r"/>
                      <a:r>
                        <a:rPr lang="en-US" sz="1400" b="1" u="sng" dirty="0" smtClean="0">
                          <a:latin typeface="Arial" pitchFamily="34" charset="0"/>
                          <a:cs typeface="Arial" pitchFamily="34" charset="0"/>
                        </a:rPr>
                        <a:t>$245,000</a:t>
                      </a:r>
                      <a:endParaRPr lang="en-US" sz="1400" b="1" u="sng" dirty="0">
                        <a:latin typeface="Arial" pitchFamily="34" charset="0"/>
                        <a:cs typeface="Arial" pitchFamily="34" charset="0"/>
                      </a:endParaRPr>
                    </a:p>
                  </a:txBody>
                  <a:tcPr/>
                </a:tc>
                <a:tc>
                  <a:txBody>
                    <a:bodyPr/>
                    <a:lstStyle/>
                    <a:p>
                      <a:pPr algn="r"/>
                      <a:r>
                        <a:rPr lang="en-US" sz="1400" b="1" u="sng" dirty="0" smtClean="0">
                          <a:latin typeface="Arial" pitchFamily="34" charset="0"/>
                          <a:cs typeface="Arial" pitchFamily="34" charset="0"/>
                        </a:rPr>
                        <a:t>$221,000</a:t>
                      </a:r>
                      <a:endParaRPr lang="en-US" sz="1400" b="1" u="sng" dirty="0">
                        <a:latin typeface="Arial" pitchFamily="34" charset="0"/>
                        <a:cs typeface="Arial" pitchFamily="34" charset="0"/>
                      </a:endParaRPr>
                    </a:p>
                  </a:txBody>
                  <a:tcPr/>
                </a:tc>
                <a:tc>
                  <a:txBody>
                    <a:bodyPr/>
                    <a:lstStyle/>
                    <a:p>
                      <a:pPr algn="r"/>
                      <a:r>
                        <a:rPr lang="en-US" sz="1400" b="1" u="sng" dirty="0" smtClean="0">
                          <a:latin typeface="Arial" pitchFamily="34" charset="0"/>
                          <a:cs typeface="Arial" pitchFamily="34" charset="0"/>
                        </a:rPr>
                        <a:t>$212,000</a:t>
                      </a:r>
                      <a:endParaRPr lang="en-US" sz="1400" b="1" u="sng" dirty="0">
                        <a:latin typeface="Arial" pitchFamily="34" charset="0"/>
                        <a:cs typeface="Arial" pitchFamily="34" charset="0"/>
                      </a:endParaRPr>
                    </a:p>
                  </a:txBody>
                  <a:tcPr/>
                </a:tc>
              </a:tr>
              <a:tr h="535021">
                <a:tc>
                  <a:txBody>
                    <a:bodyPr/>
                    <a:lstStyle/>
                    <a:p>
                      <a:r>
                        <a:rPr lang="en-US" sz="1400" b="1" dirty="0" smtClean="0">
                          <a:latin typeface="Arial" pitchFamily="34" charset="0"/>
                          <a:cs typeface="Arial" pitchFamily="34" charset="0"/>
                        </a:rPr>
                        <a:t>Total</a:t>
                      </a:r>
                      <a:r>
                        <a:rPr lang="en-US" sz="1400" b="1" baseline="0" dirty="0" smtClean="0">
                          <a:latin typeface="Arial" pitchFamily="34" charset="0"/>
                          <a:cs typeface="Arial" pitchFamily="34" charset="0"/>
                        </a:rPr>
                        <a:t> Revenue </a:t>
                      </a:r>
                      <a:endParaRPr lang="en-US" sz="1400" b="1" dirty="0">
                        <a:latin typeface="Arial" pitchFamily="34" charset="0"/>
                        <a:cs typeface="Arial" pitchFamily="34" charset="0"/>
                      </a:endParaRPr>
                    </a:p>
                  </a:txBody>
                  <a:tcPr/>
                </a:tc>
                <a:tc>
                  <a:txBody>
                    <a:bodyPr/>
                    <a:lstStyle/>
                    <a:p>
                      <a:pPr algn="r"/>
                      <a:r>
                        <a:rPr lang="en-US" sz="1400" b="1" u="none" baseline="0" dirty="0" smtClean="0">
                          <a:latin typeface="Arial" pitchFamily="34" charset="0"/>
                          <a:cs typeface="Arial" pitchFamily="34" charset="0"/>
                        </a:rPr>
                        <a:t>$11,575,000</a:t>
                      </a:r>
                      <a:endParaRPr lang="en-US" sz="1400" b="1" u="none" baseline="0" dirty="0">
                        <a:latin typeface="Arial" pitchFamily="34" charset="0"/>
                        <a:cs typeface="Arial" pitchFamily="34" charset="0"/>
                      </a:endParaRPr>
                    </a:p>
                  </a:txBody>
                  <a:tcPr/>
                </a:tc>
                <a:tc>
                  <a:txBody>
                    <a:bodyPr/>
                    <a:lstStyle/>
                    <a:p>
                      <a:pPr algn="r"/>
                      <a:r>
                        <a:rPr lang="en-US" sz="1400" b="1" u="none" baseline="0" dirty="0" smtClean="0">
                          <a:latin typeface="Arial" pitchFamily="34" charset="0"/>
                          <a:cs typeface="Arial" pitchFamily="34" charset="0"/>
                        </a:rPr>
                        <a:t>$10,919,000</a:t>
                      </a:r>
                      <a:endParaRPr lang="en-US" sz="1400" b="1" u="none" baseline="0" dirty="0">
                        <a:latin typeface="Arial" pitchFamily="34" charset="0"/>
                        <a:cs typeface="Arial" pitchFamily="34" charset="0"/>
                      </a:endParaRPr>
                    </a:p>
                  </a:txBody>
                  <a:tcPr/>
                </a:tc>
                <a:tc>
                  <a:txBody>
                    <a:bodyPr/>
                    <a:lstStyle/>
                    <a:p>
                      <a:pPr algn="r"/>
                      <a:r>
                        <a:rPr lang="en-US" sz="1400" b="1" u="none" baseline="0" dirty="0" smtClean="0">
                          <a:latin typeface="Arial" pitchFamily="34" charset="0"/>
                          <a:cs typeface="Arial" pitchFamily="34" charset="0"/>
                        </a:rPr>
                        <a:t>$10,632,000</a:t>
                      </a:r>
                      <a:endParaRPr lang="en-US" sz="1400" b="1" u="none" baseline="0" dirty="0">
                        <a:latin typeface="Arial" pitchFamily="34" charset="0"/>
                        <a:cs typeface="Arial" pitchFamily="34" charset="0"/>
                      </a:endParaRPr>
                    </a:p>
                  </a:txBody>
                  <a:tcPr/>
                </a:tc>
              </a:tr>
            </a:tbl>
          </a:graphicData>
        </a:graphic>
      </p:graphicFrame>
      <p:sp>
        <p:nvSpPr>
          <p:cNvPr id="4" name="TextBox 3"/>
          <p:cNvSpPr txBox="1"/>
          <p:nvPr/>
        </p:nvSpPr>
        <p:spPr>
          <a:xfrm>
            <a:off x="4129587" y="5967168"/>
            <a:ext cx="2309566" cy="307777"/>
          </a:xfrm>
          <a:prstGeom prst="rect">
            <a:avLst/>
          </a:prstGeom>
          <a:noFill/>
        </p:spPr>
        <p:txBody>
          <a:bodyPr wrap="square" rtlCol="0">
            <a:spAutoFit/>
          </a:bodyPr>
          <a:lstStyle/>
          <a:p>
            <a:r>
              <a:rPr lang="en-US" sz="1400" b="0" dirty="0" smtClean="0">
                <a:solidFill>
                  <a:srgbClr val="000000"/>
                </a:solidFill>
              </a:rPr>
              <a:t>Budget Increase 6% </a:t>
            </a:r>
            <a:endParaRPr lang="en-US" sz="1400" b="0" dirty="0">
              <a:solidFill>
                <a:srgbClr val="000000"/>
              </a:solidFill>
            </a:endParaRPr>
          </a:p>
        </p:txBody>
      </p:sp>
    </p:spTree>
    <p:extLst>
      <p:ext uri="{BB962C8B-B14F-4D97-AF65-F5344CB8AC3E}">
        <p14:creationId xmlns:p14="http://schemas.microsoft.com/office/powerpoint/2010/main" val="3005238034"/>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63" y="0"/>
            <a:ext cx="8390138" cy="887767"/>
          </a:xfrm>
        </p:spPr>
        <p:txBody>
          <a:bodyPr>
            <a:noAutofit/>
          </a:bodyPr>
          <a:lstStyle/>
          <a:p>
            <a:r>
              <a:rPr lang="en-US" sz="3200" b="1" dirty="0" smtClean="0"/>
              <a:t>2017 Budget: Revenue</a:t>
            </a:r>
            <a:br>
              <a:rPr lang="en-US" sz="3200" b="1" dirty="0" smtClean="0"/>
            </a:br>
            <a:r>
              <a:rPr lang="en-US" sz="3200" b="1" dirty="0" smtClean="0"/>
              <a:t>Membership Assumptions</a:t>
            </a:r>
            <a:endParaRPr lang="en-US" sz="3200" b="1" dirty="0"/>
          </a:p>
        </p:txBody>
      </p:sp>
      <p:graphicFrame>
        <p:nvGraphicFramePr>
          <p:cNvPr id="5" name="Table 4"/>
          <p:cNvGraphicFramePr>
            <a:graphicFrameLocks noGrp="1"/>
          </p:cNvGraphicFramePr>
          <p:nvPr>
            <p:extLst/>
          </p:nvPr>
        </p:nvGraphicFramePr>
        <p:xfrm>
          <a:off x="372863" y="846033"/>
          <a:ext cx="7693825" cy="4861442"/>
        </p:xfrm>
        <a:graphic>
          <a:graphicData uri="http://schemas.openxmlformats.org/drawingml/2006/table">
            <a:tbl>
              <a:tblPr firstRow="1" bandRow="1">
                <a:tableStyleId>{5FD0F851-EC5A-4D38-B0AD-8093EC10F338}</a:tableStyleId>
              </a:tblPr>
              <a:tblGrid>
                <a:gridCol w="2667434"/>
                <a:gridCol w="1923458"/>
                <a:gridCol w="1334495"/>
                <a:gridCol w="1768438"/>
              </a:tblGrid>
              <a:tr h="10634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u="sng"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u="none" dirty="0" smtClean="0">
                          <a:latin typeface="Arial" pitchFamily="34" charset="0"/>
                          <a:cs typeface="Arial" pitchFamily="34" charset="0"/>
                        </a:rPr>
                        <a:t>Membership</a:t>
                      </a:r>
                      <a:r>
                        <a:rPr lang="en-US" sz="1800" u="sng"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u="sng" dirty="0" smtClean="0">
                          <a:latin typeface="Arial" pitchFamily="34" charset="0"/>
                          <a:cs typeface="Arial" pitchFamily="34" charset="0"/>
                        </a:rPr>
                        <a:t>Revenue Brackets</a:t>
                      </a:r>
                    </a:p>
                    <a:p>
                      <a:endParaRPr lang="en-US" sz="1800" u="sng" dirty="0">
                        <a:latin typeface="Arial" pitchFamily="34" charset="0"/>
                        <a:cs typeface="Arial" pitchFamily="34" charset="0"/>
                      </a:endParaRPr>
                    </a:p>
                  </a:txBody>
                  <a:tcPr/>
                </a:tc>
                <a:tc>
                  <a:txBody>
                    <a:bodyPr/>
                    <a:lstStyle/>
                    <a:p>
                      <a:pPr algn="ctr"/>
                      <a:r>
                        <a:rPr lang="en-US" sz="1800" u="none" dirty="0" smtClean="0">
                          <a:latin typeface="Arial" pitchFamily="34" charset="0"/>
                          <a:cs typeface="Arial" pitchFamily="34" charset="0"/>
                        </a:rPr>
                        <a:t>Annual</a:t>
                      </a:r>
                    </a:p>
                    <a:p>
                      <a:pPr algn="ctr"/>
                      <a:r>
                        <a:rPr lang="en-US" sz="1800" u="none" dirty="0" smtClean="0">
                          <a:latin typeface="Arial" pitchFamily="34" charset="0"/>
                          <a:cs typeface="Arial" pitchFamily="34" charset="0"/>
                        </a:rPr>
                        <a:t>Membership </a:t>
                      </a:r>
                      <a:r>
                        <a:rPr lang="en-US" sz="1800" u="sng" dirty="0" smtClean="0">
                          <a:latin typeface="Arial" pitchFamily="34" charset="0"/>
                          <a:cs typeface="Arial" pitchFamily="34" charset="0"/>
                        </a:rPr>
                        <a:t>Dues </a:t>
                      </a:r>
                      <a:endParaRPr lang="en-US" sz="1800" u="sng" dirty="0">
                        <a:latin typeface="Arial" pitchFamily="34" charset="0"/>
                        <a:cs typeface="Arial" pitchFamily="34" charset="0"/>
                      </a:endParaRPr>
                    </a:p>
                  </a:txBody>
                  <a:tcPr/>
                </a:tc>
                <a:tc>
                  <a:txBody>
                    <a:bodyPr/>
                    <a:lstStyle/>
                    <a:p>
                      <a:pPr algn="r"/>
                      <a:endParaRPr lang="en-US" sz="1800" u="sng" dirty="0" smtClean="0">
                        <a:latin typeface="Arial" pitchFamily="34" charset="0"/>
                        <a:cs typeface="Arial" pitchFamily="34" charset="0"/>
                      </a:endParaRPr>
                    </a:p>
                    <a:p>
                      <a:pPr algn="r"/>
                      <a:endParaRPr lang="en-US" sz="1800" u="sng" dirty="0" smtClean="0">
                        <a:latin typeface="Arial" pitchFamily="34" charset="0"/>
                        <a:cs typeface="Arial" pitchFamily="34" charset="0"/>
                      </a:endParaRPr>
                    </a:p>
                    <a:p>
                      <a:pPr algn="r"/>
                      <a:r>
                        <a:rPr lang="en-US" sz="1800" u="sng" dirty="0" smtClean="0">
                          <a:latin typeface="Arial" pitchFamily="34" charset="0"/>
                          <a:cs typeface="Arial" pitchFamily="34" charset="0"/>
                        </a:rPr>
                        <a:t>Members</a:t>
                      </a:r>
                    </a:p>
                  </a:txBody>
                  <a:tcPr/>
                </a:tc>
                <a:tc>
                  <a:txBody>
                    <a:bodyPr/>
                    <a:lstStyle/>
                    <a:p>
                      <a:pPr algn="r"/>
                      <a:r>
                        <a:rPr lang="en-US" sz="1800" u="none" dirty="0" smtClean="0">
                          <a:latin typeface="Arial" pitchFamily="34" charset="0"/>
                          <a:cs typeface="Arial" pitchFamily="34" charset="0"/>
                        </a:rPr>
                        <a:t>2017</a:t>
                      </a:r>
                    </a:p>
                    <a:p>
                      <a:pPr algn="r"/>
                      <a:r>
                        <a:rPr lang="en-US" sz="1800" u="none" dirty="0" smtClean="0">
                          <a:latin typeface="Arial" pitchFamily="34" charset="0"/>
                          <a:cs typeface="Arial" pitchFamily="34" charset="0"/>
                        </a:rPr>
                        <a:t>Dues </a:t>
                      </a:r>
                    </a:p>
                    <a:p>
                      <a:pPr algn="r"/>
                      <a:r>
                        <a:rPr lang="en-US" sz="1800" u="sng" dirty="0" smtClean="0">
                          <a:latin typeface="Arial" pitchFamily="34" charset="0"/>
                          <a:cs typeface="Arial" pitchFamily="34" charset="0"/>
                        </a:rPr>
                        <a:t>Full</a:t>
                      </a:r>
                      <a:r>
                        <a:rPr lang="en-US" sz="1800" u="sng" baseline="0" dirty="0" smtClean="0">
                          <a:latin typeface="Arial" pitchFamily="34" charset="0"/>
                          <a:cs typeface="Arial" pitchFamily="34" charset="0"/>
                        </a:rPr>
                        <a:t> Year</a:t>
                      </a:r>
                      <a:endParaRPr lang="en-US" sz="1800" u="sng" dirty="0" smtClean="0">
                        <a:latin typeface="Arial" pitchFamily="34" charset="0"/>
                        <a:cs typeface="Arial" pitchFamily="34" charset="0"/>
                      </a:endParaRPr>
                    </a:p>
                    <a:p>
                      <a:pPr algn="r"/>
                      <a:endParaRPr lang="en-US" sz="1800" u="sng" dirty="0" smtClean="0">
                        <a:latin typeface="Arial" pitchFamily="34" charset="0"/>
                        <a:cs typeface="Arial" pitchFamily="34" charset="0"/>
                      </a:endParaRPr>
                    </a:p>
                  </a:txBody>
                  <a:tcPr/>
                </a:tc>
              </a:tr>
              <a:tr h="290583">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latin typeface="Arial" pitchFamily="34" charset="0"/>
                          <a:cs typeface="Arial" pitchFamily="34" charset="0"/>
                        </a:rPr>
                        <a:t>$70B +</a:t>
                      </a:r>
                    </a:p>
                  </a:txBody>
                  <a:tcPr/>
                </a:tc>
                <a:tc>
                  <a:txBody>
                    <a:bodyPr/>
                    <a:lstStyle/>
                    <a:p>
                      <a:pPr marL="0" indent="0" algn="ctr">
                        <a:buFont typeface="Arial" pitchFamily="34" charset="0"/>
                        <a:buNone/>
                      </a:pPr>
                      <a:r>
                        <a:rPr lang="en-US" sz="1400" b="1" dirty="0" smtClean="0">
                          <a:latin typeface="Arial" pitchFamily="34" charset="0"/>
                          <a:cs typeface="Arial" pitchFamily="34" charset="0"/>
                        </a:rPr>
                        <a:t>$31,000</a:t>
                      </a:r>
                      <a:endParaRPr lang="en-US" sz="1400" b="1" dirty="0">
                        <a:latin typeface="Arial" pitchFamily="34" charset="0"/>
                        <a:cs typeface="Arial" pitchFamily="34" charset="0"/>
                      </a:endParaRPr>
                    </a:p>
                  </a:txBody>
                  <a:tcPr/>
                </a:tc>
                <a:tc>
                  <a:txBody>
                    <a:bodyPr/>
                    <a:lstStyle/>
                    <a:p>
                      <a:pPr algn="ctr"/>
                      <a:r>
                        <a:rPr lang="en-US" sz="1400" b="1" u="none" dirty="0" smtClean="0">
                          <a:latin typeface="Arial" pitchFamily="34" charset="0"/>
                          <a:cs typeface="Arial" pitchFamily="34" charset="0"/>
                        </a:rPr>
                        <a:t>34</a:t>
                      </a:r>
                      <a:endParaRPr lang="en-US" sz="1400" b="1" u="none"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$1,054,000</a:t>
                      </a:r>
                      <a:endParaRPr lang="en-US" sz="1400" b="1" u="none" dirty="0">
                        <a:latin typeface="Arial" pitchFamily="34" charset="0"/>
                        <a:cs typeface="Arial" pitchFamily="34" charset="0"/>
                      </a:endParaRPr>
                    </a:p>
                  </a:txBody>
                  <a:tcPr/>
                </a:tc>
              </a:tr>
              <a:tr h="309723">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latin typeface="Arial" pitchFamily="34" charset="0"/>
                          <a:cs typeface="Arial" pitchFamily="34" charset="0"/>
                        </a:rPr>
                        <a:t>$35B - $69.9B </a:t>
                      </a:r>
                      <a:endParaRPr lang="en-US" sz="1400" b="1" dirty="0">
                        <a:latin typeface="Arial" pitchFamily="34" charset="0"/>
                        <a:cs typeface="Arial" pitchFamily="34" charset="0"/>
                      </a:endParaRPr>
                    </a:p>
                  </a:txBody>
                  <a:tcPr/>
                </a:tc>
                <a:tc>
                  <a:txBody>
                    <a:bodyPr/>
                    <a:lstStyle/>
                    <a:p>
                      <a:pPr marL="0" indent="0" algn="ctr">
                        <a:buFont typeface="Arial" pitchFamily="34" charset="0"/>
                        <a:buNone/>
                      </a:pPr>
                      <a:r>
                        <a:rPr lang="en-US" sz="1400" b="1" dirty="0" smtClean="0">
                          <a:latin typeface="Arial" pitchFamily="34" charset="0"/>
                          <a:cs typeface="Arial" pitchFamily="34" charset="0"/>
                        </a:rPr>
                        <a:t>$26,000</a:t>
                      </a:r>
                      <a:endParaRPr lang="en-US" sz="1400" b="1" dirty="0">
                        <a:latin typeface="Arial" pitchFamily="34" charset="0"/>
                        <a:cs typeface="Arial" pitchFamily="34" charset="0"/>
                      </a:endParaRPr>
                    </a:p>
                  </a:txBody>
                  <a:tcPr/>
                </a:tc>
                <a:tc>
                  <a:txBody>
                    <a:bodyPr/>
                    <a:lstStyle/>
                    <a:p>
                      <a:pPr algn="ctr"/>
                      <a:r>
                        <a:rPr lang="en-US" sz="1400" b="1" u="none" dirty="0" smtClean="0">
                          <a:latin typeface="Arial" pitchFamily="34" charset="0"/>
                          <a:cs typeface="Arial" pitchFamily="34" charset="0"/>
                        </a:rPr>
                        <a:t>27</a:t>
                      </a:r>
                      <a:endParaRPr lang="en-US" sz="1400" b="1" u="none"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$702,000</a:t>
                      </a:r>
                      <a:endParaRPr lang="en-US" sz="1400" b="1" u="none" dirty="0">
                        <a:latin typeface="Arial" pitchFamily="34" charset="0"/>
                        <a:cs typeface="Arial" pitchFamily="34" charset="0"/>
                      </a:endParaRPr>
                    </a:p>
                  </a:txBody>
                  <a:tcPr/>
                </a:tc>
              </a:tr>
              <a:tr h="299103">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latin typeface="Arial" pitchFamily="34" charset="0"/>
                          <a:cs typeface="Arial" pitchFamily="34" charset="0"/>
                        </a:rPr>
                        <a:t>$25B - $34.9B </a:t>
                      </a:r>
                      <a:endParaRPr lang="en-US" sz="1400" b="1" dirty="0">
                        <a:latin typeface="Arial" pitchFamily="34" charset="0"/>
                        <a:cs typeface="Arial" pitchFamily="34" charset="0"/>
                      </a:endParaRPr>
                    </a:p>
                  </a:txBody>
                  <a:tcPr/>
                </a:tc>
                <a:tc>
                  <a:txBody>
                    <a:bodyPr/>
                    <a:lstStyle/>
                    <a:p>
                      <a:pPr marL="0" indent="0" algn="ctr">
                        <a:buFont typeface="Arial" pitchFamily="34" charset="0"/>
                        <a:buNone/>
                      </a:pPr>
                      <a:r>
                        <a:rPr lang="en-US" sz="1400" b="1" dirty="0" smtClean="0">
                          <a:latin typeface="Arial" pitchFamily="34" charset="0"/>
                          <a:cs typeface="Arial" pitchFamily="34" charset="0"/>
                        </a:rPr>
                        <a:t>$21,000</a:t>
                      </a:r>
                      <a:endParaRPr lang="en-US" sz="1400" b="1" dirty="0">
                        <a:latin typeface="Arial" pitchFamily="34" charset="0"/>
                        <a:cs typeface="Arial" pitchFamily="34" charset="0"/>
                      </a:endParaRPr>
                    </a:p>
                  </a:txBody>
                  <a:tcPr/>
                </a:tc>
                <a:tc>
                  <a:txBody>
                    <a:bodyPr/>
                    <a:lstStyle/>
                    <a:p>
                      <a:pPr algn="ctr"/>
                      <a:r>
                        <a:rPr lang="en-US" sz="1400" b="1" u="none" dirty="0" smtClean="0">
                          <a:latin typeface="Arial" pitchFamily="34" charset="0"/>
                          <a:cs typeface="Arial" pitchFamily="34" charset="0"/>
                        </a:rPr>
                        <a:t>13</a:t>
                      </a:r>
                      <a:endParaRPr lang="en-US" sz="1400" b="1" u="none"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$273,000</a:t>
                      </a:r>
                      <a:endParaRPr lang="en-US" sz="1400" b="1" u="none" dirty="0">
                        <a:latin typeface="Arial" pitchFamily="34" charset="0"/>
                        <a:cs typeface="Arial" pitchFamily="34" charset="0"/>
                      </a:endParaRPr>
                    </a:p>
                  </a:txBody>
                  <a:tcPr/>
                </a:tc>
              </a:tr>
              <a:tr h="326829">
                <a:tc>
                  <a:txBody>
                    <a:bodyPr/>
                    <a:lstStyle/>
                    <a:p>
                      <a:pPr marL="0" indent="0">
                        <a:buFont typeface="Arial" pitchFamily="34" charset="0"/>
                        <a:buNone/>
                      </a:pPr>
                      <a:r>
                        <a:rPr lang="en-US" sz="1400" b="1" dirty="0" smtClean="0">
                          <a:latin typeface="Arial" pitchFamily="34" charset="0"/>
                          <a:cs typeface="Arial" pitchFamily="34" charset="0"/>
                        </a:rPr>
                        <a:t>$13B - $24.9B</a:t>
                      </a:r>
                      <a:endParaRPr lang="en-US" sz="1400" b="1" dirty="0">
                        <a:latin typeface="Arial" pitchFamily="34" charset="0"/>
                        <a:cs typeface="Arial" pitchFamily="34" charset="0"/>
                      </a:endParaRPr>
                    </a:p>
                  </a:txBody>
                  <a:tcPr/>
                </a:tc>
                <a:tc>
                  <a:txBody>
                    <a:bodyPr/>
                    <a:lstStyle/>
                    <a:p>
                      <a:pPr marL="0" indent="0" algn="ctr">
                        <a:buFont typeface="Arial" pitchFamily="34" charset="0"/>
                        <a:buNone/>
                      </a:pPr>
                      <a:r>
                        <a:rPr lang="en-US" sz="1400" b="1" dirty="0" smtClean="0">
                          <a:latin typeface="Arial" pitchFamily="34" charset="0"/>
                          <a:cs typeface="Arial" pitchFamily="34" charset="0"/>
                        </a:rPr>
                        <a:t>$16,000</a:t>
                      </a:r>
                      <a:endParaRPr lang="en-US" sz="1400" b="1" dirty="0">
                        <a:latin typeface="Arial" pitchFamily="34" charset="0"/>
                        <a:cs typeface="Arial" pitchFamily="34" charset="0"/>
                      </a:endParaRPr>
                    </a:p>
                  </a:txBody>
                  <a:tcPr/>
                </a:tc>
                <a:tc>
                  <a:txBody>
                    <a:bodyPr/>
                    <a:lstStyle/>
                    <a:p>
                      <a:pPr algn="ctr"/>
                      <a:r>
                        <a:rPr lang="en-US" sz="1400" b="1" u="none" dirty="0" smtClean="0">
                          <a:latin typeface="Arial" pitchFamily="34" charset="0"/>
                          <a:cs typeface="Arial" pitchFamily="34" charset="0"/>
                        </a:rPr>
                        <a:t>41</a:t>
                      </a:r>
                      <a:endParaRPr lang="en-US" sz="1400" b="1" u="none"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$656,000</a:t>
                      </a:r>
                      <a:endParaRPr lang="en-US" sz="1400" b="1" u="none" dirty="0">
                        <a:latin typeface="Arial" pitchFamily="34" charset="0"/>
                        <a:cs typeface="Arial" pitchFamily="34" charset="0"/>
                      </a:endParaRPr>
                    </a:p>
                  </a:txBody>
                  <a:tcPr/>
                </a:tc>
              </a:tr>
              <a:tr h="321933">
                <a:tc>
                  <a:txBody>
                    <a:bodyPr/>
                    <a:lstStyle/>
                    <a:p>
                      <a:pPr marL="0" indent="0">
                        <a:buFont typeface="Arial" pitchFamily="34" charset="0"/>
                        <a:buNone/>
                      </a:pPr>
                      <a:r>
                        <a:rPr lang="en-US" sz="1400" b="1" dirty="0" smtClean="0">
                          <a:latin typeface="Arial" pitchFamily="34" charset="0"/>
                          <a:cs typeface="Arial" pitchFamily="34" charset="0"/>
                        </a:rPr>
                        <a:t>$6B - $12.9B</a:t>
                      </a:r>
                      <a:endParaRPr lang="en-US" sz="1400" b="1" dirty="0">
                        <a:latin typeface="Arial" pitchFamily="34" charset="0"/>
                        <a:cs typeface="Arial" pitchFamily="34" charset="0"/>
                      </a:endParaRPr>
                    </a:p>
                  </a:txBody>
                  <a:tcPr/>
                </a:tc>
                <a:tc>
                  <a:txBody>
                    <a:bodyPr/>
                    <a:lstStyle/>
                    <a:p>
                      <a:pPr marL="0" indent="0" algn="ctr">
                        <a:buFont typeface="Arial" pitchFamily="34" charset="0"/>
                        <a:buNone/>
                      </a:pPr>
                      <a:r>
                        <a:rPr lang="en-US" sz="1400" b="1" dirty="0" smtClean="0">
                          <a:latin typeface="Arial" pitchFamily="34" charset="0"/>
                          <a:cs typeface="Arial" pitchFamily="34" charset="0"/>
                        </a:rPr>
                        <a:t>$10,500</a:t>
                      </a:r>
                      <a:endParaRPr lang="en-US" sz="1400" b="1" dirty="0">
                        <a:latin typeface="Arial" pitchFamily="34" charset="0"/>
                        <a:cs typeface="Arial" pitchFamily="34" charset="0"/>
                      </a:endParaRPr>
                    </a:p>
                  </a:txBody>
                  <a:tcPr/>
                </a:tc>
                <a:tc>
                  <a:txBody>
                    <a:bodyPr/>
                    <a:lstStyle/>
                    <a:p>
                      <a:pPr algn="ctr"/>
                      <a:r>
                        <a:rPr lang="en-US" sz="1400" b="1" u="none" dirty="0" smtClean="0">
                          <a:latin typeface="Arial" pitchFamily="34" charset="0"/>
                          <a:cs typeface="Arial" pitchFamily="34" charset="0"/>
                        </a:rPr>
                        <a:t>56</a:t>
                      </a:r>
                      <a:endParaRPr lang="en-US" sz="1400" b="1" u="none"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$588,000</a:t>
                      </a:r>
                      <a:endParaRPr lang="en-US" sz="1400" b="1" u="none" dirty="0">
                        <a:latin typeface="Arial" pitchFamily="34" charset="0"/>
                        <a:cs typeface="Arial" pitchFamily="34" charset="0"/>
                      </a:endParaRPr>
                    </a:p>
                  </a:txBody>
                  <a:tcPr/>
                </a:tc>
              </a:tr>
              <a:tr h="298162">
                <a:tc>
                  <a:txBody>
                    <a:bodyPr/>
                    <a:lstStyle/>
                    <a:p>
                      <a:pPr marL="0" indent="0">
                        <a:buFont typeface="Arial" pitchFamily="34" charset="0"/>
                        <a:buNone/>
                      </a:pPr>
                      <a:r>
                        <a:rPr lang="en-US" sz="1400" b="1" dirty="0" smtClean="0">
                          <a:latin typeface="Arial" pitchFamily="34" charset="0"/>
                          <a:cs typeface="Arial" pitchFamily="34" charset="0"/>
                        </a:rPr>
                        <a:t>$1B - $5.9B </a:t>
                      </a:r>
                      <a:endParaRPr lang="en-US" sz="1400" b="1" dirty="0">
                        <a:latin typeface="Arial" pitchFamily="34" charset="0"/>
                        <a:cs typeface="Arial" pitchFamily="34" charset="0"/>
                      </a:endParaRPr>
                    </a:p>
                  </a:txBody>
                  <a:tcPr/>
                </a:tc>
                <a:tc>
                  <a:txBody>
                    <a:bodyPr/>
                    <a:lstStyle/>
                    <a:p>
                      <a:pPr marL="0" indent="0" algn="ctr">
                        <a:buFont typeface="Arial" pitchFamily="34" charset="0"/>
                        <a:buNone/>
                      </a:pPr>
                      <a:r>
                        <a:rPr lang="en-US" sz="1400" b="1" dirty="0" smtClean="0">
                          <a:latin typeface="Arial" pitchFamily="34" charset="0"/>
                          <a:cs typeface="Arial" pitchFamily="34" charset="0"/>
                        </a:rPr>
                        <a:t>$8,500</a:t>
                      </a:r>
                      <a:endParaRPr lang="en-US" sz="1400" b="1" dirty="0">
                        <a:latin typeface="Arial" pitchFamily="34" charset="0"/>
                        <a:cs typeface="Arial" pitchFamily="34" charset="0"/>
                      </a:endParaRPr>
                    </a:p>
                  </a:txBody>
                  <a:tcPr/>
                </a:tc>
                <a:tc>
                  <a:txBody>
                    <a:bodyPr/>
                    <a:lstStyle/>
                    <a:p>
                      <a:pPr algn="ctr"/>
                      <a:r>
                        <a:rPr lang="en-US" sz="1400" b="1" u="none" dirty="0" smtClean="0">
                          <a:latin typeface="Arial" pitchFamily="34" charset="0"/>
                          <a:cs typeface="Arial" pitchFamily="34" charset="0"/>
                        </a:rPr>
                        <a:t>83</a:t>
                      </a:r>
                      <a:endParaRPr lang="en-US" sz="1400" b="1" u="none"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$705,500</a:t>
                      </a:r>
                      <a:endParaRPr lang="en-US" sz="1400" b="1" u="none" dirty="0">
                        <a:latin typeface="Arial" pitchFamily="34" charset="0"/>
                        <a:cs typeface="Arial" pitchFamily="34" charset="0"/>
                      </a:endParaRPr>
                    </a:p>
                  </a:txBody>
                  <a:tcPr/>
                </a:tc>
              </a:tr>
              <a:tr h="289227">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latin typeface="Arial" pitchFamily="34" charset="0"/>
                          <a:cs typeface="Arial" pitchFamily="34" charset="0"/>
                        </a:rPr>
                        <a:t>&lt; $1B</a:t>
                      </a:r>
                    </a:p>
                  </a:txBody>
                  <a:tcPr/>
                </a:tc>
                <a:tc>
                  <a:txBody>
                    <a:bodyPr/>
                    <a:lstStyle/>
                    <a:p>
                      <a:pPr marL="0" indent="0" algn="ctr">
                        <a:buFont typeface="Arial" pitchFamily="34" charset="0"/>
                        <a:buNone/>
                      </a:pPr>
                      <a:r>
                        <a:rPr lang="en-US" sz="1400" b="1" dirty="0" smtClean="0">
                          <a:latin typeface="Arial" pitchFamily="34" charset="0"/>
                          <a:cs typeface="Arial" pitchFamily="34" charset="0"/>
                        </a:rPr>
                        <a:t>$6,500</a:t>
                      </a:r>
                      <a:endParaRPr lang="en-US" sz="1400" b="1" dirty="0">
                        <a:latin typeface="Arial" pitchFamily="34" charset="0"/>
                        <a:cs typeface="Arial" pitchFamily="34" charset="0"/>
                      </a:endParaRPr>
                    </a:p>
                  </a:txBody>
                  <a:tcPr/>
                </a:tc>
                <a:tc>
                  <a:txBody>
                    <a:bodyPr/>
                    <a:lstStyle/>
                    <a:p>
                      <a:pPr algn="ctr"/>
                      <a:r>
                        <a:rPr lang="en-US" sz="1400" b="1" u="none" dirty="0" smtClean="0">
                          <a:latin typeface="Arial" pitchFamily="34" charset="0"/>
                          <a:cs typeface="Arial" pitchFamily="34" charset="0"/>
                        </a:rPr>
                        <a:t>27</a:t>
                      </a:r>
                      <a:endParaRPr lang="en-US" sz="1400" b="1" u="none"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$175,500</a:t>
                      </a:r>
                      <a:endParaRPr lang="en-US" sz="1400" b="1" u="none" dirty="0">
                        <a:latin typeface="Arial" pitchFamily="34" charset="0"/>
                        <a:cs typeface="Arial" pitchFamily="34" charset="0"/>
                      </a:endParaRPr>
                    </a:p>
                  </a:txBody>
                  <a:tcPr/>
                </a:tc>
              </a:tr>
              <a:tr h="317713">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latin typeface="Arial" pitchFamily="34" charset="0"/>
                          <a:cs typeface="Arial" pitchFamily="34" charset="0"/>
                        </a:rPr>
                        <a:t>Gov’t Agencies/Nonprofits</a:t>
                      </a:r>
                      <a:endParaRPr lang="en-US" sz="1400" b="1" dirty="0">
                        <a:latin typeface="Arial" pitchFamily="34" charset="0"/>
                        <a:cs typeface="Arial" pitchFamily="34" charset="0"/>
                      </a:endParaRPr>
                    </a:p>
                  </a:txBody>
                  <a:tcPr/>
                </a:tc>
                <a:tc>
                  <a:txBody>
                    <a:bodyPr/>
                    <a:lstStyle/>
                    <a:p>
                      <a:pPr marL="0" indent="0" algn="ctr">
                        <a:buFont typeface="Arial" pitchFamily="34" charset="0"/>
                        <a:buNone/>
                      </a:pPr>
                      <a:r>
                        <a:rPr lang="en-US" sz="1400" b="1" dirty="0" smtClean="0">
                          <a:latin typeface="Arial" pitchFamily="34" charset="0"/>
                          <a:cs typeface="Arial" pitchFamily="34" charset="0"/>
                        </a:rPr>
                        <a:t>$2,500</a:t>
                      </a:r>
                      <a:endParaRPr lang="en-US" sz="1400" b="1" dirty="0">
                        <a:latin typeface="Arial" pitchFamily="34" charset="0"/>
                        <a:cs typeface="Arial" pitchFamily="34" charset="0"/>
                      </a:endParaRPr>
                    </a:p>
                  </a:txBody>
                  <a:tcPr/>
                </a:tc>
                <a:tc>
                  <a:txBody>
                    <a:bodyPr/>
                    <a:lstStyle/>
                    <a:p>
                      <a:pPr algn="ctr"/>
                      <a:r>
                        <a:rPr lang="en-US" sz="1400" b="1" u="sng" dirty="0" smtClean="0">
                          <a:latin typeface="Arial" pitchFamily="34" charset="0"/>
                          <a:cs typeface="Arial" pitchFamily="34" charset="0"/>
                        </a:rPr>
                        <a:t>20</a:t>
                      </a:r>
                      <a:endParaRPr lang="en-US" sz="1400" b="1" u="sng" dirty="0">
                        <a:latin typeface="Arial" pitchFamily="34" charset="0"/>
                        <a:cs typeface="Arial" pitchFamily="34" charset="0"/>
                      </a:endParaRPr>
                    </a:p>
                  </a:txBody>
                  <a:tcPr/>
                </a:tc>
                <a:tc>
                  <a:txBody>
                    <a:bodyPr/>
                    <a:lstStyle/>
                    <a:p>
                      <a:pPr algn="r"/>
                      <a:r>
                        <a:rPr lang="en-US" sz="1400" b="1" u="sng" dirty="0" smtClean="0">
                          <a:latin typeface="Arial" pitchFamily="34" charset="0"/>
                          <a:cs typeface="Arial" pitchFamily="34" charset="0"/>
                        </a:rPr>
                        <a:t>$50,000</a:t>
                      </a:r>
                      <a:endParaRPr lang="en-US" sz="1400" b="1" u="sng" dirty="0">
                        <a:latin typeface="Arial" pitchFamily="34" charset="0"/>
                        <a:cs typeface="Arial" pitchFamily="34" charset="0"/>
                      </a:endParaRPr>
                    </a:p>
                  </a:txBody>
                  <a:tcPr/>
                </a:tc>
              </a:tr>
              <a:tr h="357098">
                <a:tc>
                  <a:txBody>
                    <a:bodyPr/>
                    <a:lstStyle/>
                    <a:p>
                      <a:pPr marL="0" indent="0">
                        <a:buFont typeface="Arial" pitchFamily="34" charset="0"/>
                        <a:buNone/>
                      </a:pPr>
                      <a:endParaRPr lang="en-US" sz="1400" b="1" dirty="0">
                        <a:latin typeface="Arial" pitchFamily="34" charset="0"/>
                        <a:cs typeface="Arial" pitchFamily="34" charset="0"/>
                      </a:endParaRPr>
                    </a:p>
                  </a:txBody>
                  <a:tcPr/>
                </a:tc>
                <a:tc>
                  <a:txBody>
                    <a:bodyPr/>
                    <a:lstStyle/>
                    <a:p>
                      <a:pPr marL="0" indent="0" algn="ctr">
                        <a:buFont typeface="Arial" pitchFamily="34" charset="0"/>
                        <a:buNone/>
                      </a:pPr>
                      <a:endParaRPr lang="en-US" sz="1400" b="1" dirty="0">
                        <a:latin typeface="Arial" pitchFamily="34" charset="0"/>
                        <a:cs typeface="Arial" pitchFamily="34" charset="0"/>
                      </a:endParaRPr>
                    </a:p>
                  </a:txBody>
                  <a:tcPr/>
                </a:tc>
                <a:tc>
                  <a:txBody>
                    <a:bodyPr/>
                    <a:lstStyle/>
                    <a:p>
                      <a:pPr algn="ctr"/>
                      <a:r>
                        <a:rPr lang="en-US" sz="1400" b="1" u="none" dirty="0" smtClean="0">
                          <a:latin typeface="Arial" pitchFamily="34" charset="0"/>
                          <a:cs typeface="Arial" pitchFamily="34" charset="0"/>
                        </a:rPr>
                        <a:t>301</a:t>
                      </a:r>
                      <a:endParaRPr lang="en-US" sz="1400" b="1" u="none"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$4,204,000</a:t>
                      </a:r>
                      <a:endParaRPr lang="en-US" sz="1400" b="1" u="none" dirty="0">
                        <a:latin typeface="Arial" pitchFamily="34" charset="0"/>
                        <a:cs typeface="Arial" pitchFamily="34" charset="0"/>
                      </a:endParaRPr>
                    </a:p>
                  </a:txBody>
                  <a:tcPr/>
                </a:tc>
              </a:tr>
              <a:tr h="425295">
                <a:tc>
                  <a:txBody>
                    <a:bodyPr/>
                    <a:lstStyle/>
                    <a:p>
                      <a:pPr marL="0" indent="0">
                        <a:buFont typeface="Arial" pitchFamily="34" charset="0"/>
                        <a:buNone/>
                      </a:pPr>
                      <a:endParaRPr lang="en-US" sz="1400" b="1" dirty="0">
                        <a:latin typeface="Arial" pitchFamily="34" charset="0"/>
                        <a:cs typeface="Arial" pitchFamily="34" charset="0"/>
                      </a:endParaRPr>
                    </a:p>
                  </a:txBody>
                  <a:tcPr/>
                </a:tc>
                <a:tc>
                  <a:txBody>
                    <a:bodyPr/>
                    <a:lstStyle/>
                    <a:p>
                      <a:r>
                        <a:rPr lang="en-US" sz="1400" b="1" dirty="0" smtClean="0"/>
                        <a:t>2% Planned Growth</a:t>
                      </a:r>
                      <a:endParaRPr lang="en-US" sz="1400" b="1" dirty="0"/>
                    </a:p>
                  </a:txBody>
                  <a:tcPr/>
                </a:tc>
                <a:tc>
                  <a:txBody>
                    <a:bodyPr/>
                    <a:lstStyle/>
                    <a:p>
                      <a:endParaRPr lang="en-US"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b="1" u="sng" dirty="0" smtClean="0">
                          <a:latin typeface="Arial" pitchFamily="34" charset="0"/>
                          <a:cs typeface="Arial" pitchFamily="34" charset="0"/>
                        </a:rPr>
                        <a:t>$84,000</a:t>
                      </a:r>
                      <a:endParaRPr lang="en-US" b="1" dirty="0"/>
                    </a:p>
                  </a:txBody>
                  <a:tcPr/>
                </a:tc>
              </a:tr>
              <a:tr h="394931">
                <a:tc>
                  <a:txBody>
                    <a:bodyPr/>
                    <a:lstStyle/>
                    <a:p>
                      <a:pPr marL="0" indent="0">
                        <a:buFont typeface="Arial" pitchFamily="34" charset="0"/>
                        <a:buNone/>
                      </a:pPr>
                      <a:endParaRPr lang="en-US" sz="1400" b="1" dirty="0">
                        <a:latin typeface="Arial" pitchFamily="34" charset="0"/>
                        <a:cs typeface="Arial" pitchFamily="34" charset="0"/>
                      </a:endParaRPr>
                    </a:p>
                  </a:txBody>
                  <a:tcPr/>
                </a:tc>
                <a:tc>
                  <a:txBody>
                    <a:bodyPr/>
                    <a:lstStyle/>
                    <a:p>
                      <a:r>
                        <a:rPr lang="en-US" sz="1400" b="1" dirty="0" smtClean="0"/>
                        <a:t>Total</a:t>
                      </a:r>
                      <a:r>
                        <a:rPr lang="en-US" sz="1400" b="1" baseline="0" dirty="0" smtClean="0"/>
                        <a:t> Membership</a:t>
                      </a:r>
                      <a:endParaRPr lang="en-US" sz="1400" b="1" dirty="0"/>
                    </a:p>
                  </a:txBody>
                  <a:tcPr/>
                </a:tc>
                <a:tc>
                  <a:txBody>
                    <a:bodyPr/>
                    <a:lstStyle/>
                    <a:p>
                      <a:endParaRPr lang="en-US"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b="1" u="none" dirty="0" smtClean="0">
                          <a:latin typeface="Arial" pitchFamily="34" charset="0"/>
                          <a:cs typeface="Arial" pitchFamily="34" charset="0"/>
                        </a:rPr>
                        <a:t>$4,288,000</a:t>
                      </a:r>
                      <a:endParaRPr lang="en-US" dirty="0"/>
                    </a:p>
                  </a:txBody>
                  <a:tcPr/>
                </a:tc>
              </a:tr>
            </a:tbl>
          </a:graphicData>
        </a:graphic>
      </p:graphicFrame>
      <p:sp>
        <p:nvSpPr>
          <p:cNvPr id="6" name="Rectangle 5"/>
          <p:cNvSpPr/>
          <p:nvPr/>
        </p:nvSpPr>
        <p:spPr>
          <a:xfrm>
            <a:off x="546755" y="5735340"/>
            <a:ext cx="7519933" cy="461665"/>
          </a:xfrm>
          <a:prstGeom prst="rect">
            <a:avLst/>
          </a:prstGeom>
        </p:spPr>
        <p:txBody>
          <a:bodyPr wrap="square">
            <a:spAutoFit/>
          </a:bodyPr>
          <a:lstStyle/>
          <a:p>
            <a:r>
              <a:rPr lang="en-US" sz="1200" u="sng" dirty="0">
                <a:solidFill>
                  <a:srgbClr val="000000"/>
                </a:solidFill>
              </a:rPr>
              <a:t>Key </a:t>
            </a:r>
            <a:r>
              <a:rPr lang="en-US" sz="1200" u="sng" dirty="0" smtClean="0">
                <a:solidFill>
                  <a:srgbClr val="000000"/>
                </a:solidFill>
              </a:rPr>
              <a:t>assumption: </a:t>
            </a:r>
            <a:endParaRPr lang="en-US" sz="1200" u="sng" dirty="0">
              <a:solidFill>
                <a:srgbClr val="000000"/>
              </a:solidFill>
            </a:endParaRPr>
          </a:p>
          <a:p>
            <a:pPr marL="285750" indent="-285750">
              <a:buFont typeface="Arial" panose="020B0604020202020204" pitchFamily="34" charset="0"/>
              <a:buChar char="•"/>
            </a:pPr>
            <a:r>
              <a:rPr lang="en-US" sz="1200" dirty="0" smtClean="0">
                <a:solidFill>
                  <a:srgbClr val="000000"/>
                </a:solidFill>
              </a:rPr>
              <a:t>2017 Membership Budget based upon 2% growth (5% growth and 3% unplanned attrition)   </a:t>
            </a:r>
            <a:endParaRPr lang="en-US" sz="1200" dirty="0">
              <a:solidFill>
                <a:srgbClr val="000000"/>
              </a:solidFill>
            </a:endParaRPr>
          </a:p>
        </p:txBody>
      </p:sp>
    </p:spTree>
    <p:extLst>
      <p:ext uri="{BB962C8B-B14F-4D97-AF65-F5344CB8AC3E}">
        <p14:creationId xmlns:p14="http://schemas.microsoft.com/office/powerpoint/2010/main" val="3148622252"/>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0"/>
            <a:ext cx="8600027" cy="793101"/>
          </a:xfrm>
        </p:spPr>
        <p:txBody>
          <a:bodyPr>
            <a:noAutofit/>
          </a:bodyPr>
          <a:lstStyle/>
          <a:p>
            <a:r>
              <a:rPr lang="en-US" sz="3200" b="1" dirty="0" smtClean="0"/>
              <a:t>2017 </a:t>
            </a:r>
            <a:r>
              <a:rPr lang="en-US" sz="3200" b="1" dirty="0"/>
              <a:t>Budget: Revenue</a:t>
            </a:r>
            <a:br>
              <a:rPr lang="en-US" sz="3200" b="1" dirty="0"/>
            </a:br>
            <a:r>
              <a:rPr lang="en-US" sz="3200" b="1" dirty="0" smtClean="0"/>
              <a:t>Sponsorships </a:t>
            </a:r>
            <a:endParaRPr lang="en-US" sz="3200" b="1" dirty="0"/>
          </a:p>
        </p:txBody>
      </p:sp>
      <p:graphicFrame>
        <p:nvGraphicFramePr>
          <p:cNvPr id="3" name="Table 2"/>
          <p:cNvGraphicFramePr>
            <a:graphicFrameLocks noGrp="1"/>
          </p:cNvGraphicFramePr>
          <p:nvPr>
            <p:extLst/>
          </p:nvPr>
        </p:nvGraphicFramePr>
        <p:xfrm>
          <a:off x="484094" y="1163782"/>
          <a:ext cx="8077199" cy="4042625"/>
        </p:xfrm>
        <a:graphic>
          <a:graphicData uri="http://schemas.openxmlformats.org/drawingml/2006/table">
            <a:tbl>
              <a:tblPr firstRow="1" bandRow="1">
                <a:tableStyleId>{5FD0F851-EC5A-4D38-B0AD-8093EC10F338}</a:tableStyleId>
              </a:tblPr>
              <a:tblGrid>
                <a:gridCol w="2692863"/>
                <a:gridCol w="1590352"/>
                <a:gridCol w="1899821"/>
                <a:gridCol w="1894163"/>
              </a:tblGrid>
              <a:tr h="985652">
                <a:tc>
                  <a:txBody>
                    <a:bodyPr/>
                    <a:lstStyle/>
                    <a:p>
                      <a:endParaRPr lang="en-US" sz="1600" dirty="0" smtClean="0">
                        <a:latin typeface="Arial" pitchFamily="34" charset="0"/>
                        <a:cs typeface="Arial" pitchFamily="34" charset="0"/>
                      </a:endParaRPr>
                    </a:p>
                    <a:p>
                      <a:endParaRPr lang="en-US" sz="1600" u="sng" dirty="0" smtClean="0">
                        <a:latin typeface="Arial" pitchFamily="34" charset="0"/>
                        <a:cs typeface="Arial" pitchFamily="34" charset="0"/>
                      </a:endParaRPr>
                    </a:p>
                    <a:p>
                      <a:r>
                        <a:rPr lang="en-US" sz="1600" u="sng" dirty="0" smtClean="0">
                          <a:latin typeface="Arial" pitchFamily="34" charset="0"/>
                          <a:cs typeface="Arial" pitchFamily="34" charset="0"/>
                        </a:rPr>
                        <a:t>Sponsorships</a:t>
                      </a:r>
                      <a:r>
                        <a:rPr lang="en-US" sz="1600" u="sng" baseline="0" dirty="0" smtClean="0">
                          <a:latin typeface="Arial" pitchFamily="34" charset="0"/>
                          <a:cs typeface="Arial" pitchFamily="34" charset="0"/>
                        </a:rPr>
                        <a:t> </a:t>
                      </a:r>
                      <a:endParaRPr lang="en-US" sz="1600" u="sng" dirty="0">
                        <a:latin typeface="Arial" pitchFamily="34" charset="0"/>
                        <a:cs typeface="Arial" pitchFamily="34" charset="0"/>
                      </a:endParaRPr>
                    </a:p>
                  </a:txBody>
                  <a:tcPr/>
                </a:tc>
                <a:tc>
                  <a:txBody>
                    <a:bodyPr/>
                    <a:lstStyle/>
                    <a:p>
                      <a:pPr algn="r"/>
                      <a:endParaRPr lang="en-US" sz="1600" dirty="0" smtClean="0">
                        <a:latin typeface="Arial" pitchFamily="34" charset="0"/>
                        <a:cs typeface="Arial" pitchFamily="34" charset="0"/>
                      </a:endParaRPr>
                    </a:p>
                    <a:p>
                      <a:pPr algn="r"/>
                      <a:r>
                        <a:rPr lang="en-US" sz="1600" dirty="0" smtClean="0">
                          <a:latin typeface="Arial" pitchFamily="34" charset="0"/>
                          <a:cs typeface="Arial" pitchFamily="34" charset="0"/>
                        </a:rPr>
                        <a:t>2017</a:t>
                      </a:r>
                    </a:p>
                    <a:p>
                      <a:pPr algn="r"/>
                      <a:r>
                        <a:rPr lang="en-US" sz="1600" u="sng" dirty="0" smtClean="0">
                          <a:latin typeface="Arial" pitchFamily="34" charset="0"/>
                          <a:cs typeface="Arial" pitchFamily="34" charset="0"/>
                        </a:rPr>
                        <a:t>Budget</a:t>
                      </a:r>
                      <a:endParaRPr lang="en-US" sz="1600" u="sng" dirty="0">
                        <a:latin typeface="Arial" pitchFamily="34" charset="0"/>
                        <a:cs typeface="Arial" pitchFamily="34" charset="0"/>
                      </a:endParaRPr>
                    </a:p>
                  </a:txBody>
                  <a:tcPr/>
                </a:tc>
                <a:tc>
                  <a:txBody>
                    <a:bodyPr/>
                    <a:lstStyle/>
                    <a:p>
                      <a:pPr algn="r"/>
                      <a:endParaRPr lang="en-US" sz="1600" dirty="0" smtClean="0">
                        <a:latin typeface="Arial" pitchFamily="34" charset="0"/>
                        <a:cs typeface="Arial" pitchFamily="34" charset="0"/>
                      </a:endParaRPr>
                    </a:p>
                    <a:p>
                      <a:pPr algn="r"/>
                      <a:r>
                        <a:rPr lang="en-US" sz="1600" dirty="0" smtClean="0">
                          <a:latin typeface="Arial" pitchFamily="34" charset="0"/>
                          <a:cs typeface="Arial" pitchFamily="34" charset="0"/>
                        </a:rPr>
                        <a:t>2016</a:t>
                      </a:r>
                    </a:p>
                    <a:p>
                      <a:pPr algn="r"/>
                      <a:r>
                        <a:rPr lang="en-US" sz="1600" u="sng" dirty="0" smtClean="0">
                          <a:latin typeface="Arial" pitchFamily="34" charset="0"/>
                          <a:cs typeface="Arial" pitchFamily="34" charset="0"/>
                        </a:rPr>
                        <a:t>Forecast</a:t>
                      </a:r>
                      <a:endParaRPr lang="en-US" sz="1600" u="sng" dirty="0">
                        <a:latin typeface="Arial" pitchFamily="34" charset="0"/>
                        <a:cs typeface="Arial" pitchFamily="34" charset="0"/>
                      </a:endParaRPr>
                    </a:p>
                  </a:txBody>
                  <a:tcPr/>
                </a:tc>
                <a:tc>
                  <a:txBody>
                    <a:bodyPr/>
                    <a:lstStyle/>
                    <a:p>
                      <a:pPr algn="r"/>
                      <a:endParaRPr lang="en-US" sz="1600" dirty="0" smtClean="0">
                        <a:latin typeface="Arial" pitchFamily="34" charset="0"/>
                        <a:cs typeface="Arial" pitchFamily="34" charset="0"/>
                      </a:endParaRPr>
                    </a:p>
                    <a:p>
                      <a:pPr algn="r"/>
                      <a:r>
                        <a:rPr lang="en-US" sz="1600" dirty="0" smtClean="0">
                          <a:latin typeface="Arial" pitchFamily="34" charset="0"/>
                          <a:cs typeface="Arial" pitchFamily="34" charset="0"/>
                        </a:rPr>
                        <a:t>2016</a:t>
                      </a:r>
                    </a:p>
                    <a:p>
                      <a:pPr algn="r"/>
                      <a:r>
                        <a:rPr lang="en-US" sz="1600" u="sng" dirty="0" smtClean="0">
                          <a:latin typeface="Arial" pitchFamily="34" charset="0"/>
                          <a:cs typeface="Arial" pitchFamily="34" charset="0"/>
                        </a:rPr>
                        <a:t>Budget</a:t>
                      </a:r>
                      <a:endParaRPr lang="en-US" sz="1600" u="sng" dirty="0">
                        <a:latin typeface="Arial" pitchFamily="34" charset="0"/>
                        <a:cs typeface="Arial" pitchFamily="34" charset="0"/>
                      </a:endParaRPr>
                    </a:p>
                  </a:txBody>
                  <a:tcPr/>
                </a:tc>
              </a:tr>
              <a:tr h="431254">
                <a:tc>
                  <a:txBody>
                    <a:bodyPr/>
                    <a:lstStyle/>
                    <a:p>
                      <a:pPr marL="342900" indent="-342900">
                        <a:buFont typeface="Arial" pitchFamily="34" charset="0"/>
                        <a:buChar char="•"/>
                      </a:pPr>
                      <a:r>
                        <a:rPr lang="en-US" sz="1600" b="1" dirty="0" smtClean="0">
                          <a:latin typeface="Arial" pitchFamily="34" charset="0"/>
                          <a:cs typeface="Arial" pitchFamily="34" charset="0"/>
                        </a:rPr>
                        <a:t>Summit  &amp; Salute</a:t>
                      </a:r>
                      <a:endParaRPr lang="en-US" sz="1600" b="1" dirty="0">
                        <a:latin typeface="Arial" pitchFamily="34" charset="0"/>
                        <a:cs typeface="Arial" pitchFamily="34" charset="0"/>
                      </a:endParaRPr>
                    </a:p>
                  </a:txBody>
                  <a:tcPr/>
                </a:tc>
                <a:tc>
                  <a:txBody>
                    <a:bodyPr/>
                    <a:lstStyle/>
                    <a:p>
                      <a:pPr algn="r"/>
                      <a:r>
                        <a:rPr lang="en-US" sz="1600" b="1" dirty="0" smtClean="0">
                          <a:latin typeface="Arial" pitchFamily="34" charset="0"/>
                          <a:cs typeface="Arial" pitchFamily="34" charset="0"/>
                        </a:rPr>
                        <a:t>$1,168,000</a:t>
                      </a:r>
                      <a:endParaRPr lang="en-US" sz="1600" b="1" dirty="0">
                        <a:latin typeface="Arial" pitchFamily="34" charset="0"/>
                        <a:cs typeface="Arial" pitchFamily="34" charset="0"/>
                      </a:endParaRPr>
                    </a:p>
                  </a:txBody>
                  <a:tcPr/>
                </a:tc>
                <a:tc>
                  <a:txBody>
                    <a:bodyPr/>
                    <a:lstStyle/>
                    <a:p>
                      <a:pPr algn="r"/>
                      <a:r>
                        <a:rPr lang="en-US" sz="1600" b="1" dirty="0" smtClean="0">
                          <a:latin typeface="Arial" pitchFamily="34" charset="0"/>
                          <a:cs typeface="Arial" pitchFamily="34" charset="0"/>
                        </a:rPr>
                        <a:t>$914,000</a:t>
                      </a:r>
                      <a:endParaRPr lang="en-US" sz="1600" b="1" dirty="0">
                        <a:latin typeface="Arial" pitchFamily="34" charset="0"/>
                        <a:cs typeface="Arial" pitchFamily="34" charset="0"/>
                      </a:endParaRPr>
                    </a:p>
                  </a:txBody>
                  <a:tcPr/>
                </a:tc>
                <a:tc>
                  <a:txBody>
                    <a:bodyPr/>
                    <a:lstStyle/>
                    <a:p>
                      <a:pPr algn="r"/>
                      <a:r>
                        <a:rPr lang="en-US" sz="1600" b="1" dirty="0" smtClean="0">
                          <a:latin typeface="Arial" pitchFamily="34" charset="0"/>
                          <a:cs typeface="Arial" pitchFamily="34" charset="0"/>
                        </a:rPr>
                        <a:t>$850,000</a:t>
                      </a:r>
                      <a:endParaRPr lang="en-US" sz="1600" b="1" dirty="0">
                        <a:latin typeface="Arial" pitchFamily="34" charset="0"/>
                        <a:cs typeface="Arial" pitchFamily="34" charset="0"/>
                      </a:endParaRPr>
                    </a:p>
                  </a:txBody>
                  <a:tcPr/>
                </a:tc>
              </a:tr>
              <a:tr h="452762">
                <a:tc>
                  <a:txBody>
                    <a:bodyPr/>
                    <a:lstStyle/>
                    <a:p>
                      <a:pPr marL="342900" indent="-342900">
                        <a:buFont typeface="Arial" pitchFamily="34" charset="0"/>
                        <a:buChar char="•"/>
                      </a:pPr>
                      <a:r>
                        <a:rPr lang="en-US" sz="1600" b="1" dirty="0" smtClean="0">
                          <a:latin typeface="Arial" pitchFamily="34" charset="0"/>
                          <a:cs typeface="Arial" pitchFamily="34" charset="0"/>
                        </a:rPr>
                        <a:t>NCBF</a:t>
                      </a:r>
                      <a:endParaRPr lang="en-US" sz="1600" b="1" dirty="0">
                        <a:latin typeface="Arial" pitchFamily="34" charset="0"/>
                        <a:cs typeface="Arial" pitchFamily="34" charset="0"/>
                      </a:endParaRPr>
                    </a:p>
                  </a:txBody>
                  <a:tcPr/>
                </a:tc>
                <a:tc>
                  <a:txBody>
                    <a:bodyPr/>
                    <a:lstStyle/>
                    <a:p>
                      <a:pPr algn="r"/>
                      <a:r>
                        <a:rPr lang="en-US" sz="1600" b="1" dirty="0" smtClean="0">
                          <a:latin typeface="Arial" pitchFamily="34" charset="0"/>
                          <a:cs typeface="Arial" pitchFamily="34" charset="0"/>
                        </a:rPr>
                        <a:t>$2,900,000</a:t>
                      </a:r>
                      <a:endParaRPr lang="en-US" sz="1600" b="1" dirty="0">
                        <a:latin typeface="Arial" pitchFamily="34" charset="0"/>
                        <a:cs typeface="Arial" pitchFamily="34" charset="0"/>
                      </a:endParaRPr>
                    </a:p>
                  </a:txBody>
                  <a:tcPr/>
                </a:tc>
                <a:tc>
                  <a:txBody>
                    <a:bodyPr/>
                    <a:lstStyle/>
                    <a:p>
                      <a:pPr algn="r"/>
                      <a:r>
                        <a:rPr lang="en-US" sz="1600" b="1" dirty="0" smtClean="0">
                          <a:latin typeface="Arial" pitchFamily="34" charset="0"/>
                          <a:cs typeface="Arial" pitchFamily="34" charset="0"/>
                        </a:rPr>
                        <a:t>$2,593,000</a:t>
                      </a:r>
                      <a:endParaRPr lang="en-US" sz="1600" b="1" dirty="0">
                        <a:latin typeface="Arial" pitchFamily="34" charset="0"/>
                        <a:cs typeface="Arial" pitchFamily="34" charset="0"/>
                      </a:endParaRPr>
                    </a:p>
                  </a:txBody>
                  <a:tcPr/>
                </a:tc>
                <a:tc>
                  <a:txBody>
                    <a:bodyPr/>
                    <a:lstStyle/>
                    <a:p>
                      <a:pPr algn="r"/>
                      <a:r>
                        <a:rPr lang="en-US" sz="1600" b="1" dirty="0" smtClean="0">
                          <a:latin typeface="Arial" pitchFamily="34" charset="0"/>
                          <a:cs typeface="Arial" pitchFamily="34" charset="0"/>
                        </a:rPr>
                        <a:t>$2,550,000</a:t>
                      </a:r>
                      <a:endParaRPr lang="en-US" sz="1600" b="1" dirty="0">
                        <a:latin typeface="Arial" pitchFamily="34" charset="0"/>
                        <a:cs typeface="Arial" pitchFamily="34" charset="0"/>
                      </a:endParaRPr>
                    </a:p>
                  </a:txBody>
                  <a:tcPr/>
                </a:tc>
              </a:tr>
              <a:tr h="408372">
                <a:tc>
                  <a:txBody>
                    <a:bodyPr/>
                    <a:lstStyle/>
                    <a:p>
                      <a:pPr marL="342900" indent="-342900">
                        <a:buFont typeface="Arial" pitchFamily="34" charset="0"/>
                        <a:buChar char="•"/>
                      </a:pPr>
                      <a:r>
                        <a:rPr lang="en-US" sz="1600" b="1" dirty="0" smtClean="0">
                          <a:latin typeface="Arial" pitchFamily="34" charset="0"/>
                          <a:cs typeface="Arial" pitchFamily="34" charset="0"/>
                        </a:rPr>
                        <a:t>In-Kind Media    </a:t>
                      </a:r>
                      <a:endParaRPr lang="en-US" sz="1600" b="1" dirty="0">
                        <a:latin typeface="Arial" pitchFamily="34" charset="0"/>
                        <a:cs typeface="Arial" pitchFamily="34" charset="0"/>
                      </a:endParaRPr>
                    </a:p>
                  </a:txBody>
                  <a:tcPr/>
                </a:tc>
                <a:tc>
                  <a:txBody>
                    <a:bodyPr/>
                    <a:lstStyle/>
                    <a:p>
                      <a:pPr algn="r"/>
                      <a:r>
                        <a:rPr lang="en-US" sz="1600" b="1" dirty="0" smtClean="0">
                          <a:latin typeface="Arial" pitchFamily="34" charset="0"/>
                          <a:cs typeface="Arial" pitchFamily="34" charset="0"/>
                        </a:rPr>
                        <a:t>$300,000</a:t>
                      </a:r>
                      <a:endParaRPr lang="en-US" sz="1600" b="1" dirty="0">
                        <a:latin typeface="Arial" pitchFamily="34" charset="0"/>
                        <a:cs typeface="Arial" pitchFamily="34" charset="0"/>
                      </a:endParaRPr>
                    </a:p>
                  </a:txBody>
                  <a:tcPr/>
                </a:tc>
                <a:tc>
                  <a:txBody>
                    <a:bodyPr/>
                    <a:lstStyle/>
                    <a:p>
                      <a:pPr algn="r"/>
                      <a:r>
                        <a:rPr lang="en-US" sz="1600" b="1" dirty="0" smtClean="0">
                          <a:latin typeface="Arial" pitchFamily="34" charset="0"/>
                          <a:cs typeface="Arial" pitchFamily="34" charset="0"/>
                        </a:rPr>
                        <a:t>$459,000</a:t>
                      </a:r>
                      <a:endParaRPr lang="en-US" sz="1600" b="1" dirty="0">
                        <a:latin typeface="Arial" pitchFamily="34" charset="0"/>
                        <a:cs typeface="Arial" pitchFamily="34" charset="0"/>
                      </a:endParaRPr>
                    </a:p>
                  </a:txBody>
                  <a:tcPr/>
                </a:tc>
                <a:tc>
                  <a:txBody>
                    <a:bodyPr/>
                    <a:lstStyle/>
                    <a:p>
                      <a:pPr algn="r"/>
                      <a:r>
                        <a:rPr lang="en-US" sz="1600" b="1" dirty="0" smtClean="0">
                          <a:latin typeface="Arial" pitchFamily="34" charset="0"/>
                          <a:cs typeface="Arial" pitchFamily="34" charset="0"/>
                        </a:rPr>
                        <a:t>$400,000</a:t>
                      </a:r>
                      <a:endParaRPr lang="en-US" sz="1600" b="1" dirty="0">
                        <a:latin typeface="Arial" pitchFamily="34" charset="0"/>
                        <a:cs typeface="Arial" pitchFamily="34" charset="0"/>
                      </a:endParaRPr>
                    </a:p>
                  </a:txBody>
                  <a:tcPr/>
                </a:tc>
              </a:tr>
              <a:tr h="488272">
                <a:tc>
                  <a:txBody>
                    <a:bodyPr/>
                    <a:lstStyle/>
                    <a:p>
                      <a:pPr marL="342900" indent="-342900">
                        <a:buFont typeface="Arial" pitchFamily="34" charset="0"/>
                        <a:buChar char="•"/>
                      </a:pPr>
                      <a:r>
                        <a:rPr lang="en-US" sz="1600" b="1" dirty="0" smtClean="0">
                          <a:latin typeface="Arial" pitchFamily="34" charset="0"/>
                          <a:cs typeface="Arial" pitchFamily="34" charset="0"/>
                        </a:rPr>
                        <a:t>Silent Auction</a:t>
                      </a:r>
                      <a:r>
                        <a:rPr lang="en-US" sz="1600" b="1" baseline="0" dirty="0" smtClean="0">
                          <a:latin typeface="Arial" pitchFamily="34" charset="0"/>
                          <a:cs typeface="Arial" pitchFamily="34" charset="0"/>
                        </a:rPr>
                        <a:t> </a:t>
                      </a:r>
                      <a:endParaRPr lang="en-US" sz="1600" b="1" dirty="0">
                        <a:latin typeface="Arial" pitchFamily="34" charset="0"/>
                        <a:cs typeface="Arial" pitchFamily="34" charset="0"/>
                      </a:endParaRPr>
                    </a:p>
                  </a:txBody>
                  <a:tcPr/>
                </a:tc>
                <a:tc>
                  <a:txBody>
                    <a:bodyPr/>
                    <a:lstStyle/>
                    <a:p>
                      <a:pPr algn="r"/>
                      <a:r>
                        <a:rPr lang="en-US" sz="1600" b="1" u="none" dirty="0" smtClean="0">
                          <a:latin typeface="Arial" pitchFamily="34" charset="0"/>
                          <a:cs typeface="Arial" pitchFamily="34" charset="0"/>
                        </a:rPr>
                        <a:t>$0</a:t>
                      </a:r>
                      <a:endParaRPr lang="en-US" sz="1600" b="1" u="none" dirty="0">
                        <a:latin typeface="Arial" pitchFamily="34" charset="0"/>
                        <a:cs typeface="Arial" pitchFamily="34" charset="0"/>
                      </a:endParaRPr>
                    </a:p>
                  </a:txBody>
                  <a:tcPr/>
                </a:tc>
                <a:tc>
                  <a:txBody>
                    <a:bodyPr/>
                    <a:lstStyle/>
                    <a:p>
                      <a:pPr algn="r"/>
                      <a:r>
                        <a:rPr lang="en-US" sz="1600" b="1" u="none" dirty="0" smtClean="0">
                          <a:latin typeface="Arial" pitchFamily="34" charset="0"/>
                          <a:cs typeface="Arial" pitchFamily="34" charset="0"/>
                        </a:rPr>
                        <a:t>$0</a:t>
                      </a:r>
                      <a:endParaRPr lang="en-US" sz="1600" b="1" u="none" dirty="0">
                        <a:latin typeface="Arial" pitchFamily="34" charset="0"/>
                        <a:cs typeface="Arial" pitchFamily="34" charset="0"/>
                      </a:endParaRPr>
                    </a:p>
                  </a:txBody>
                  <a:tcPr/>
                </a:tc>
                <a:tc>
                  <a:txBody>
                    <a:bodyPr/>
                    <a:lstStyle/>
                    <a:p>
                      <a:pPr algn="r"/>
                      <a:r>
                        <a:rPr lang="en-US" sz="1600" b="1" u="none" dirty="0" smtClean="0">
                          <a:latin typeface="Arial" pitchFamily="34" charset="0"/>
                          <a:cs typeface="Arial" pitchFamily="34" charset="0"/>
                        </a:rPr>
                        <a:t>$0</a:t>
                      </a:r>
                      <a:endParaRPr lang="en-US" sz="1600" b="1" u="none" dirty="0">
                        <a:latin typeface="Arial" pitchFamily="34" charset="0"/>
                        <a:cs typeface="Arial" pitchFamily="34" charset="0"/>
                      </a:endParaRPr>
                    </a:p>
                  </a:txBody>
                  <a:tcPr/>
                </a:tc>
              </a:tr>
              <a:tr h="273137">
                <a:tc>
                  <a:txBody>
                    <a:bodyPr/>
                    <a:lstStyle/>
                    <a:p>
                      <a:pPr marL="342900" indent="-342900">
                        <a:buFont typeface="Arial" pitchFamily="34" charset="0"/>
                        <a:buChar char="•"/>
                      </a:pPr>
                      <a:r>
                        <a:rPr lang="en-US" sz="1600" b="1" dirty="0" smtClean="0">
                          <a:latin typeface="Arial" pitchFamily="34" charset="0"/>
                          <a:cs typeface="Arial" pitchFamily="34" charset="0"/>
                        </a:rPr>
                        <a:t>Tuck</a:t>
                      </a:r>
                      <a:endParaRPr lang="en-US" sz="1600" b="1" dirty="0">
                        <a:latin typeface="Arial" pitchFamily="34" charset="0"/>
                        <a:cs typeface="Arial" pitchFamily="34" charset="0"/>
                      </a:endParaRPr>
                    </a:p>
                  </a:txBody>
                  <a:tcPr/>
                </a:tc>
                <a:tc>
                  <a:txBody>
                    <a:bodyPr/>
                    <a:lstStyle/>
                    <a:p>
                      <a:pPr algn="r"/>
                      <a:r>
                        <a:rPr lang="en-US" sz="1600" b="1" u="none" dirty="0" smtClean="0">
                          <a:latin typeface="Arial" pitchFamily="34" charset="0"/>
                          <a:cs typeface="Arial" pitchFamily="34" charset="0"/>
                        </a:rPr>
                        <a:t>$112,000</a:t>
                      </a:r>
                      <a:endParaRPr lang="en-US" sz="1600" b="1" u="none" dirty="0">
                        <a:latin typeface="Arial" pitchFamily="34" charset="0"/>
                        <a:cs typeface="Arial" pitchFamily="34" charset="0"/>
                      </a:endParaRPr>
                    </a:p>
                  </a:txBody>
                  <a:tcPr/>
                </a:tc>
                <a:tc>
                  <a:txBody>
                    <a:bodyPr/>
                    <a:lstStyle/>
                    <a:p>
                      <a:pPr algn="r"/>
                      <a:r>
                        <a:rPr lang="en-US" sz="1600" b="1" u="none" dirty="0" smtClean="0">
                          <a:latin typeface="Arial" pitchFamily="34" charset="0"/>
                          <a:cs typeface="Arial" pitchFamily="34" charset="0"/>
                        </a:rPr>
                        <a:t>$174,000</a:t>
                      </a:r>
                      <a:endParaRPr lang="en-US" sz="1600" b="1" u="none" dirty="0">
                        <a:latin typeface="Arial" pitchFamily="34" charset="0"/>
                        <a:cs typeface="Arial" pitchFamily="34" charset="0"/>
                      </a:endParaRPr>
                    </a:p>
                  </a:txBody>
                  <a:tcPr/>
                </a:tc>
                <a:tc>
                  <a:txBody>
                    <a:bodyPr/>
                    <a:lstStyle/>
                    <a:p>
                      <a:pPr algn="r"/>
                      <a:r>
                        <a:rPr lang="en-US" sz="1600" b="1" u="none" dirty="0" smtClean="0">
                          <a:latin typeface="Arial" pitchFamily="34" charset="0"/>
                          <a:cs typeface="Arial" pitchFamily="34" charset="0"/>
                        </a:rPr>
                        <a:t>$180,000</a:t>
                      </a:r>
                      <a:endParaRPr lang="en-US" sz="1600" b="1" u="none" dirty="0">
                        <a:latin typeface="Arial" pitchFamily="34" charset="0"/>
                        <a:cs typeface="Arial" pitchFamily="34" charset="0"/>
                      </a:endParaRPr>
                    </a:p>
                  </a:txBody>
                  <a:tcPr/>
                </a:tc>
              </a:tr>
              <a:tr h="361913">
                <a:tc>
                  <a:txBody>
                    <a:bodyPr/>
                    <a:lstStyle/>
                    <a:p>
                      <a:pPr marL="342900" indent="-342900">
                        <a:buFont typeface="Arial" pitchFamily="34" charset="0"/>
                        <a:buChar char="•"/>
                      </a:pPr>
                      <a:r>
                        <a:rPr lang="en-US" sz="1600" b="1" dirty="0" smtClean="0">
                          <a:latin typeface="Arial" pitchFamily="34" charset="0"/>
                          <a:cs typeface="Arial" pitchFamily="34" charset="0"/>
                        </a:rPr>
                        <a:t>Student</a:t>
                      </a:r>
                      <a:r>
                        <a:rPr lang="en-US" sz="1600" b="1" baseline="0" dirty="0" smtClean="0">
                          <a:latin typeface="Arial" pitchFamily="34" charset="0"/>
                          <a:cs typeface="Arial" pitchFamily="34" charset="0"/>
                        </a:rPr>
                        <a:t> Mentor/Other</a:t>
                      </a:r>
                      <a:endParaRPr lang="en-US" sz="1600" b="1" dirty="0">
                        <a:latin typeface="Arial" pitchFamily="34" charset="0"/>
                        <a:cs typeface="Arial" pitchFamily="34" charset="0"/>
                      </a:endParaRPr>
                    </a:p>
                  </a:txBody>
                  <a:tcPr/>
                </a:tc>
                <a:tc>
                  <a:txBody>
                    <a:bodyPr/>
                    <a:lstStyle/>
                    <a:p>
                      <a:pPr algn="r"/>
                      <a:r>
                        <a:rPr lang="en-US" sz="1600" b="1" u="sng" dirty="0" smtClean="0">
                          <a:latin typeface="Arial" pitchFamily="34" charset="0"/>
                          <a:cs typeface="Arial" pitchFamily="34" charset="0"/>
                        </a:rPr>
                        <a:t>$160,000</a:t>
                      </a:r>
                      <a:endParaRPr lang="en-US" sz="1600" b="1" u="sng" dirty="0">
                        <a:latin typeface="Arial" pitchFamily="34" charset="0"/>
                        <a:cs typeface="Arial" pitchFamily="34" charset="0"/>
                      </a:endParaRPr>
                    </a:p>
                  </a:txBody>
                  <a:tcPr/>
                </a:tc>
                <a:tc>
                  <a:txBody>
                    <a:bodyPr/>
                    <a:lstStyle/>
                    <a:p>
                      <a:pPr algn="r"/>
                      <a:r>
                        <a:rPr lang="en-US" sz="1600" b="1" u="sng" dirty="0" smtClean="0">
                          <a:latin typeface="Arial" pitchFamily="34" charset="0"/>
                          <a:cs typeface="Arial" pitchFamily="34" charset="0"/>
                        </a:rPr>
                        <a:t>$91,000</a:t>
                      </a:r>
                      <a:endParaRPr lang="en-US" sz="1600" b="1" u="sng" dirty="0">
                        <a:latin typeface="Arial" pitchFamily="34" charset="0"/>
                        <a:cs typeface="Arial" pitchFamily="34" charset="0"/>
                      </a:endParaRPr>
                    </a:p>
                  </a:txBody>
                  <a:tcPr/>
                </a:tc>
                <a:tc>
                  <a:txBody>
                    <a:bodyPr/>
                    <a:lstStyle/>
                    <a:p>
                      <a:pPr algn="r"/>
                      <a:r>
                        <a:rPr lang="en-US" sz="1600" b="1" u="sng" dirty="0" smtClean="0">
                          <a:latin typeface="Arial" pitchFamily="34" charset="0"/>
                          <a:cs typeface="Arial" pitchFamily="34" charset="0"/>
                        </a:rPr>
                        <a:t>$115,000</a:t>
                      </a:r>
                      <a:endParaRPr lang="en-US" sz="1600" b="1" u="sng" dirty="0">
                        <a:latin typeface="Arial" pitchFamily="34" charset="0"/>
                        <a:cs typeface="Arial" pitchFamily="34" charset="0"/>
                      </a:endParaRPr>
                    </a:p>
                  </a:txBody>
                  <a:tcPr/>
                </a:tc>
              </a:tr>
              <a:tr h="535021">
                <a:tc>
                  <a:txBody>
                    <a:bodyPr/>
                    <a:lstStyle/>
                    <a:p>
                      <a:r>
                        <a:rPr lang="en-US" sz="1600" b="1" dirty="0" smtClean="0">
                          <a:latin typeface="Arial" pitchFamily="34" charset="0"/>
                          <a:cs typeface="Arial" pitchFamily="34" charset="0"/>
                        </a:rPr>
                        <a:t>Total Sponsorships </a:t>
                      </a:r>
                      <a:endParaRPr lang="en-US" sz="1600" b="1" dirty="0">
                        <a:latin typeface="Arial" pitchFamily="34" charset="0"/>
                        <a:cs typeface="Arial"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1" u="none" dirty="0" smtClean="0">
                          <a:latin typeface="Arial" pitchFamily="34" charset="0"/>
                          <a:cs typeface="Arial" pitchFamily="34" charset="0"/>
                        </a:rPr>
                        <a:t>$4,640,000</a:t>
                      </a:r>
                    </a:p>
                    <a:p>
                      <a:pPr algn="r"/>
                      <a:endParaRPr lang="en-US" sz="1600" b="1" u="none" dirty="0">
                        <a:latin typeface="Arial" pitchFamily="34" charset="0"/>
                        <a:cs typeface="Arial" pitchFamily="34" charset="0"/>
                      </a:endParaRPr>
                    </a:p>
                  </a:txBody>
                  <a:tcPr/>
                </a:tc>
                <a:tc>
                  <a:txBody>
                    <a:bodyPr/>
                    <a:lstStyle/>
                    <a:p>
                      <a:pPr algn="r"/>
                      <a:r>
                        <a:rPr lang="en-US" sz="1600" b="1" u="none" dirty="0" smtClean="0">
                          <a:latin typeface="Arial" pitchFamily="34" charset="0"/>
                          <a:cs typeface="Arial" pitchFamily="34" charset="0"/>
                        </a:rPr>
                        <a:t>$4,231,000</a:t>
                      </a:r>
                      <a:endParaRPr lang="en-US" sz="1600" b="1" u="none" dirty="0">
                        <a:latin typeface="Arial" pitchFamily="34" charset="0"/>
                        <a:cs typeface="Arial" pitchFamily="34" charset="0"/>
                      </a:endParaRPr>
                    </a:p>
                  </a:txBody>
                  <a:tcPr/>
                </a:tc>
                <a:tc>
                  <a:txBody>
                    <a:bodyPr/>
                    <a:lstStyle/>
                    <a:p>
                      <a:pPr algn="r"/>
                      <a:r>
                        <a:rPr lang="en-US" sz="1600" b="1" u="none" dirty="0" smtClean="0">
                          <a:latin typeface="Arial" pitchFamily="34" charset="0"/>
                          <a:cs typeface="Arial" pitchFamily="34" charset="0"/>
                        </a:rPr>
                        <a:t>$4,095,000</a:t>
                      </a:r>
                      <a:endParaRPr lang="en-US" sz="1600" b="1" u="none" dirty="0">
                        <a:latin typeface="Arial" pitchFamily="34" charset="0"/>
                        <a:cs typeface="Arial" pitchFamily="34" charset="0"/>
                      </a:endParaRPr>
                    </a:p>
                  </a:txBody>
                  <a:tcPr/>
                </a:tc>
              </a:tr>
            </a:tbl>
          </a:graphicData>
        </a:graphic>
      </p:graphicFrame>
      <p:sp>
        <p:nvSpPr>
          <p:cNvPr id="4" name="TextBox 3"/>
          <p:cNvSpPr txBox="1"/>
          <p:nvPr/>
        </p:nvSpPr>
        <p:spPr>
          <a:xfrm>
            <a:off x="4183931" y="5514241"/>
            <a:ext cx="2309566" cy="307777"/>
          </a:xfrm>
          <a:prstGeom prst="rect">
            <a:avLst/>
          </a:prstGeom>
          <a:noFill/>
        </p:spPr>
        <p:txBody>
          <a:bodyPr wrap="square" rtlCol="0">
            <a:spAutoFit/>
          </a:bodyPr>
          <a:lstStyle/>
          <a:p>
            <a:r>
              <a:rPr lang="en-US" sz="1400" b="0" dirty="0" smtClean="0">
                <a:solidFill>
                  <a:srgbClr val="000000"/>
                </a:solidFill>
              </a:rPr>
              <a:t>Budget Increase  11% </a:t>
            </a:r>
            <a:endParaRPr lang="en-US" sz="1400" b="0" dirty="0">
              <a:solidFill>
                <a:srgbClr val="000000"/>
              </a:solidFill>
            </a:endParaRPr>
          </a:p>
        </p:txBody>
      </p:sp>
    </p:spTree>
    <p:extLst>
      <p:ext uri="{BB962C8B-B14F-4D97-AF65-F5344CB8AC3E}">
        <p14:creationId xmlns:p14="http://schemas.microsoft.com/office/powerpoint/2010/main" val="2339104575"/>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2017 Budget:  </a:t>
            </a:r>
            <a:br>
              <a:rPr lang="en-US" sz="2800" b="1" dirty="0" smtClean="0"/>
            </a:br>
            <a:r>
              <a:rPr lang="en-US" sz="2800" b="1" dirty="0" smtClean="0"/>
              <a:t>Top Seven Expense </a:t>
            </a:r>
            <a:r>
              <a:rPr lang="en-US" b="1" dirty="0" smtClean="0"/>
              <a:t>Categories</a:t>
            </a:r>
            <a:endParaRPr lang="en-US" dirty="0"/>
          </a:p>
        </p:txBody>
      </p:sp>
      <p:graphicFrame>
        <p:nvGraphicFramePr>
          <p:cNvPr id="3" name="Table 2"/>
          <p:cNvGraphicFramePr>
            <a:graphicFrameLocks noGrp="1"/>
          </p:cNvGraphicFramePr>
          <p:nvPr>
            <p:extLst/>
          </p:nvPr>
        </p:nvGraphicFramePr>
        <p:xfrm>
          <a:off x="470516" y="957614"/>
          <a:ext cx="8406356" cy="5616103"/>
        </p:xfrm>
        <a:graphic>
          <a:graphicData uri="http://schemas.openxmlformats.org/drawingml/2006/table">
            <a:tbl>
              <a:tblPr firstRow="1" bandRow="1">
                <a:tableStyleId>{5FD0F851-EC5A-4D38-B0AD-8093EC10F338}</a:tableStyleId>
              </a:tblPr>
              <a:tblGrid>
                <a:gridCol w="3000652"/>
                <a:gridCol w="1762683"/>
                <a:gridCol w="1872343"/>
                <a:gridCol w="1770678"/>
              </a:tblGrid>
              <a:tr h="541248">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en-US" sz="1400" b="1" u="sng" dirty="0" smtClean="0">
                        <a:latin typeface="Arial" pitchFamily="34" charset="0"/>
                        <a:cs typeface="Arial" pitchFamily="34" charset="0"/>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en-US" sz="1400" b="1" u="sng" dirty="0" smtClean="0">
                          <a:latin typeface="Arial" pitchFamily="34" charset="0"/>
                          <a:cs typeface="Arial" pitchFamily="34" charset="0"/>
                        </a:rPr>
                        <a:t>Expense Category</a:t>
                      </a:r>
                    </a:p>
                  </a:txBody>
                  <a:tcPr/>
                </a:tc>
                <a:tc>
                  <a:txBody>
                    <a:bodyPr/>
                    <a:lstStyle/>
                    <a:p>
                      <a:pPr algn="r"/>
                      <a:r>
                        <a:rPr lang="en-US" sz="1400" b="1" u="none" dirty="0" smtClean="0">
                          <a:latin typeface="Arial" pitchFamily="34" charset="0"/>
                          <a:cs typeface="Arial" pitchFamily="34" charset="0"/>
                        </a:rPr>
                        <a:t>2017</a:t>
                      </a:r>
                    </a:p>
                    <a:p>
                      <a:pPr algn="r"/>
                      <a:r>
                        <a:rPr lang="en-US" sz="1400" b="1" u="sng" dirty="0" smtClean="0">
                          <a:latin typeface="Arial" pitchFamily="34" charset="0"/>
                          <a:cs typeface="Arial" pitchFamily="34" charset="0"/>
                        </a:rPr>
                        <a:t> Budget</a:t>
                      </a:r>
                      <a:endParaRPr lang="en-US" sz="1400" b="1" u="sng" dirty="0">
                        <a:latin typeface="Arial" pitchFamily="34" charset="0"/>
                        <a:cs typeface="Arial" pitchFamily="34" charset="0"/>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u="none" dirty="0" smtClean="0">
                          <a:latin typeface="Arial" pitchFamily="34" charset="0"/>
                          <a:cs typeface="Arial" pitchFamily="34" charset="0"/>
                        </a:rPr>
                        <a:t>2016</a:t>
                      </a:r>
                      <a:r>
                        <a:rPr lang="en-US" sz="1400" u="sng" dirty="0" smtClean="0">
                          <a:latin typeface="Arial" pitchFamily="34" charset="0"/>
                          <a:cs typeface="Arial"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400" u="sng" dirty="0" smtClean="0">
                          <a:latin typeface="Arial" pitchFamily="34" charset="0"/>
                          <a:cs typeface="Arial" pitchFamily="34" charset="0"/>
                        </a:rPr>
                        <a:t>Forecast</a:t>
                      </a:r>
                      <a:endParaRPr lang="en-US" sz="1400" u="sng" dirty="0">
                        <a:latin typeface="Arial" pitchFamily="34" charset="0"/>
                        <a:cs typeface="Arial" pitchFamily="34" charset="0"/>
                      </a:endParaRPr>
                    </a:p>
                  </a:txBody>
                  <a:tcPr/>
                </a:tc>
                <a:tc>
                  <a:txBody>
                    <a:bodyPr/>
                    <a:lstStyle/>
                    <a:p>
                      <a:pPr algn="r"/>
                      <a:r>
                        <a:rPr lang="en-US" sz="1400" u="none" dirty="0" smtClean="0">
                          <a:latin typeface="Arial" pitchFamily="34" charset="0"/>
                          <a:cs typeface="Arial" pitchFamily="34" charset="0"/>
                        </a:rPr>
                        <a:t>2016 </a:t>
                      </a:r>
                    </a:p>
                    <a:p>
                      <a:pPr algn="r"/>
                      <a:r>
                        <a:rPr lang="en-US" sz="1400" u="sng" dirty="0" smtClean="0">
                          <a:latin typeface="Arial" pitchFamily="34" charset="0"/>
                          <a:cs typeface="Arial" pitchFamily="34" charset="0"/>
                        </a:rPr>
                        <a:t>Budget</a:t>
                      </a:r>
                      <a:endParaRPr lang="en-US" sz="1400" u="sng" dirty="0">
                        <a:latin typeface="Arial" pitchFamily="34" charset="0"/>
                        <a:cs typeface="Arial" pitchFamily="34" charset="0"/>
                      </a:endParaRPr>
                    </a:p>
                  </a:txBody>
                  <a:tcPr/>
                </a:tc>
              </a:tr>
              <a:tr h="358218">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latin typeface="Arial" pitchFamily="34" charset="0"/>
                          <a:cs typeface="Arial" pitchFamily="34" charset="0"/>
                        </a:rPr>
                        <a:t>Events</a:t>
                      </a:r>
                    </a:p>
                  </a:txBody>
                  <a:tcPr/>
                </a:tc>
                <a:tc>
                  <a:txBody>
                    <a:bodyPr/>
                    <a:lstStyle/>
                    <a:p>
                      <a:pPr algn="r"/>
                      <a:r>
                        <a:rPr lang="en-US" sz="1400" b="1" dirty="0" smtClean="0">
                          <a:latin typeface="Arial" pitchFamily="34" charset="0"/>
                          <a:cs typeface="Arial" pitchFamily="34" charset="0"/>
                        </a:rPr>
                        <a:t>$4,716,000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$4,431,000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$3,948,000</a:t>
                      </a:r>
                      <a:endParaRPr lang="en-US" sz="1400" b="1" dirty="0">
                        <a:latin typeface="Arial" pitchFamily="34" charset="0"/>
                        <a:cs typeface="Arial" pitchFamily="34" charset="0"/>
                      </a:endParaRPr>
                    </a:p>
                  </a:txBody>
                  <a:tcPr/>
                </a:tc>
              </a:tr>
              <a:tr h="5561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Staff Costs (salary, benefits, PR tax)</a:t>
                      </a:r>
                    </a:p>
                  </a:txBody>
                  <a:tcPr/>
                </a:tc>
                <a:tc>
                  <a:txBody>
                    <a:bodyPr/>
                    <a:lstStyle/>
                    <a:p>
                      <a:pPr algn="r"/>
                      <a:r>
                        <a:rPr lang="en-US" sz="1400" b="1" dirty="0" smtClean="0">
                          <a:latin typeface="Arial" pitchFamily="34" charset="0"/>
                          <a:cs typeface="Arial" pitchFamily="34" charset="0"/>
                        </a:rPr>
                        <a:t>$3,279,000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$2,997,000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$3,051,000</a:t>
                      </a:r>
                      <a:endParaRPr lang="en-US" sz="1400" b="1" dirty="0">
                        <a:latin typeface="Arial" pitchFamily="34" charset="0"/>
                        <a:cs typeface="Arial" pitchFamily="34" charset="0"/>
                      </a:endParaRPr>
                    </a:p>
                  </a:txBody>
                  <a:tcPr/>
                </a:tc>
              </a:tr>
              <a:tr h="411371">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latin typeface="Arial" pitchFamily="34" charset="0"/>
                          <a:cs typeface="Arial" pitchFamily="34" charset="0"/>
                        </a:rPr>
                        <a:t>RPO Allocations</a:t>
                      </a:r>
                    </a:p>
                  </a:txBody>
                  <a:tcPr/>
                </a:tc>
                <a:tc>
                  <a:txBody>
                    <a:bodyPr/>
                    <a:lstStyle/>
                    <a:p>
                      <a:pPr algn="r"/>
                      <a:r>
                        <a:rPr lang="en-US" sz="1400" b="1" dirty="0" smtClean="0">
                          <a:latin typeface="Arial" pitchFamily="34" charset="0"/>
                          <a:cs typeface="Arial" pitchFamily="34" charset="0"/>
                        </a:rPr>
                        <a:t>$1,844,000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$1,704,000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$1,704,000</a:t>
                      </a:r>
                      <a:endParaRPr lang="en-US" sz="1400" b="1" dirty="0">
                        <a:latin typeface="Arial" pitchFamily="34" charset="0"/>
                        <a:cs typeface="Arial" pitchFamily="34" charset="0"/>
                      </a:endParaRPr>
                    </a:p>
                  </a:txBody>
                  <a:tcPr/>
                </a:tc>
              </a:tr>
              <a:tr h="1902117">
                <a:tc>
                  <a:txBody>
                    <a:bodyPr/>
                    <a:lstStyle/>
                    <a:p>
                      <a:r>
                        <a:rPr lang="en-US" sz="1400" b="1" dirty="0" smtClean="0">
                          <a:latin typeface="Arial" pitchFamily="34" charset="0"/>
                          <a:cs typeface="Arial" pitchFamily="34" charset="0"/>
                        </a:rPr>
                        <a:t>Professional fees &amp;  outside</a:t>
                      </a:r>
                      <a:r>
                        <a:rPr lang="en-US" sz="1400" b="1" baseline="0" dirty="0" smtClean="0">
                          <a:latin typeface="Arial" pitchFamily="34" charset="0"/>
                          <a:cs typeface="Arial" pitchFamily="34" charset="0"/>
                        </a:rPr>
                        <a:t> services</a:t>
                      </a:r>
                    </a:p>
                    <a:p>
                      <a:pPr marL="342900" indent="-342900">
                        <a:buFont typeface="Arial" pitchFamily="34" charset="0"/>
                        <a:buChar char="•"/>
                      </a:pPr>
                      <a:r>
                        <a:rPr lang="en-US" sz="1400" b="1" baseline="0" dirty="0" smtClean="0">
                          <a:latin typeface="Arial" pitchFamily="34" charset="0"/>
                          <a:cs typeface="Arial" pitchFamily="34" charset="0"/>
                        </a:rPr>
                        <a:t>Temporary Help ($25,000)</a:t>
                      </a:r>
                    </a:p>
                    <a:p>
                      <a:pPr marL="342900" indent="-342900">
                        <a:buFont typeface="Arial" pitchFamily="34" charset="0"/>
                        <a:buChar char="•"/>
                      </a:pPr>
                      <a:r>
                        <a:rPr lang="en-US" sz="1400" b="1" baseline="0" dirty="0" smtClean="0">
                          <a:latin typeface="Arial" pitchFamily="34" charset="0"/>
                          <a:cs typeface="Arial" pitchFamily="34" charset="0"/>
                        </a:rPr>
                        <a:t>Technology Fees ($318,000)</a:t>
                      </a:r>
                    </a:p>
                    <a:p>
                      <a:pPr marL="342900" indent="-342900">
                        <a:buFont typeface="Arial" pitchFamily="34" charset="0"/>
                        <a:buChar char="•"/>
                      </a:pPr>
                      <a:r>
                        <a:rPr lang="en-US" sz="1400" b="1" baseline="0" dirty="0" smtClean="0">
                          <a:latin typeface="Arial" pitchFamily="34" charset="0"/>
                          <a:cs typeface="Arial" pitchFamily="34" charset="0"/>
                        </a:rPr>
                        <a:t>Other Professional Fees ($294,000)</a:t>
                      </a:r>
                    </a:p>
                    <a:p>
                      <a:pPr marL="342900" indent="-342900">
                        <a:buFont typeface="Arial" pitchFamily="34" charset="0"/>
                        <a:buChar char="•"/>
                      </a:pPr>
                      <a:r>
                        <a:rPr lang="en-US" sz="1400" b="1" baseline="0" dirty="0" smtClean="0">
                          <a:latin typeface="Arial" pitchFamily="34" charset="0"/>
                          <a:cs typeface="Arial" pitchFamily="34" charset="0"/>
                        </a:rPr>
                        <a:t>Legal &amp; Audit Fees ($112,000)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$749,000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$650,000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$726,000</a:t>
                      </a:r>
                      <a:endParaRPr lang="en-US" sz="1400" b="1" dirty="0">
                        <a:latin typeface="Arial" pitchFamily="34" charset="0"/>
                        <a:cs typeface="Arial" pitchFamily="34" charset="0"/>
                      </a:endParaRPr>
                    </a:p>
                  </a:txBody>
                  <a:tcPr/>
                </a:tc>
              </a:tr>
              <a:tr h="391192">
                <a:tc>
                  <a:txBody>
                    <a:bodyPr/>
                    <a:lstStyle/>
                    <a:p>
                      <a:r>
                        <a:rPr lang="en-US" sz="1400" b="1" dirty="0" smtClean="0">
                          <a:latin typeface="Arial" pitchFamily="34" charset="0"/>
                          <a:cs typeface="Arial" pitchFamily="34" charset="0"/>
                        </a:rPr>
                        <a:t>Occupancy </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$325,000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$325,000</a:t>
                      </a:r>
                      <a:endParaRPr lang="en-US" sz="1400" b="1"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$371,000</a:t>
                      </a:r>
                      <a:endParaRPr lang="en-US" sz="1400" b="1" dirty="0">
                        <a:latin typeface="Arial" pitchFamily="34" charset="0"/>
                        <a:cs typeface="Arial" pitchFamily="34" charset="0"/>
                      </a:endParaRPr>
                    </a:p>
                  </a:txBody>
                  <a:tcPr/>
                </a:tc>
              </a:tr>
              <a:tr h="313109">
                <a:tc>
                  <a:txBody>
                    <a:bodyPr/>
                    <a:lstStyle/>
                    <a:p>
                      <a:r>
                        <a:rPr lang="en-US" sz="1400" b="1" dirty="0" smtClean="0">
                          <a:latin typeface="Arial" pitchFamily="34" charset="0"/>
                          <a:cs typeface="Arial" pitchFamily="34" charset="0"/>
                        </a:rPr>
                        <a:t>Staff Travel  </a:t>
                      </a:r>
                      <a:endParaRPr lang="en-US" sz="1400" b="1"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$211,000</a:t>
                      </a:r>
                      <a:endParaRPr lang="en-US" sz="1400" b="1" u="none"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$197,000</a:t>
                      </a:r>
                      <a:endParaRPr lang="en-US" sz="1400" b="1"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$178,000</a:t>
                      </a:r>
                      <a:endParaRPr lang="en-US" sz="1400" b="1" u="none" dirty="0">
                        <a:latin typeface="Arial" pitchFamily="34" charset="0"/>
                        <a:cs typeface="Arial" pitchFamily="34" charset="0"/>
                      </a:endParaRPr>
                    </a:p>
                  </a:txBody>
                  <a:tcPr/>
                </a:tc>
              </a:tr>
              <a:tr h="368924">
                <a:tc>
                  <a:txBody>
                    <a:bodyPr/>
                    <a:lstStyle/>
                    <a:p>
                      <a:r>
                        <a:rPr lang="en-US" sz="1400" b="1" dirty="0" smtClean="0">
                          <a:latin typeface="Arial" pitchFamily="34" charset="0"/>
                          <a:cs typeface="Arial" pitchFamily="34" charset="0"/>
                        </a:rPr>
                        <a:t>Depreciation &amp; Administrative </a:t>
                      </a:r>
                      <a:endParaRPr lang="en-US" sz="1400" b="1"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$205,000</a:t>
                      </a:r>
                      <a:endParaRPr lang="en-US" sz="1400" b="1" u="none" dirty="0">
                        <a:latin typeface="Arial" pitchFamily="34" charset="0"/>
                        <a:cs typeface="Arial" pitchFamily="34" charset="0"/>
                      </a:endParaRPr>
                    </a:p>
                  </a:txBody>
                  <a:tcPr/>
                </a:tc>
                <a:tc>
                  <a:txBody>
                    <a:bodyPr/>
                    <a:lstStyle/>
                    <a:p>
                      <a:pPr algn="r"/>
                      <a:r>
                        <a:rPr lang="en-US" sz="1400" b="1" dirty="0" smtClean="0">
                          <a:latin typeface="Arial" pitchFamily="34" charset="0"/>
                          <a:cs typeface="Arial" pitchFamily="34" charset="0"/>
                        </a:rPr>
                        <a:t>$220,000</a:t>
                      </a:r>
                      <a:endParaRPr lang="en-US" sz="1400" b="1" dirty="0">
                        <a:latin typeface="Arial" pitchFamily="34" charset="0"/>
                        <a:cs typeface="Arial" pitchFamily="34" charset="0"/>
                      </a:endParaRPr>
                    </a:p>
                  </a:txBody>
                  <a:tcPr/>
                </a:tc>
                <a:tc>
                  <a:txBody>
                    <a:bodyPr/>
                    <a:lstStyle/>
                    <a:p>
                      <a:pPr algn="r"/>
                      <a:r>
                        <a:rPr lang="en-US" sz="1400" b="1" u="none" dirty="0" smtClean="0">
                          <a:latin typeface="Arial" pitchFamily="34" charset="0"/>
                          <a:cs typeface="Arial" pitchFamily="34" charset="0"/>
                        </a:rPr>
                        <a:t>$255,000</a:t>
                      </a:r>
                      <a:endParaRPr lang="en-US" sz="1400" b="1" u="none" dirty="0">
                        <a:latin typeface="Arial" pitchFamily="34" charset="0"/>
                        <a:cs typeface="Arial" pitchFamily="34" charset="0"/>
                      </a:endParaRPr>
                    </a:p>
                  </a:txBody>
                  <a:tcPr/>
                </a:tc>
              </a:tr>
              <a:tr h="773742">
                <a:tc>
                  <a:txBody>
                    <a:bodyPr/>
                    <a:lstStyle/>
                    <a:p>
                      <a:r>
                        <a:rPr lang="en-US" sz="1400" b="1" dirty="0" smtClean="0">
                          <a:latin typeface="Arial" pitchFamily="34" charset="0"/>
                          <a:cs typeface="Arial" pitchFamily="34" charset="0"/>
                        </a:rPr>
                        <a:t>Other Remaining Expenses</a:t>
                      </a:r>
                    </a:p>
                    <a:p>
                      <a:r>
                        <a:rPr lang="en-US" sz="1400" b="1" dirty="0" smtClean="0">
                          <a:latin typeface="Arial" pitchFamily="34" charset="0"/>
                          <a:cs typeface="Arial" pitchFamily="34" charset="0"/>
                        </a:rPr>
                        <a:t>                   </a:t>
                      </a:r>
                    </a:p>
                    <a:p>
                      <a:pPr algn="ctr"/>
                      <a:r>
                        <a:rPr lang="en-US" sz="1400" b="1" dirty="0" smtClean="0">
                          <a:latin typeface="Arial" pitchFamily="34" charset="0"/>
                          <a:cs typeface="Arial" pitchFamily="34" charset="0"/>
                        </a:rPr>
                        <a:t>Total </a:t>
                      </a:r>
                      <a:endParaRPr lang="en-US" sz="1400" b="1" dirty="0">
                        <a:latin typeface="Arial" pitchFamily="34" charset="0"/>
                        <a:cs typeface="Arial" pitchFamily="34" charset="0"/>
                      </a:endParaRPr>
                    </a:p>
                  </a:txBody>
                  <a:tcPr/>
                </a:tc>
                <a:tc>
                  <a:txBody>
                    <a:bodyPr/>
                    <a:lstStyle/>
                    <a:p>
                      <a:pPr algn="r"/>
                      <a:r>
                        <a:rPr lang="en-US" sz="1400" b="1" u="sng" dirty="0" smtClean="0">
                          <a:latin typeface="Arial" pitchFamily="34" charset="0"/>
                          <a:cs typeface="Arial" pitchFamily="34" charset="0"/>
                        </a:rPr>
                        <a:t>$246,000</a:t>
                      </a:r>
                    </a:p>
                    <a:p>
                      <a:pPr algn="r"/>
                      <a:endParaRPr lang="en-US" sz="1400" b="1" u="none" dirty="0" smtClean="0">
                        <a:latin typeface="Arial" pitchFamily="34" charset="0"/>
                        <a:cs typeface="Arial" pitchFamily="34" charset="0"/>
                      </a:endParaRPr>
                    </a:p>
                    <a:p>
                      <a:pPr algn="r"/>
                      <a:r>
                        <a:rPr lang="en-US" sz="1400" b="1" u="none" dirty="0" smtClean="0">
                          <a:latin typeface="Arial" pitchFamily="34" charset="0"/>
                          <a:cs typeface="Arial" pitchFamily="34" charset="0"/>
                        </a:rPr>
                        <a:t>$11,575,000</a:t>
                      </a:r>
                      <a:endParaRPr lang="en-US" sz="1400" b="1" u="none" dirty="0">
                        <a:latin typeface="Arial" pitchFamily="34" charset="0"/>
                        <a:cs typeface="Arial" pitchFamily="34" charset="0"/>
                      </a:endParaRPr>
                    </a:p>
                  </a:txBody>
                  <a:tcPr/>
                </a:tc>
                <a:tc>
                  <a:txBody>
                    <a:bodyPr/>
                    <a:lstStyle/>
                    <a:p>
                      <a:pPr algn="r"/>
                      <a:r>
                        <a:rPr lang="en-US" sz="1400" b="1" u="sng" dirty="0" smtClean="0">
                          <a:latin typeface="Arial" pitchFamily="34" charset="0"/>
                          <a:cs typeface="Arial" pitchFamily="34" charset="0"/>
                        </a:rPr>
                        <a:t>$213,000</a:t>
                      </a:r>
                    </a:p>
                    <a:p>
                      <a:pPr algn="r"/>
                      <a:endParaRPr lang="en-US" sz="1400" b="1" u="none" dirty="0" smtClean="0">
                        <a:latin typeface="Arial" pitchFamily="34" charset="0"/>
                        <a:cs typeface="Arial" pitchFamily="34" charset="0"/>
                      </a:endParaRPr>
                    </a:p>
                    <a:p>
                      <a:pPr algn="r"/>
                      <a:r>
                        <a:rPr lang="en-US" sz="1400" b="1" u="none" dirty="0" smtClean="0">
                          <a:latin typeface="Arial" pitchFamily="34" charset="0"/>
                          <a:cs typeface="Arial" pitchFamily="34" charset="0"/>
                        </a:rPr>
                        <a:t>$10,737,000</a:t>
                      </a:r>
                      <a:endParaRPr lang="en-US" sz="1400" b="1" u="none" dirty="0">
                        <a:latin typeface="Arial" pitchFamily="34" charset="0"/>
                        <a:cs typeface="Arial" pitchFamily="34" charset="0"/>
                      </a:endParaRPr>
                    </a:p>
                  </a:txBody>
                  <a:tcPr/>
                </a:tc>
                <a:tc>
                  <a:txBody>
                    <a:bodyPr/>
                    <a:lstStyle/>
                    <a:p>
                      <a:pPr algn="r"/>
                      <a:r>
                        <a:rPr lang="en-US" sz="1400" b="1" u="sng" dirty="0" smtClean="0">
                          <a:latin typeface="Arial" pitchFamily="34" charset="0"/>
                          <a:cs typeface="Arial" pitchFamily="34" charset="0"/>
                        </a:rPr>
                        <a:t>$217,000</a:t>
                      </a:r>
                    </a:p>
                    <a:p>
                      <a:pPr algn="r"/>
                      <a:endParaRPr lang="en-US" sz="1400" b="1" u="none" dirty="0" smtClean="0">
                        <a:latin typeface="Arial" pitchFamily="34" charset="0"/>
                        <a:cs typeface="Arial" pitchFamily="34" charset="0"/>
                      </a:endParaRPr>
                    </a:p>
                    <a:p>
                      <a:pPr algn="r"/>
                      <a:r>
                        <a:rPr lang="en-US" sz="1400" b="1" u="none" dirty="0" smtClean="0">
                          <a:latin typeface="Arial" pitchFamily="34" charset="0"/>
                          <a:cs typeface="Arial" pitchFamily="34" charset="0"/>
                        </a:rPr>
                        <a:t>10,450,000</a:t>
                      </a:r>
                      <a:endParaRPr lang="en-US" sz="1400" b="1" u="none"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3013947839"/>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UNA Reserve Projection  </a:t>
            </a:r>
            <a:endParaRPr lang="en-US" dirty="0"/>
          </a:p>
        </p:txBody>
      </p:sp>
      <p:sp>
        <p:nvSpPr>
          <p:cNvPr id="3" name="Content Placeholder 2"/>
          <p:cNvSpPr>
            <a:spLocks noGrp="1"/>
          </p:cNvSpPr>
          <p:nvPr>
            <p:ph idx="1"/>
          </p:nvPr>
        </p:nvSpPr>
        <p:spPr>
          <a:xfrm>
            <a:off x="384175" y="1159844"/>
            <a:ext cx="8378825" cy="5198093"/>
          </a:xfrm>
        </p:spPr>
        <p:txBody>
          <a:bodyPr>
            <a:normAutofit lnSpcReduction="10000"/>
          </a:bodyPr>
          <a:lstStyle/>
          <a:p>
            <a:pPr lvl="1"/>
            <a:r>
              <a:rPr lang="en-US" sz="2800" dirty="0" smtClean="0"/>
              <a:t>UNA Reserve Goals </a:t>
            </a:r>
          </a:p>
          <a:p>
            <a:pPr lvl="2"/>
            <a:r>
              <a:rPr lang="en-US" sz="2600" dirty="0" smtClean="0"/>
              <a:t>6 months of UNA operating balance is ~ $3.7M</a:t>
            </a:r>
          </a:p>
          <a:p>
            <a:pPr lvl="2"/>
            <a:r>
              <a:rPr lang="en-US" sz="2600" dirty="0" smtClean="0"/>
              <a:t>Achieve goal in ~ 2020</a:t>
            </a:r>
          </a:p>
          <a:p>
            <a:pPr lvl="1"/>
            <a:r>
              <a:rPr lang="en-US" sz="2800" dirty="0" smtClean="0"/>
              <a:t>As the 2015 Audited Financial Statements reflect, WBENC has rebuilt its UNA Reserves to $2.5M </a:t>
            </a:r>
          </a:p>
          <a:p>
            <a:pPr lvl="1"/>
            <a:r>
              <a:rPr lang="en-US" sz="2800" dirty="0" smtClean="0"/>
              <a:t>2016 Forecasted year-end UNA Reserve $2.6M   (~4.4 months of operating expenses) </a:t>
            </a:r>
          </a:p>
          <a:p>
            <a:pPr lvl="2"/>
            <a:r>
              <a:rPr lang="en-US" sz="2600" dirty="0" smtClean="0"/>
              <a:t>Assumes net income of $182k</a:t>
            </a:r>
          </a:p>
          <a:p>
            <a:pPr lvl="2"/>
            <a:r>
              <a:rPr lang="en-US" sz="2600" dirty="0" smtClean="0"/>
              <a:t>Approximately 70% of Goal </a:t>
            </a:r>
            <a:r>
              <a:rPr lang="en-US" sz="2400" dirty="0" smtClean="0"/>
              <a:t> </a:t>
            </a:r>
            <a:endParaRPr lang="en-US" sz="2600" dirty="0" smtClean="0"/>
          </a:p>
          <a:p>
            <a:pPr lvl="1"/>
            <a:r>
              <a:rPr lang="en-US" sz="2800" dirty="0" smtClean="0"/>
              <a:t>2017 – No UNA Reserve budgeted, due to investment in 20</a:t>
            </a:r>
            <a:r>
              <a:rPr lang="en-US" sz="2800" baseline="30000" dirty="0" smtClean="0"/>
              <a:t>th</a:t>
            </a:r>
            <a:r>
              <a:rPr lang="en-US" sz="2800" dirty="0" smtClean="0"/>
              <a:t> Anniversary Activities   </a:t>
            </a:r>
            <a:endParaRPr lang="en-US" sz="2800" dirty="0"/>
          </a:p>
          <a:p>
            <a:pPr marL="325437" lvl="2" indent="0">
              <a:buNone/>
            </a:pPr>
            <a:endParaRPr lang="en-US" sz="2600" dirty="0" smtClean="0"/>
          </a:p>
          <a:p>
            <a:pPr lvl="1"/>
            <a:endParaRPr lang="en-US" sz="2600" dirty="0" smtClean="0"/>
          </a:p>
          <a:p>
            <a:pPr lvl="1"/>
            <a:endParaRPr lang="en-US" dirty="0" smtClean="0"/>
          </a:p>
          <a:p>
            <a:endParaRPr lang="en-US" dirty="0"/>
          </a:p>
        </p:txBody>
      </p:sp>
    </p:spTree>
    <p:extLst>
      <p:ext uri="{BB962C8B-B14F-4D97-AF65-F5344CB8AC3E}">
        <p14:creationId xmlns:p14="http://schemas.microsoft.com/office/powerpoint/2010/main" val="351105509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1431132" y="857250"/>
            <a:ext cx="6284119" cy="595313"/>
          </a:xfrm>
        </p:spPr>
        <p:txBody>
          <a:bodyPr/>
          <a:lstStyle/>
          <a:p>
            <a:r>
              <a:rPr lang="en-CA" dirty="0" smtClean="0">
                <a:latin typeface="Arial" charset="0"/>
                <a:ea typeface="MS PGothic" charset="0"/>
                <a:cs typeface="Geneva" charset="0"/>
              </a:rPr>
              <a:t>Corporate Seat Replacement – Renee Jones</a:t>
            </a:r>
            <a:endParaRPr lang="en-CA" dirty="0">
              <a:latin typeface="Arial" charset="0"/>
              <a:ea typeface="MS PGothic" charset="0"/>
              <a:cs typeface="Geneva" charset="0"/>
            </a:endParaRPr>
          </a:p>
        </p:txBody>
      </p:sp>
      <p:sp>
        <p:nvSpPr>
          <p:cNvPr id="7" name="Content Placeholder 2"/>
          <p:cNvSpPr txBox="1">
            <a:spLocks/>
          </p:cNvSpPr>
          <p:nvPr/>
        </p:nvSpPr>
        <p:spPr bwMode="gray">
          <a:xfrm>
            <a:off x="2768250" y="1329825"/>
            <a:ext cx="5649416" cy="76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342900" indent="-342900" algn="l" rtl="0" eaLnBrk="0" fontAlgn="base" hangingPunct="0">
              <a:lnSpc>
                <a:spcPct val="90000"/>
              </a:lnSpc>
              <a:spcBef>
                <a:spcPct val="45000"/>
              </a:spcBef>
              <a:spcAft>
                <a:spcPct val="0"/>
              </a:spcAft>
              <a:buClr>
                <a:schemeClr val="tx1"/>
              </a:buClr>
              <a:buSzPct val="70000"/>
              <a:buFont typeface="Wingdings" charset="0"/>
              <a:buChar char="•"/>
              <a:defRPr sz="2400" kern="1200">
                <a:solidFill>
                  <a:schemeClr val="tx1"/>
                </a:solidFill>
                <a:latin typeface="+mn-lt"/>
                <a:ea typeface="MS PGothic" pitchFamily="34" charset="-128"/>
                <a:cs typeface="+mn-cs"/>
              </a:defRPr>
            </a:lvl1pPr>
            <a:lvl2pPr marL="323850" indent="-322263" algn="l" rtl="0" eaLnBrk="0" fontAlgn="base" hangingPunct="0">
              <a:lnSpc>
                <a:spcPct val="90000"/>
              </a:lnSpc>
              <a:spcBef>
                <a:spcPct val="40000"/>
              </a:spcBef>
              <a:spcAft>
                <a:spcPct val="0"/>
              </a:spcAft>
              <a:buClr>
                <a:schemeClr val="accent1"/>
              </a:buClr>
              <a:buSzPct val="70000"/>
              <a:buFont typeface="Wingdings" charset="0"/>
              <a:buChar char="l"/>
              <a:defRPr sz="2200" kern="1200">
                <a:solidFill>
                  <a:schemeClr val="tx1"/>
                </a:solidFill>
                <a:latin typeface="+mn-lt"/>
                <a:ea typeface="Geneva" pitchFamily="68" charset="-128"/>
                <a:cs typeface="+mn-cs"/>
              </a:defRPr>
            </a:lvl2pPr>
            <a:lvl3pPr marL="600075" indent="-274638" algn="l" rtl="0" eaLnBrk="0" fontAlgn="base" hangingPunct="0">
              <a:lnSpc>
                <a:spcPct val="90000"/>
              </a:lnSpc>
              <a:spcBef>
                <a:spcPct val="25000"/>
              </a:spcBef>
              <a:spcAft>
                <a:spcPct val="25000"/>
              </a:spcAft>
              <a:buClr>
                <a:schemeClr val="accent2"/>
              </a:buClr>
              <a:buSzPct val="70000"/>
              <a:buFont typeface="Wingdings" charset="0"/>
              <a:buChar char="l"/>
              <a:defRPr sz="2000" kern="1200">
                <a:solidFill>
                  <a:schemeClr val="tx1"/>
                </a:solidFill>
                <a:latin typeface="+mn-lt"/>
                <a:ea typeface="Geneva" pitchFamily="68" charset="-128"/>
                <a:cs typeface="+mn-cs"/>
              </a:defRPr>
            </a:lvl3pPr>
            <a:lvl4pPr marL="857250" indent="-255588" algn="l" rtl="0" eaLnBrk="0" fontAlgn="base" hangingPunct="0">
              <a:lnSpc>
                <a:spcPct val="90000"/>
              </a:lnSpc>
              <a:spcBef>
                <a:spcPct val="25000"/>
              </a:spcBef>
              <a:spcAft>
                <a:spcPct val="0"/>
              </a:spcAft>
              <a:buClr>
                <a:schemeClr val="tx1"/>
              </a:buClr>
              <a:buSzPct val="70000"/>
              <a:buFont typeface="Wingdings" charset="0"/>
              <a:buChar char="l"/>
              <a:defRPr sz="2000" kern="1200">
                <a:solidFill>
                  <a:schemeClr val="tx1"/>
                </a:solidFill>
                <a:latin typeface="+mn-lt"/>
                <a:ea typeface="Geneva" pitchFamily="68" charset="-128"/>
                <a:cs typeface="+mn-cs"/>
              </a:defRPr>
            </a:lvl4pPr>
            <a:lvl5pPr marL="1152525" indent="-293688" algn="l" rtl="0" eaLnBrk="0" fontAlgn="base" hangingPunct="0">
              <a:lnSpc>
                <a:spcPct val="90000"/>
              </a:lnSpc>
              <a:spcBef>
                <a:spcPct val="25000"/>
              </a:spcBef>
              <a:spcAft>
                <a:spcPct val="0"/>
              </a:spcAft>
              <a:buClr>
                <a:schemeClr val="tx2"/>
              </a:buClr>
              <a:buSzPct val="70000"/>
              <a:buFont typeface="Wingdings" charset="0"/>
              <a:buChar char="l"/>
              <a:defRPr sz="1600" kern="1200">
                <a:solidFill>
                  <a:schemeClr val="tx1"/>
                </a:solidFill>
                <a:latin typeface="+mn-lt"/>
                <a:ea typeface="Geneva"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defTabSz="342900">
              <a:lnSpc>
                <a:spcPct val="120000"/>
              </a:lnSpc>
              <a:spcBef>
                <a:spcPts val="0"/>
              </a:spcBef>
              <a:spcAft>
                <a:spcPct val="0"/>
              </a:spcAft>
              <a:buClrTx/>
              <a:buSzPct val="85000"/>
              <a:buNone/>
            </a:pPr>
            <a:r>
              <a:rPr lang="en-US" sz="2100" dirty="0" smtClean="0">
                <a:solidFill>
                  <a:srgbClr val="000000"/>
                </a:solidFill>
                <a:ea typeface="MS PGothic" pitchFamily="34" charset="-128"/>
              </a:rPr>
              <a:t>ExxonMobil </a:t>
            </a:r>
            <a:endParaRPr lang="en-US" sz="2100" dirty="0">
              <a:solidFill>
                <a:srgbClr val="000000"/>
              </a:solidFill>
              <a:ea typeface="MS PGothic" pitchFamily="34" charset="-128"/>
            </a:endParaRPr>
          </a:p>
          <a:p>
            <a:pPr marL="0" lvl="2" indent="0" algn="r" defTabSz="342900">
              <a:lnSpc>
                <a:spcPct val="120000"/>
              </a:lnSpc>
              <a:spcBef>
                <a:spcPts val="0"/>
              </a:spcBef>
              <a:spcAft>
                <a:spcPct val="0"/>
              </a:spcAft>
              <a:buClrTx/>
              <a:buSzPct val="85000"/>
              <a:buNone/>
            </a:pPr>
            <a:r>
              <a:rPr lang="en-US" sz="1575" dirty="0">
                <a:solidFill>
                  <a:srgbClr val="000000"/>
                </a:solidFill>
                <a:ea typeface="MS PGothic" pitchFamily="34" charset="-128"/>
              </a:rPr>
              <a:t>					</a:t>
            </a:r>
            <a:r>
              <a:rPr lang="en-US" sz="1575" i="1" dirty="0" smtClean="0">
                <a:solidFill>
                  <a:srgbClr val="000000"/>
                </a:solidFill>
                <a:ea typeface="MS PGothic" pitchFamily="34" charset="-128"/>
              </a:rPr>
              <a:t>Term </a:t>
            </a:r>
            <a:r>
              <a:rPr lang="en-US" sz="1575" i="1" dirty="0">
                <a:solidFill>
                  <a:srgbClr val="000000"/>
                </a:solidFill>
                <a:ea typeface="MS PGothic" pitchFamily="34" charset="-128"/>
              </a:rPr>
              <a:t>ending December, </a:t>
            </a:r>
            <a:r>
              <a:rPr lang="en-US" sz="1575" i="1" dirty="0" smtClean="0">
                <a:solidFill>
                  <a:srgbClr val="000000"/>
                </a:solidFill>
                <a:ea typeface="MS PGothic" pitchFamily="34" charset="-128"/>
              </a:rPr>
              <a:t>2019</a:t>
            </a:r>
            <a:endParaRPr lang="en-US" sz="1575" i="1" dirty="0">
              <a:solidFill>
                <a:srgbClr val="000000"/>
              </a:solidFill>
              <a:ea typeface="MS PGothic" pitchFamily="34" charset="-128"/>
            </a:endParaRPr>
          </a:p>
        </p:txBody>
      </p:sp>
      <p:sp>
        <p:nvSpPr>
          <p:cNvPr id="3" name="Rectangle 2"/>
          <p:cNvSpPr/>
          <p:nvPr/>
        </p:nvSpPr>
        <p:spPr>
          <a:xfrm>
            <a:off x="7421174" y="6348396"/>
            <a:ext cx="997710" cy="207749"/>
          </a:xfrm>
          <a:prstGeom prst="rect">
            <a:avLst/>
          </a:prstGeom>
          <a:noFill/>
        </p:spPr>
        <p:txBody>
          <a:bodyPr wrap="non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342900"/>
            <a:r>
              <a:rPr lang="en-US" sz="900" cap="all" dirty="0">
                <a:ln w="0"/>
                <a:solidFill>
                  <a:srgbClr val="FF0000"/>
                </a:solidFill>
                <a:effectLst>
                  <a:reflection blurRad="12700" stA="50000" endPos="50000" dist="5000" dir="5400000" sy="-100000" rotWithShape="0"/>
                </a:effectLst>
              </a:rPr>
              <a:t>Confidential</a:t>
            </a:r>
          </a:p>
        </p:txBody>
      </p:sp>
      <p:sp>
        <p:nvSpPr>
          <p:cNvPr id="2" name="TextBox 1"/>
          <p:cNvSpPr txBox="1"/>
          <p:nvPr/>
        </p:nvSpPr>
        <p:spPr>
          <a:xfrm>
            <a:off x="384175" y="4454925"/>
            <a:ext cx="3090545" cy="569387"/>
          </a:xfrm>
          <a:prstGeom prst="rect">
            <a:avLst/>
          </a:prstGeom>
          <a:noFill/>
        </p:spPr>
        <p:txBody>
          <a:bodyPr wrap="square" rtlCol="0">
            <a:spAutoFit/>
          </a:bodyPr>
          <a:lstStyle/>
          <a:p>
            <a:pPr algn="ctr" defTabSz="342900"/>
            <a:r>
              <a:rPr lang="en-US" sz="1400" dirty="0" smtClean="0">
                <a:solidFill>
                  <a:schemeClr val="accent1">
                    <a:lumMod val="75000"/>
                  </a:schemeClr>
                </a:solidFill>
              </a:rPr>
              <a:t>Douglas Fisher</a:t>
            </a:r>
            <a:endParaRPr lang="en-US" sz="1400" dirty="0">
              <a:solidFill>
                <a:schemeClr val="accent1">
                  <a:lumMod val="75000"/>
                </a:schemeClr>
              </a:solidFill>
            </a:endParaRPr>
          </a:p>
          <a:p>
            <a:pPr algn="ctr" defTabSz="342900"/>
            <a:endParaRPr lang="en-US" sz="200" dirty="0">
              <a:solidFill>
                <a:srgbClr val="008C99">
                  <a:lumMod val="75000"/>
                </a:srgbClr>
              </a:solidFill>
            </a:endParaRPr>
          </a:p>
          <a:p>
            <a:pPr algn="ctr" defTabSz="342900"/>
            <a:r>
              <a:rPr lang="en-US" sz="1400" dirty="0" smtClean="0">
                <a:solidFill>
                  <a:srgbClr val="008C99">
                    <a:lumMod val="75000"/>
                  </a:srgbClr>
                </a:solidFill>
              </a:rPr>
              <a:t>Strategic Procurement Manager</a:t>
            </a:r>
            <a:endParaRPr lang="en-US" sz="1400" dirty="0">
              <a:solidFill>
                <a:srgbClr val="008C99">
                  <a:lumMod val="75000"/>
                </a:srgbClr>
              </a:solidFill>
            </a:endParaRPr>
          </a:p>
        </p:txBody>
      </p:sp>
      <p:sp>
        <p:nvSpPr>
          <p:cNvPr id="12" name="TextBox 11"/>
          <p:cNvSpPr txBox="1"/>
          <p:nvPr/>
        </p:nvSpPr>
        <p:spPr>
          <a:xfrm>
            <a:off x="3954262" y="2690456"/>
            <a:ext cx="4339345" cy="3547125"/>
          </a:xfrm>
          <a:prstGeom prst="rect">
            <a:avLst/>
          </a:prstGeom>
          <a:noFill/>
        </p:spPr>
        <p:txBody>
          <a:bodyPr wrap="square" rtlCol="0">
            <a:spAutoFit/>
          </a:bodyPr>
          <a:lstStyle/>
          <a:p>
            <a:pPr marL="214313" indent="-214313" defTabSz="342900">
              <a:spcBef>
                <a:spcPts val="450"/>
              </a:spcBef>
              <a:spcAft>
                <a:spcPts val="450"/>
              </a:spcAft>
              <a:buClr>
                <a:srgbClr val="008C99"/>
              </a:buClr>
              <a:buFont typeface="Wingdings" panose="05000000000000000000" pitchFamily="2" charset="2"/>
              <a:buChar char="§"/>
            </a:pPr>
            <a:r>
              <a:rPr lang="en-US" sz="1425" b="0" dirty="0" smtClean="0">
                <a:solidFill>
                  <a:srgbClr val="000000"/>
                </a:solidFill>
              </a:rPr>
              <a:t>Responsible for Procurement’ global safety, controls, planning, training, bidding centers, analytics, sourcing &amp; acquisition processes as well as supplier diversity, local content and sustainability</a:t>
            </a:r>
          </a:p>
          <a:p>
            <a:pPr marL="214313" indent="-214313" defTabSz="342900">
              <a:spcBef>
                <a:spcPts val="450"/>
              </a:spcBef>
              <a:spcAft>
                <a:spcPts val="450"/>
              </a:spcAft>
              <a:buClr>
                <a:srgbClr val="008C99"/>
              </a:buClr>
              <a:buFont typeface="Wingdings" panose="05000000000000000000" pitchFamily="2" charset="2"/>
              <a:buChar char="§"/>
            </a:pPr>
            <a:r>
              <a:rPr lang="en-US" sz="1425" b="0" dirty="0" smtClean="0">
                <a:solidFill>
                  <a:srgbClr val="000000"/>
                </a:solidFill>
              </a:rPr>
              <a:t>Began career with ExxonMobil in 1990</a:t>
            </a:r>
          </a:p>
          <a:p>
            <a:pPr marL="214313" indent="-214313" defTabSz="342900">
              <a:spcBef>
                <a:spcPts val="450"/>
              </a:spcBef>
              <a:spcAft>
                <a:spcPts val="450"/>
              </a:spcAft>
              <a:buClr>
                <a:srgbClr val="008C99"/>
              </a:buClr>
              <a:buFont typeface="Wingdings" panose="05000000000000000000" pitchFamily="2" charset="2"/>
              <a:buChar char="§"/>
            </a:pPr>
            <a:r>
              <a:rPr lang="en-US" sz="1425" b="0" dirty="0" smtClean="0">
                <a:solidFill>
                  <a:srgbClr val="000000"/>
                </a:solidFill>
              </a:rPr>
              <a:t>Has held various positions including International Purchasing Advisor, Procurement Supervisor for the Houston Production Organization, Global Local Content Manager, Chemical Acquisitions Manager, Planning and Reporting Manager, Equipment &amp; Materials Sourcing Manager &amp; Chemical Procurement Manager</a:t>
            </a:r>
          </a:p>
          <a:p>
            <a:pPr marL="214313" indent="-214313" defTabSz="342900">
              <a:spcBef>
                <a:spcPts val="450"/>
              </a:spcBef>
              <a:spcAft>
                <a:spcPts val="450"/>
              </a:spcAft>
              <a:buClr>
                <a:srgbClr val="008C99"/>
              </a:buClr>
              <a:buFont typeface="Wingdings" panose="05000000000000000000" pitchFamily="2" charset="2"/>
              <a:buChar char="§"/>
            </a:pPr>
            <a:endParaRPr lang="en-US" sz="1425" b="0" dirty="0">
              <a:solidFill>
                <a:srgbClr val="000000"/>
              </a:solidFill>
            </a:endParaRPr>
          </a:p>
        </p:txBody>
      </p:sp>
      <p:sp>
        <p:nvSpPr>
          <p:cNvPr id="10" name="Title 1"/>
          <p:cNvSpPr txBox="1">
            <a:spLocks/>
          </p:cNvSpPr>
          <p:nvPr/>
        </p:nvSpPr>
        <p:spPr bwMode="gray">
          <a:xfrm>
            <a:off x="384175" y="0"/>
            <a:ext cx="8378825" cy="7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a:lstStyle>
          <a:p>
            <a:pPr defTabSz="914400"/>
            <a:r>
              <a:rPr lang="en-US" b="1" dirty="0" smtClean="0"/>
              <a:t>Nominating Committee:  Corporate Nominations </a:t>
            </a:r>
            <a:endParaRPr lang="en-US" b="1" dirty="0"/>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716" y="1278036"/>
            <a:ext cx="2352812" cy="2845908"/>
          </a:xfrm>
          <a:prstGeom prst="rect">
            <a:avLst/>
          </a:prstGeom>
          <a:noFill/>
          <a:ln>
            <a:noFill/>
          </a:ln>
        </p:spPr>
      </p:pic>
    </p:spTree>
    <p:extLst>
      <p:ext uri="{BB962C8B-B14F-4D97-AF65-F5344CB8AC3E}">
        <p14:creationId xmlns:p14="http://schemas.microsoft.com/office/powerpoint/2010/main" val="2570587775"/>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Investment Policy Statement  </a:t>
            </a:r>
            <a:endParaRPr lang="en-US" dirty="0"/>
          </a:p>
        </p:txBody>
      </p:sp>
      <p:sp>
        <p:nvSpPr>
          <p:cNvPr id="3" name="Content Placeholder 2"/>
          <p:cNvSpPr>
            <a:spLocks noGrp="1"/>
          </p:cNvSpPr>
          <p:nvPr>
            <p:ph idx="1"/>
          </p:nvPr>
        </p:nvSpPr>
        <p:spPr>
          <a:xfrm>
            <a:off x="384175" y="1159844"/>
            <a:ext cx="8378825" cy="5198093"/>
          </a:xfrm>
        </p:spPr>
        <p:txBody>
          <a:bodyPr>
            <a:normAutofit lnSpcReduction="10000"/>
          </a:bodyPr>
          <a:lstStyle/>
          <a:p>
            <a:pPr marL="1587" lvl="1" indent="0">
              <a:buNone/>
            </a:pPr>
            <a:r>
              <a:rPr lang="en-US" sz="2800" dirty="0" smtClean="0"/>
              <a:t>Created a policy to establish guidelines and objectives for the prudent management of financial assets.  </a:t>
            </a:r>
            <a:endParaRPr lang="en-US" sz="2600" dirty="0" smtClean="0"/>
          </a:p>
          <a:p>
            <a:pPr lvl="1"/>
            <a:r>
              <a:rPr lang="en-US" sz="2800" dirty="0" smtClean="0"/>
              <a:t>Investment portfolio will consist of excess cash  </a:t>
            </a:r>
          </a:p>
          <a:p>
            <a:pPr lvl="1"/>
            <a:r>
              <a:rPr lang="en-US" sz="2800" dirty="0" smtClean="0"/>
              <a:t>The portfolio will be structured to the following guidelines:  </a:t>
            </a:r>
          </a:p>
          <a:p>
            <a:pPr lvl="2"/>
            <a:r>
              <a:rPr lang="en-US" sz="2600" dirty="0" smtClean="0"/>
              <a:t>Preservation of principal </a:t>
            </a:r>
          </a:p>
          <a:p>
            <a:pPr lvl="2"/>
            <a:r>
              <a:rPr lang="en-US" sz="2600" dirty="0" smtClean="0"/>
              <a:t>Generate a modest return, reflective of WBENC’s low risk tolerance</a:t>
            </a:r>
          </a:p>
          <a:p>
            <a:pPr lvl="2"/>
            <a:r>
              <a:rPr lang="en-US" sz="2600" dirty="0" smtClean="0"/>
              <a:t>Liquidity of funds in accordance with the UNA policy  </a:t>
            </a:r>
            <a:r>
              <a:rPr lang="en-US" sz="2400" dirty="0" smtClean="0"/>
              <a:t> </a:t>
            </a:r>
            <a:endParaRPr lang="en-US" sz="2600" dirty="0" smtClean="0"/>
          </a:p>
          <a:p>
            <a:pPr lvl="1"/>
            <a:r>
              <a:rPr lang="en-US" sz="2800" dirty="0" smtClean="0"/>
              <a:t>Approved by the Finance Committee on 10/28/16</a:t>
            </a:r>
            <a:endParaRPr lang="en-US" sz="2800" dirty="0"/>
          </a:p>
          <a:p>
            <a:pPr marL="325437" lvl="2" indent="0">
              <a:buNone/>
            </a:pPr>
            <a:endParaRPr lang="en-US" sz="2600" dirty="0" smtClean="0"/>
          </a:p>
          <a:p>
            <a:pPr lvl="1"/>
            <a:endParaRPr lang="en-US" sz="2600" dirty="0" smtClean="0"/>
          </a:p>
          <a:p>
            <a:pPr lvl="1"/>
            <a:endParaRPr lang="en-US" dirty="0" smtClean="0"/>
          </a:p>
          <a:p>
            <a:endParaRPr lang="en-US" dirty="0"/>
          </a:p>
        </p:txBody>
      </p:sp>
    </p:spTree>
    <p:extLst>
      <p:ext uri="{BB962C8B-B14F-4D97-AF65-F5344CB8AC3E}">
        <p14:creationId xmlns:p14="http://schemas.microsoft.com/office/powerpoint/2010/main" val="3745336815"/>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384175" y="3787775"/>
            <a:ext cx="43005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defTabSz="914400">
              <a:spcBef>
                <a:spcPts val="900"/>
              </a:spcBef>
            </a:pPr>
            <a:r>
              <a:rPr lang="en-CA" sz="4000" b="0" dirty="0" smtClean="0">
                <a:solidFill>
                  <a:srgbClr val="008C99"/>
                </a:solidFill>
                <a:ea typeface="ヒラギノ角ゴ Pro W3" charset="0"/>
                <a:cs typeface="ヒラギノ角ゴ Pro W3" charset="0"/>
              </a:rPr>
              <a:t>Questions?</a:t>
            </a:r>
            <a:endParaRPr lang="en-CA" sz="4000" b="0" dirty="0">
              <a:solidFill>
                <a:srgbClr val="008C99"/>
              </a:solidFill>
              <a:ea typeface="ヒラギノ角ゴ Pro W3" charset="0"/>
              <a:cs typeface="ヒラギノ角ゴ Pro W3" charset="0"/>
            </a:endParaRPr>
          </a:p>
        </p:txBody>
      </p:sp>
      <p:grpSp>
        <p:nvGrpSpPr>
          <p:cNvPr id="29699" name="Group 8"/>
          <p:cNvGrpSpPr>
            <a:grpSpLocks/>
          </p:cNvGrpSpPr>
          <p:nvPr/>
        </p:nvGrpSpPr>
        <p:grpSpPr bwMode="auto">
          <a:xfrm>
            <a:off x="7283450" y="6116638"/>
            <a:ext cx="530225" cy="527050"/>
            <a:chOff x="7284195" y="6116102"/>
            <a:chExt cx="528835" cy="527179"/>
          </a:xfrm>
        </p:grpSpPr>
        <p:sp>
          <p:nvSpPr>
            <p:cNvPr id="10" name="Freeform 9"/>
            <p:cNvSpPr>
              <a:spLocks noChangeAspect="1"/>
            </p:cNvSpPr>
            <p:nvPr/>
          </p:nvSpPr>
          <p:spPr>
            <a:xfrm flipH="1">
              <a:off x="7349112" y="6209787"/>
              <a:ext cx="463918" cy="33980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11" name="Oval 10">
              <a:hlinkClick r:id="" action="ppaction://hlinkshowjump?jump=previousslide"/>
            </p:cNvPr>
            <p:cNvSpPr/>
            <p:nvPr/>
          </p:nvSpPr>
          <p:spPr>
            <a:xfrm flipH="1" flipV="1">
              <a:off x="7284195" y="6116102"/>
              <a:ext cx="527252" cy="52717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
        <p:nvSpPr>
          <p:cNvPr id="49159" name="Rectangle 7"/>
          <p:cNvSpPr>
            <a:spLocks noGrp="1"/>
          </p:cNvSpPr>
          <p:nvPr>
            <p:ph type="subTitle" idx="1"/>
          </p:nvPr>
        </p:nvSpPr>
        <p:spPr>
          <a:xfrm>
            <a:off x="412225" y="5635594"/>
            <a:ext cx="8226425" cy="347662"/>
          </a:xfrm>
        </p:spPr>
        <p:txBody>
          <a:bodyPr/>
          <a:lstStyle/>
          <a:p>
            <a:pPr>
              <a:buFont typeface="Wingdings" charset="0"/>
              <a:buNone/>
              <a:defRPr/>
            </a:pPr>
            <a:r>
              <a:rPr lang="en-CA" dirty="0" smtClean="0">
                <a:ea typeface="+mn-ea"/>
              </a:rPr>
              <a:t>Thank You</a:t>
            </a:r>
            <a:endParaRPr lang="en-CA" dirty="0">
              <a:ea typeface="+mn-ea"/>
            </a:endParaRPr>
          </a:p>
        </p:txBody>
      </p:sp>
    </p:spTree>
    <p:extLst>
      <p:ext uri="{BB962C8B-B14F-4D97-AF65-F5344CB8AC3E}">
        <p14:creationId xmlns:p14="http://schemas.microsoft.com/office/powerpoint/2010/main" val="1881538521"/>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39" y="0"/>
            <a:ext cx="8798010" cy="793101"/>
          </a:xfrm>
        </p:spPr>
        <p:txBody>
          <a:bodyPr>
            <a:normAutofit/>
          </a:bodyPr>
          <a:lstStyle/>
          <a:p>
            <a:r>
              <a:rPr lang="en-US" sz="2800" b="1" dirty="0" smtClean="0"/>
              <a:t>Resolution to Approve 2017 Recommended Budget </a:t>
            </a:r>
            <a:endParaRPr lang="en-US" dirty="0"/>
          </a:p>
        </p:txBody>
      </p:sp>
      <p:sp>
        <p:nvSpPr>
          <p:cNvPr id="3" name="Content Placeholder 2"/>
          <p:cNvSpPr>
            <a:spLocks noGrp="1"/>
          </p:cNvSpPr>
          <p:nvPr>
            <p:ph idx="1"/>
          </p:nvPr>
        </p:nvSpPr>
        <p:spPr>
          <a:xfrm>
            <a:off x="716692" y="1159845"/>
            <a:ext cx="7475838" cy="4178274"/>
          </a:xfrm>
        </p:spPr>
        <p:txBody>
          <a:bodyPr>
            <a:normAutofit/>
          </a:bodyPr>
          <a:lstStyle/>
          <a:p>
            <a:pPr marL="1587" lvl="1" indent="0">
              <a:buNone/>
            </a:pPr>
            <a:r>
              <a:rPr lang="en-US" sz="2800" dirty="0" smtClean="0"/>
              <a:t>“As Treasurer and Chair of the Finance Committee, on behalf of the entire Committee, I move for a Vote to Approve the Recommended 2017 Budget.”</a:t>
            </a:r>
          </a:p>
          <a:p>
            <a:pPr lvl="1"/>
            <a:endParaRPr lang="en-US" sz="2800" dirty="0" smtClean="0"/>
          </a:p>
          <a:p>
            <a:pPr marL="3657600" lvl="8" indent="0">
              <a:buNone/>
            </a:pPr>
            <a:r>
              <a:rPr lang="en-US" sz="2800" dirty="0" smtClean="0"/>
              <a:t>- Larry Caldwell</a:t>
            </a:r>
          </a:p>
          <a:p>
            <a:endParaRPr lang="en-US" dirty="0"/>
          </a:p>
        </p:txBody>
      </p:sp>
    </p:spTree>
    <p:extLst>
      <p:ext uri="{BB962C8B-B14F-4D97-AF65-F5344CB8AC3E}">
        <p14:creationId xmlns:p14="http://schemas.microsoft.com/office/powerpoint/2010/main" val="939573687"/>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2016 Actual</a:t>
            </a:r>
            <a:br>
              <a:rPr lang="en-US" sz="2400" b="1" dirty="0" smtClean="0"/>
            </a:br>
            <a:r>
              <a:rPr lang="en-US" sz="2400" b="1" dirty="0" smtClean="0"/>
              <a:t>Summit &amp; Salute (includes Silent Auction Revenue)</a:t>
            </a:r>
            <a:endParaRPr lang="en-US" sz="2400" b="1" dirty="0"/>
          </a:p>
        </p:txBody>
      </p:sp>
      <p:graphicFrame>
        <p:nvGraphicFramePr>
          <p:cNvPr id="4" name="Content Placeholder 3"/>
          <p:cNvGraphicFramePr>
            <a:graphicFrameLocks noGrp="1"/>
          </p:cNvGraphicFramePr>
          <p:nvPr>
            <p:ph idx="1"/>
            <p:extLst/>
          </p:nvPr>
        </p:nvGraphicFramePr>
        <p:xfrm>
          <a:off x="120580" y="909241"/>
          <a:ext cx="8953082" cy="5360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5417342"/>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2016 Actual</a:t>
            </a:r>
            <a:br>
              <a:rPr lang="en-US" sz="2400" b="1" dirty="0" smtClean="0"/>
            </a:br>
            <a:r>
              <a:rPr lang="en-US" sz="2400" b="1" dirty="0" smtClean="0"/>
              <a:t>National Conference &amp; Business Fair </a:t>
            </a:r>
            <a:endParaRPr lang="en-US" sz="2400" b="1" dirty="0"/>
          </a:p>
        </p:txBody>
      </p:sp>
      <p:graphicFrame>
        <p:nvGraphicFramePr>
          <p:cNvPr id="4" name="Content Placeholder 3"/>
          <p:cNvGraphicFramePr>
            <a:graphicFrameLocks noGrp="1"/>
          </p:cNvGraphicFramePr>
          <p:nvPr>
            <p:ph idx="1"/>
            <p:extLst/>
          </p:nvPr>
        </p:nvGraphicFramePr>
        <p:xfrm>
          <a:off x="261258" y="909241"/>
          <a:ext cx="8812404" cy="5360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0737054"/>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5599" y="4807268"/>
            <a:ext cx="8226425" cy="347662"/>
          </a:xfrm>
        </p:spPr>
        <p:txBody>
          <a:bodyPr/>
          <a:lstStyle/>
          <a:p>
            <a:r>
              <a:rPr lang="en-US" sz="3200" dirty="0" smtClean="0"/>
              <a:t>November</a:t>
            </a:r>
            <a:r>
              <a:rPr lang="en-US" dirty="0" smtClean="0"/>
              <a:t> Board Meeting 2016</a:t>
            </a:r>
            <a:endParaRPr lang="en-US" dirty="0"/>
          </a:p>
        </p:txBody>
      </p:sp>
      <p:sp>
        <p:nvSpPr>
          <p:cNvPr id="3" name="Title 2"/>
          <p:cNvSpPr>
            <a:spLocks noGrp="1"/>
          </p:cNvSpPr>
          <p:nvPr>
            <p:ph type="ctrTitle"/>
          </p:nvPr>
        </p:nvSpPr>
        <p:spPr/>
        <p:txBody>
          <a:bodyPr/>
          <a:lstStyle/>
          <a:p>
            <a:r>
              <a:rPr lang="en-US" dirty="0" smtClean="0"/>
              <a:t>Ambassadors In Action</a:t>
            </a:r>
            <a:endParaRPr lang="en-US" dirty="0"/>
          </a:p>
        </p:txBody>
      </p:sp>
    </p:spTree>
    <p:extLst>
      <p:ext uri="{BB962C8B-B14F-4D97-AF65-F5344CB8AC3E}">
        <p14:creationId xmlns:p14="http://schemas.microsoft.com/office/powerpoint/2010/main" val="1799011975"/>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Ambassador Accomplishments</a:t>
            </a:r>
            <a:endParaRPr lang="en-US" dirty="0"/>
          </a:p>
        </p:txBody>
      </p:sp>
      <p:sp>
        <p:nvSpPr>
          <p:cNvPr id="5" name="Rectangle 4"/>
          <p:cNvSpPr/>
          <p:nvPr/>
        </p:nvSpPr>
        <p:spPr>
          <a:xfrm>
            <a:off x="146304" y="474345"/>
            <a:ext cx="8750808" cy="369332"/>
          </a:xfrm>
          <a:prstGeom prst="rect">
            <a:avLst/>
          </a:prstGeom>
        </p:spPr>
        <p:txBody>
          <a:bodyPr wrap="square">
            <a:spAutoFit/>
          </a:bodyPr>
          <a:lstStyle/>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756262371"/>
              </p:ext>
            </p:extLst>
          </p:nvPr>
        </p:nvGraphicFramePr>
        <p:xfrm>
          <a:off x="731519" y="1811377"/>
          <a:ext cx="4123946" cy="1993950"/>
        </p:xfrm>
        <a:graphic>
          <a:graphicData uri="http://schemas.openxmlformats.org/drawingml/2006/table">
            <a:tbl>
              <a:tblPr firstRow="1" bandRow="1">
                <a:tableStyleId>{9DCAF9ED-07DC-4A11-8D7F-57B35C25682E}</a:tableStyleId>
              </a:tblPr>
              <a:tblGrid>
                <a:gridCol w="2061973"/>
                <a:gridCol w="2061973"/>
              </a:tblGrid>
              <a:tr h="81363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Aharoni" panose="02010803020104030203" pitchFamily="2" charset="-79"/>
                          <a:cs typeface="Aharoni" panose="02010803020104030203" pitchFamily="2" charset="-79"/>
                        </a:rPr>
                        <a:t>2016</a:t>
                      </a:r>
                      <a:r>
                        <a:rPr lang="en-US" dirty="0" smtClean="0">
                          <a:latin typeface="Aharoni" panose="02010803020104030203" pitchFamily="2" charset="-79"/>
                          <a:cs typeface="Aharoni" panose="02010803020104030203" pitchFamily="2" charset="-79"/>
                        </a:rPr>
                        <a:t> Ambassador Outreach Resulted </a:t>
                      </a:r>
                      <a:r>
                        <a:rPr lang="en-US" u="sng" dirty="0" smtClean="0">
                          <a:latin typeface="Aharoni" panose="02010803020104030203" pitchFamily="2" charset="-79"/>
                          <a:cs typeface="Aharoni" panose="02010803020104030203" pitchFamily="2" charset="-79"/>
                        </a:rPr>
                        <a:t>in</a:t>
                      </a:r>
                      <a:r>
                        <a:rPr lang="en-US" sz="2000" u="sng" dirty="0" smtClean="0">
                          <a:latin typeface="Aharoni" panose="02010803020104030203" pitchFamily="2" charset="-79"/>
                          <a:cs typeface="Aharoni" panose="02010803020104030203" pitchFamily="2" charset="-79"/>
                        </a:rPr>
                        <a:t> </a:t>
                      </a:r>
                      <a:r>
                        <a:rPr lang="en-US" sz="2400" u="sng" dirty="0" smtClean="0">
                          <a:latin typeface="Arial Black" panose="020B0A04020102020204" pitchFamily="34" charset="0"/>
                          <a:cs typeface="Aharoni" panose="02010803020104030203" pitchFamily="2" charset="-79"/>
                        </a:rPr>
                        <a:t>3</a:t>
                      </a:r>
                      <a:r>
                        <a:rPr lang="en-US" sz="2400" u="sng" dirty="0" smtClean="0">
                          <a:latin typeface="Aharoni" panose="02010803020104030203" pitchFamily="2" charset="-79"/>
                          <a:cs typeface="Aharoni" panose="02010803020104030203" pitchFamily="2" charset="-79"/>
                        </a:rPr>
                        <a:t> </a:t>
                      </a:r>
                      <a:r>
                        <a:rPr lang="en-US" sz="2000" u="sng" dirty="0" smtClean="0">
                          <a:latin typeface="Aharoni" panose="02010803020104030203" pitchFamily="2" charset="-79"/>
                          <a:cs typeface="Aharoni" panose="02010803020104030203" pitchFamily="2" charset="-79"/>
                        </a:rPr>
                        <a:t>New Members </a:t>
                      </a:r>
                      <a:endParaRPr lang="en-US" dirty="0">
                        <a:solidFill>
                          <a:schemeClr val="accent1"/>
                        </a:solidFill>
                        <a:latin typeface="Aharoni" panose="02010803020104030203" pitchFamily="2" charset="-79"/>
                        <a:cs typeface="Aharoni" panose="02010803020104030203" pitchFamily="2" charset="-79"/>
                      </a:endParaRPr>
                    </a:p>
                  </a:txBody>
                  <a:tcPr/>
                </a:tc>
                <a:tc hMerge="1">
                  <a:txBody>
                    <a:bodyPr/>
                    <a:lstStyle/>
                    <a:p>
                      <a:endParaRPr lang="en-US" dirty="0"/>
                    </a:p>
                  </a:txBody>
                  <a:tcPr/>
                </a:tc>
              </a:tr>
              <a:tr h="399262">
                <a:tc>
                  <a:txBody>
                    <a:bodyPr/>
                    <a:lstStyle/>
                    <a:p>
                      <a:r>
                        <a:rPr lang="en-US" sz="1400" dirty="0" smtClean="0">
                          <a:solidFill>
                            <a:schemeClr val="tx2"/>
                          </a:solidFill>
                        </a:rPr>
                        <a:t>John Munson/Macy’s</a:t>
                      </a:r>
                      <a:endParaRPr lang="en-US" sz="1400" b="1" dirty="0">
                        <a:solidFill>
                          <a:schemeClr val="tx2"/>
                        </a:solidFill>
                      </a:endParaRPr>
                    </a:p>
                  </a:txBody>
                  <a:tcPr/>
                </a:tc>
                <a:tc>
                  <a:txBody>
                    <a:bodyPr/>
                    <a:lstStyle/>
                    <a:p>
                      <a:r>
                        <a:rPr lang="en-US" sz="1400" dirty="0" smtClean="0">
                          <a:solidFill>
                            <a:schemeClr val="tx2"/>
                          </a:solidFill>
                        </a:rPr>
                        <a:t>  Cummins</a:t>
                      </a:r>
                      <a:endParaRPr lang="en-US" sz="1400" b="1" dirty="0">
                        <a:solidFill>
                          <a:schemeClr val="tx2"/>
                        </a:solidFill>
                      </a:endParaRPr>
                    </a:p>
                  </a:txBody>
                  <a:tcPr/>
                </a:tc>
              </a:tr>
              <a:tr h="399262">
                <a:tc>
                  <a:txBody>
                    <a:bodyPr/>
                    <a:lstStyle/>
                    <a:p>
                      <a:r>
                        <a:rPr lang="en-US" sz="1400" dirty="0" smtClean="0">
                          <a:solidFill>
                            <a:schemeClr val="tx2"/>
                          </a:solidFill>
                        </a:rPr>
                        <a:t>ExxonMobil</a:t>
                      </a:r>
                      <a:endParaRPr lang="en-US" sz="1400" b="1" dirty="0">
                        <a:solidFill>
                          <a:schemeClr val="tx2"/>
                        </a:solidFill>
                      </a:endParaRPr>
                    </a:p>
                  </a:txBody>
                  <a:tcPr/>
                </a:tc>
                <a:tc>
                  <a:txBody>
                    <a:bodyPr/>
                    <a:lstStyle/>
                    <a:p>
                      <a:r>
                        <a:rPr lang="en-US" sz="1400" dirty="0" smtClean="0">
                          <a:solidFill>
                            <a:schemeClr val="tx2"/>
                          </a:solidFill>
                        </a:rPr>
                        <a:t>  Infineum USA LP</a:t>
                      </a:r>
                      <a:endParaRPr lang="en-US" sz="1400" b="1" dirty="0">
                        <a:solidFill>
                          <a:schemeClr val="tx2"/>
                        </a:solidFill>
                      </a:endParaRPr>
                    </a:p>
                  </a:txBody>
                  <a:tcPr/>
                </a:tc>
              </a:tr>
              <a:tr h="372466">
                <a:tc>
                  <a:txBody>
                    <a:bodyPr/>
                    <a:lstStyle/>
                    <a:p>
                      <a:r>
                        <a:rPr lang="en-US" sz="1400" dirty="0" smtClean="0">
                          <a:solidFill>
                            <a:schemeClr val="tx2"/>
                          </a:solidFill>
                        </a:rPr>
                        <a:t>General Motors</a:t>
                      </a:r>
                      <a:endParaRPr lang="en-US" sz="1400" b="1" dirty="0">
                        <a:solidFill>
                          <a:schemeClr val="tx2"/>
                        </a:solidFill>
                      </a:endParaRPr>
                    </a:p>
                  </a:txBody>
                  <a:tcPr/>
                </a:tc>
                <a:tc>
                  <a:txBody>
                    <a:bodyPr/>
                    <a:lstStyle/>
                    <a:p>
                      <a:r>
                        <a:rPr lang="en-US" sz="1400" dirty="0" smtClean="0">
                          <a:solidFill>
                            <a:schemeClr val="tx2"/>
                          </a:solidFill>
                        </a:rPr>
                        <a:t>  Lear Corporation</a:t>
                      </a:r>
                      <a:endParaRPr lang="en-US" sz="1400" b="1" dirty="0">
                        <a:solidFill>
                          <a:schemeClr val="tx2"/>
                        </a:solidFill>
                      </a:endParaRPr>
                    </a:p>
                  </a:txBody>
                  <a:tcPr/>
                </a:tc>
              </a:tr>
            </a:tbl>
          </a:graphicData>
        </a:graphic>
      </p:graphicFrame>
      <p:sp>
        <p:nvSpPr>
          <p:cNvPr id="10" name="TextBox 9"/>
          <p:cNvSpPr txBox="1"/>
          <p:nvPr/>
        </p:nvSpPr>
        <p:spPr>
          <a:xfrm>
            <a:off x="731519" y="3826438"/>
            <a:ext cx="4123946" cy="2508379"/>
          </a:xfrm>
          <a:prstGeom prst="rect">
            <a:avLst/>
          </a:prstGeom>
          <a:solidFill>
            <a:schemeClr val="accent2">
              <a:lumMod val="20000"/>
              <a:lumOff val="80000"/>
            </a:schemeClr>
          </a:solidFill>
          <a:ln w="28575">
            <a:solidFill>
              <a:srgbClr val="FFC000"/>
            </a:solidFill>
          </a:ln>
          <a:effectLst/>
        </p:spPr>
        <p:txBody>
          <a:bodyPr wrap="square" rtlCol="0">
            <a:spAutoFit/>
          </a:bodyPr>
          <a:lstStyle/>
          <a:p>
            <a:endParaRPr lang="en-US" sz="100" dirty="0" smtClean="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endParaRPr lang="en-US" sz="100" dirty="0" smtClean="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endParaRPr lang="en-US" sz="100" dirty="0" smtClean="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endParaRPr lang="en-US" sz="100" dirty="0" smtClean="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endParaRPr lang="en-US" sz="100" dirty="0" smtClean="0">
              <a:solidFill>
                <a:schemeClr val="tx2"/>
              </a:solidFill>
              <a:latin typeface="Aharoni" panose="02010803020104030203" pitchFamily="2" charset="-79"/>
              <a:cs typeface="Aharoni" panose="02010803020104030203" pitchFamily="2" charset="-79"/>
            </a:endParaRPr>
          </a:p>
          <a:p>
            <a:pPr algn="ctr"/>
            <a:endParaRPr lang="en-US" sz="1600" u="sng" dirty="0" smtClean="0">
              <a:solidFill>
                <a:schemeClr val="tx2"/>
              </a:solidFill>
              <a:latin typeface="Aharoni" panose="02010803020104030203" pitchFamily="2" charset="-79"/>
              <a:cs typeface="Aharoni" panose="02010803020104030203" pitchFamily="2" charset="-79"/>
            </a:endParaRPr>
          </a:p>
          <a:p>
            <a:pPr algn="ctr"/>
            <a:r>
              <a:rPr lang="en-US" sz="2400" u="sng" dirty="0" smtClean="0">
                <a:solidFill>
                  <a:schemeClr val="accent1"/>
                </a:solidFill>
                <a:latin typeface="Aharoni" panose="02010803020104030203" pitchFamily="2" charset="-79"/>
                <a:cs typeface="Aharoni" panose="02010803020104030203" pitchFamily="2" charset="-79"/>
              </a:rPr>
              <a:t>Warm Welcomes</a:t>
            </a:r>
          </a:p>
          <a:p>
            <a:pPr algn="ctr"/>
            <a:endParaRPr lang="en-US" dirty="0" smtClean="0">
              <a:solidFill>
                <a:schemeClr val="tx2"/>
              </a:solidFill>
              <a:latin typeface="Aharoni" panose="02010803020104030203" pitchFamily="2" charset="-79"/>
              <a:cs typeface="Aharoni" panose="02010803020104030203" pitchFamily="2" charset="-79"/>
            </a:endParaRPr>
          </a:p>
          <a:p>
            <a:pPr algn="ctr"/>
            <a:r>
              <a:rPr lang="en-US" b="0" dirty="0" smtClean="0">
                <a:solidFill>
                  <a:schemeClr val="tx2"/>
                </a:solidFill>
                <a:latin typeface="Baskerville Old Face" panose="02020602080505020303" pitchFamily="18" charset="0"/>
                <a:cs typeface="Aharoni" panose="02010803020104030203" pitchFamily="2" charset="-79"/>
              </a:rPr>
              <a:t>Ambassadors offering tables to new members and WBE’S at events:  </a:t>
            </a:r>
            <a:r>
              <a:rPr lang="en-US" sz="3600" u="sng" dirty="0" smtClean="0">
                <a:solidFill>
                  <a:schemeClr val="accent1"/>
                </a:solidFill>
                <a:latin typeface="Arial Black" panose="020B0A04020102020204" pitchFamily="34" charset="0"/>
                <a:cs typeface="Aharoni" panose="02010803020104030203" pitchFamily="2" charset="-79"/>
              </a:rPr>
              <a:t>9</a:t>
            </a:r>
          </a:p>
          <a:p>
            <a:endParaRPr lang="en-US" dirty="0"/>
          </a:p>
          <a:p>
            <a:endParaRPr lang="en-US" dirty="0"/>
          </a:p>
        </p:txBody>
      </p:sp>
      <p:sp>
        <p:nvSpPr>
          <p:cNvPr id="11" name="TextBox 10"/>
          <p:cNvSpPr txBox="1"/>
          <p:nvPr/>
        </p:nvSpPr>
        <p:spPr>
          <a:xfrm>
            <a:off x="731521" y="1068951"/>
            <a:ext cx="7682825" cy="707886"/>
          </a:xfrm>
          <a:prstGeom prst="rect">
            <a:avLst/>
          </a:prstGeom>
          <a:solidFill>
            <a:srgbClr val="FFC000"/>
          </a:solidFill>
          <a:ln w="28575">
            <a:solidFill>
              <a:schemeClr val="bg1"/>
            </a:solidFill>
          </a:ln>
        </p:spPr>
        <p:txBody>
          <a:bodyPr wrap="square" rtlCol="0">
            <a:spAutoFit/>
          </a:bodyPr>
          <a:lstStyle/>
          <a:p>
            <a:pPr algn="ctr"/>
            <a:r>
              <a:rPr lang="en-US" sz="4000" b="0" u="sng" dirty="0" smtClean="0">
                <a:solidFill>
                  <a:schemeClr val="bg1"/>
                </a:solidFill>
                <a:latin typeface="Aharoni" panose="02010803020104030203" pitchFamily="2" charset="-79"/>
                <a:cs typeface="Aharoni" panose="02010803020104030203" pitchFamily="2" charset="-79"/>
              </a:rPr>
              <a:t>2016</a:t>
            </a:r>
            <a:r>
              <a:rPr lang="en-US" sz="4000" u="sng" dirty="0" smtClean="0">
                <a:solidFill>
                  <a:schemeClr val="bg1"/>
                </a:solidFill>
                <a:latin typeface="Aharoni" panose="02010803020104030203" pitchFamily="2" charset="-79"/>
                <a:cs typeface="Aharoni" panose="02010803020104030203" pitchFamily="2" charset="-79"/>
              </a:rPr>
              <a:t> </a:t>
            </a:r>
            <a:r>
              <a:rPr lang="en-US" sz="2800" u="sng" dirty="0" smtClean="0">
                <a:solidFill>
                  <a:schemeClr val="bg1"/>
                </a:solidFill>
                <a:latin typeface="Aharoni" panose="02010803020104030203" pitchFamily="2" charset="-79"/>
                <a:cs typeface="Aharoni" panose="02010803020104030203" pitchFamily="2" charset="-79"/>
              </a:rPr>
              <a:t>Ambassador Highlights</a:t>
            </a:r>
            <a:endParaRPr lang="en-US" sz="2800" u="sng" dirty="0">
              <a:solidFill>
                <a:schemeClr val="bg1"/>
              </a:solidFill>
              <a:latin typeface="Aharoni" panose="02010803020104030203" pitchFamily="2" charset="-79"/>
              <a:cs typeface="Aharoni" panose="02010803020104030203" pitchFamily="2" charset="-79"/>
            </a:endParaRPr>
          </a:p>
        </p:txBody>
      </p:sp>
      <p:sp>
        <p:nvSpPr>
          <p:cNvPr id="12" name="TextBox 11"/>
          <p:cNvSpPr txBox="1"/>
          <p:nvPr/>
        </p:nvSpPr>
        <p:spPr>
          <a:xfrm>
            <a:off x="4855465" y="2462669"/>
            <a:ext cx="3558881" cy="3865161"/>
          </a:xfrm>
          <a:prstGeom prst="rect">
            <a:avLst/>
          </a:prstGeom>
          <a:noFill/>
          <a:ln w="28575">
            <a:solidFill>
              <a:srgbClr val="FFC000"/>
            </a:solidFill>
          </a:ln>
        </p:spPr>
        <p:txBody>
          <a:bodyPr wrap="square" rtlCol="0">
            <a:spAutoFit/>
          </a:bodyPr>
          <a:lstStyle/>
          <a:p>
            <a:endParaRPr lang="en-US" sz="1400" dirty="0">
              <a:solidFill>
                <a:schemeClr val="tx2"/>
              </a:solidFill>
            </a:endParaRPr>
          </a:p>
          <a:p>
            <a:pPr marL="285750" indent="-285750">
              <a:spcAft>
                <a:spcPts val="1000"/>
              </a:spcAft>
              <a:buFont typeface="Arial" panose="020B0604020202020204" pitchFamily="34" charset="0"/>
              <a:buChar char="•"/>
            </a:pPr>
            <a:endParaRPr lang="en-US" sz="1050" dirty="0" smtClean="0">
              <a:solidFill>
                <a:schemeClr val="tx2"/>
              </a:solidFill>
            </a:endParaRPr>
          </a:p>
          <a:p>
            <a:pPr marL="285750" indent="-285750">
              <a:spcAft>
                <a:spcPts val="1000"/>
              </a:spcAft>
              <a:buFont typeface="Wingdings" panose="05000000000000000000" pitchFamily="2" charset="2"/>
              <a:buChar char="ü"/>
            </a:pPr>
            <a:r>
              <a:rPr lang="en-US" sz="1050" dirty="0" smtClean="0">
                <a:solidFill>
                  <a:schemeClr val="tx2"/>
                </a:solidFill>
              </a:rPr>
              <a:t>Jacobs </a:t>
            </a:r>
            <a:r>
              <a:rPr lang="en-US" sz="1050" dirty="0">
                <a:solidFill>
                  <a:schemeClr val="tx2"/>
                </a:solidFill>
              </a:rPr>
              <a:t>Engineering – Debra </a:t>
            </a:r>
            <a:r>
              <a:rPr lang="en-US" sz="1050" dirty="0" smtClean="0">
                <a:solidFill>
                  <a:schemeClr val="tx2"/>
                </a:solidFill>
              </a:rPr>
              <a:t>Jennings-Johnson</a:t>
            </a:r>
          </a:p>
          <a:p>
            <a:pPr marL="285750" indent="-285750">
              <a:spcAft>
                <a:spcPts val="1000"/>
              </a:spcAft>
              <a:buFont typeface="Wingdings" panose="05000000000000000000" pitchFamily="2" charset="2"/>
              <a:buChar char="ü"/>
            </a:pPr>
            <a:r>
              <a:rPr lang="en-US" sz="1050" dirty="0" smtClean="0">
                <a:solidFill>
                  <a:schemeClr val="tx2"/>
                </a:solidFill>
                <a:latin typeface="+mj-lt"/>
                <a:ea typeface="Calibri" panose="020F0502020204030204" pitchFamily="34" charset="0"/>
                <a:cs typeface="Times New Roman" panose="02020603050405020304" pitchFamily="18" charset="0"/>
              </a:rPr>
              <a:t>Boston </a:t>
            </a:r>
            <a:r>
              <a:rPr lang="en-US" sz="1050" dirty="0">
                <a:solidFill>
                  <a:schemeClr val="tx2"/>
                </a:solidFill>
                <a:latin typeface="+mj-lt"/>
                <a:ea typeface="Calibri" panose="020F0502020204030204" pitchFamily="34" charset="0"/>
                <a:cs typeface="Times New Roman" panose="02020603050405020304" pitchFamily="18" charset="0"/>
              </a:rPr>
              <a:t>Scientific </a:t>
            </a:r>
            <a:r>
              <a:rPr lang="en-US" sz="1050" dirty="0" smtClean="0">
                <a:solidFill>
                  <a:schemeClr val="tx2"/>
                </a:solidFill>
                <a:latin typeface="+mj-lt"/>
                <a:ea typeface="Calibri" panose="020F0502020204030204" pitchFamily="34" charset="0"/>
                <a:cs typeface="Times New Roman" panose="02020603050405020304" pitchFamily="18" charset="0"/>
              </a:rPr>
              <a:t>Corp - Susan Rittscher</a:t>
            </a:r>
            <a:endParaRPr lang="en-US" sz="1400" dirty="0" smtClean="0">
              <a:solidFill>
                <a:schemeClr val="tx2"/>
              </a:solidFill>
            </a:endParaRPr>
          </a:p>
          <a:p>
            <a:pPr marL="285750" indent="-285750">
              <a:spcAft>
                <a:spcPts val="1000"/>
              </a:spcAft>
              <a:buFont typeface="Wingdings" panose="05000000000000000000" pitchFamily="2" charset="2"/>
              <a:buChar char="ü"/>
            </a:pPr>
            <a:r>
              <a:rPr lang="en-US" sz="1050" dirty="0" smtClean="0">
                <a:solidFill>
                  <a:schemeClr val="tx2"/>
                </a:solidFill>
              </a:rPr>
              <a:t>MillerCoors – Janice Bryant-Howroyd</a:t>
            </a:r>
          </a:p>
          <a:p>
            <a:pPr marL="285750" indent="-285750">
              <a:spcAft>
                <a:spcPts val="1000"/>
              </a:spcAft>
              <a:buFont typeface="Wingdings" panose="05000000000000000000" pitchFamily="2" charset="2"/>
              <a:buChar char="ü"/>
            </a:pPr>
            <a:r>
              <a:rPr lang="en-US" sz="1050" dirty="0">
                <a:solidFill>
                  <a:schemeClr val="tx2"/>
                </a:solidFill>
              </a:rPr>
              <a:t>Saatchi &amp; </a:t>
            </a:r>
            <a:r>
              <a:rPr lang="en-US" sz="1050" dirty="0" smtClean="0">
                <a:solidFill>
                  <a:schemeClr val="tx2"/>
                </a:solidFill>
              </a:rPr>
              <a:t>Saatchi – Michael Byron</a:t>
            </a:r>
          </a:p>
          <a:p>
            <a:pPr marL="285750" indent="-285750">
              <a:spcAft>
                <a:spcPts val="1000"/>
              </a:spcAft>
              <a:buFont typeface="Wingdings" panose="05000000000000000000" pitchFamily="2" charset="2"/>
              <a:buChar char="ü"/>
            </a:pPr>
            <a:r>
              <a:rPr lang="en-US" sz="1050" dirty="0">
                <a:solidFill>
                  <a:schemeClr val="tx2"/>
                </a:solidFill>
              </a:rPr>
              <a:t>AmerisourceBergen </a:t>
            </a:r>
            <a:r>
              <a:rPr lang="en-US" sz="1050" dirty="0" smtClean="0">
                <a:solidFill>
                  <a:schemeClr val="tx2"/>
                </a:solidFill>
              </a:rPr>
              <a:t> - Geri Swift</a:t>
            </a:r>
          </a:p>
          <a:p>
            <a:pPr marL="285750" indent="-285750">
              <a:spcAft>
                <a:spcPts val="1000"/>
              </a:spcAft>
              <a:buFont typeface="Wingdings" panose="05000000000000000000" pitchFamily="2" charset="2"/>
              <a:buChar char="ü"/>
            </a:pPr>
            <a:r>
              <a:rPr lang="en-US" sz="1050" dirty="0">
                <a:solidFill>
                  <a:schemeClr val="tx2"/>
                </a:solidFill>
              </a:rPr>
              <a:t>Cardinal Health </a:t>
            </a:r>
            <a:r>
              <a:rPr lang="en-US" sz="1050" dirty="0" smtClean="0">
                <a:solidFill>
                  <a:schemeClr val="tx2"/>
                </a:solidFill>
              </a:rPr>
              <a:t>– Bev Jennings</a:t>
            </a:r>
          </a:p>
          <a:p>
            <a:pPr marL="285750" indent="-285750">
              <a:spcAft>
                <a:spcPts val="1000"/>
              </a:spcAft>
              <a:buFont typeface="Wingdings" panose="05000000000000000000" pitchFamily="2" charset="2"/>
              <a:buChar char="ü"/>
            </a:pPr>
            <a:r>
              <a:rPr lang="en-US" sz="1050" dirty="0" smtClean="0">
                <a:solidFill>
                  <a:schemeClr val="tx2"/>
                </a:solidFill>
              </a:rPr>
              <a:t>Caterpillar – Hannah Kain</a:t>
            </a:r>
          </a:p>
          <a:p>
            <a:pPr marL="285750" indent="-285750">
              <a:spcAft>
                <a:spcPts val="1000"/>
              </a:spcAft>
              <a:buFont typeface="Wingdings" panose="05000000000000000000" pitchFamily="2" charset="2"/>
              <a:buChar char="ü"/>
            </a:pPr>
            <a:r>
              <a:rPr lang="en-US" sz="1050" dirty="0" smtClean="0">
                <a:solidFill>
                  <a:schemeClr val="tx2"/>
                </a:solidFill>
              </a:rPr>
              <a:t>Ecolab – Ricardo (Pepsico)</a:t>
            </a:r>
          </a:p>
          <a:p>
            <a:pPr marL="285750" indent="-285750">
              <a:spcAft>
                <a:spcPts val="1000"/>
              </a:spcAft>
              <a:buFont typeface="Wingdings" panose="05000000000000000000" pitchFamily="2" charset="2"/>
              <a:buChar char="ü"/>
            </a:pPr>
            <a:r>
              <a:rPr lang="en-US" sz="1050" dirty="0" smtClean="0">
                <a:solidFill>
                  <a:schemeClr val="tx2"/>
                </a:solidFill>
              </a:rPr>
              <a:t>McKesson - Kathleen Trimble</a:t>
            </a:r>
          </a:p>
          <a:p>
            <a:pPr marL="285750" indent="-285750">
              <a:spcAft>
                <a:spcPts val="1000"/>
              </a:spcAft>
              <a:buFont typeface="Wingdings" panose="05000000000000000000" pitchFamily="2" charset="2"/>
              <a:buChar char="ü"/>
            </a:pPr>
            <a:r>
              <a:rPr lang="en-US" sz="1050" dirty="0">
                <a:solidFill>
                  <a:schemeClr val="tx2"/>
                </a:solidFill>
              </a:rPr>
              <a:t>Yum! Brands, Inc. </a:t>
            </a:r>
            <a:r>
              <a:rPr lang="en-US" sz="1050" dirty="0" smtClean="0">
                <a:solidFill>
                  <a:schemeClr val="tx2"/>
                </a:solidFill>
              </a:rPr>
              <a:t>– Ricardo (Pepsico)</a:t>
            </a:r>
            <a:endParaRPr lang="en-US" sz="2000" dirty="0" smtClean="0">
              <a:solidFill>
                <a:schemeClr val="tx2"/>
              </a:solidFill>
            </a:endParaRPr>
          </a:p>
          <a:p>
            <a:endParaRPr lang="en-US" sz="2400" dirty="0">
              <a:solidFill>
                <a:schemeClr val="tx2"/>
              </a:solidFill>
            </a:endParaRPr>
          </a:p>
        </p:txBody>
      </p:sp>
      <p:sp>
        <p:nvSpPr>
          <p:cNvPr id="15" name="Rectangle 14"/>
          <p:cNvSpPr/>
          <p:nvPr/>
        </p:nvSpPr>
        <p:spPr>
          <a:xfrm>
            <a:off x="4855465" y="1797948"/>
            <a:ext cx="3558881" cy="846386"/>
          </a:xfrm>
          <a:prstGeom prst="rect">
            <a:avLst/>
          </a:prstGeom>
          <a:solidFill>
            <a:srgbClr val="FFC000"/>
          </a:solidFill>
          <a:ln>
            <a:solidFill>
              <a:srgbClr val="FFC000"/>
            </a:solidFill>
          </a:ln>
        </p:spPr>
        <p:txBody>
          <a:bodyPr wrap="square">
            <a:spAutoFit/>
          </a:bodyPr>
          <a:lstStyle/>
          <a:p>
            <a:pPr lvl="0" algn="ctr" fontAlgn="auto">
              <a:spcBef>
                <a:spcPts val="0"/>
              </a:spcBef>
              <a:spcAft>
                <a:spcPts val="0"/>
              </a:spcAft>
              <a:defRPr/>
            </a:pPr>
            <a:endParaRPr lang="en-US" sz="300" dirty="0" smtClean="0">
              <a:solidFill>
                <a:schemeClr val="bg1"/>
              </a:solidFill>
              <a:latin typeface="Aharoni" panose="02010803020104030203" pitchFamily="2" charset="-79"/>
              <a:cs typeface="Aharoni" panose="02010803020104030203" pitchFamily="2" charset="-79"/>
            </a:endParaRPr>
          </a:p>
          <a:p>
            <a:pPr lvl="0" algn="ctr" fontAlgn="auto">
              <a:spcBef>
                <a:spcPts val="0"/>
              </a:spcBef>
              <a:spcAft>
                <a:spcPts val="0"/>
              </a:spcAft>
              <a:defRPr/>
            </a:pPr>
            <a:r>
              <a:rPr lang="en-US" sz="1600" dirty="0" smtClean="0">
                <a:solidFill>
                  <a:schemeClr val="bg1"/>
                </a:solidFill>
                <a:latin typeface="Aharoni" panose="02010803020104030203" pitchFamily="2" charset="-79"/>
                <a:cs typeface="Aharoni" panose="02010803020104030203" pitchFamily="2" charset="-79"/>
              </a:rPr>
              <a:t>Ambassador</a:t>
            </a:r>
          </a:p>
          <a:p>
            <a:pPr lvl="0" algn="ctr" fontAlgn="auto">
              <a:spcBef>
                <a:spcPts val="0"/>
              </a:spcBef>
              <a:spcAft>
                <a:spcPts val="0"/>
              </a:spcAft>
              <a:defRPr/>
            </a:pPr>
            <a:r>
              <a:rPr lang="en-US" sz="1600" dirty="0" smtClean="0">
                <a:solidFill>
                  <a:schemeClr val="bg1"/>
                </a:solidFill>
                <a:latin typeface="Aharoni" panose="02010803020104030203" pitchFamily="2" charset="-79"/>
                <a:cs typeface="Aharoni" panose="02010803020104030203" pitchFamily="2" charset="-79"/>
              </a:rPr>
              <a:t>CURRENT HOT PROSPECTS</a:t>
            </a:r>
          </a:p>
          <a:p>
            <a:pPr lvl="0" algn="ctr" fontAlgn="auto">
              <a:spcBef>
                <a:spcPts val="0"/>
              </a:spcBef>
              <a:spcAft>
                <a:spcPts val="0"/>
              </a:spcAft>
              <a:defRPr/>
            </a:pPr>
            <a:endParaRPr lang="en-US" sz="1400" dirty="0">
              <a:solidFill>
                <a:schemeClr val="accent1"/>
              </a:solidFill>
            </a:endParaRPr>
          </a:p>
        </p:txBody>
      </p:sp>
      <p:cxnSp>
        <p:nvCxnSpPr>
          <p:cNvPr id="18" name="Straight Arrow Connector 17"/>
          <p:cNvCxnSpPr/>
          <p:nvPr/>
        </p:nvCxnSpPr>
        <p:spPr>
          <a:xfrm>
            <a:off x="2610613" y="2808352"/>
            <a:ext cx="283464"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979677" y="3209544"/>
            <a:ext cx="850392"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202180" y="3581399"/>
            <a:ext cx="627889"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794015"/>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Ambassadors Program</a:t>
            </a:r>
            <a:endParaRPr lang="en-US" dirty="0"/>
          </a:p>
        </p:txBody>
      </p:sp>
      <p:sp>
        <p:nvSpPr>
          <p:cNvPr id="5" name="TextBox 4"/>
          <p:cNvSpPr txBox="1"/>
          <p:nvPr/>
        </p:nvSpPr>
        <p:spPr>
          <a:xfrm>
            <a:off x="278892" y="3262911"/>
            <a:ext cx="8534400" cy="2031325"/>
          </a:xfrm>
          <a:prstGeom prst="rect">
            <a:avLst/>
          </a:prstGeom>
          <a:noFill/>
        </p:spPr>
        <p:txBody>
          <a:bodyPr wrap="square" rtlCol="0">
            <a:spAutoFit/>
          </a:bodyPr>
          <a:lstStyle/>
          <a:p>
            <a:r>
              <a:rPr lang="en-US" b="0" dirty="0" smtClean="0"/>
              <a:t>We are very excited to kick off our 2017 Ambassador program.  Be one of the  </a:t>
            </a:r>
            <a:r>
              <a:rPr 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first to know </a:t>
            </a:r>
            <a:r>
              <a:rPr lang="en-US" b="0" dirty="0" smtClean="0"/>
              <a:t>about 20</a:t>
            </a:r>
            <a:r>
              <a:rPr lang="en-US" b="0" baseline="30000" dirty="0" smtClean="0"/>
              <a:t>th</a:t>
            </a:r>
            <a:r>
              <a:rPr lang="en-US" b="0" dirty="0" smtClean="0"/>
              <a:t> Anniversary updates and plans on our calls.  </a:t>
            </a:r>
          </a:p>
          <a:p>
            <a:endParaRPr lang="en-US" b="0" dirty="0" smtClean="0"/>
          </a:p>
          <a:p>
            <a:r>
              <a:rPr lang="en-US" b="0" dirty="0" smtClean="0"/>
              <a:t>We also value your input in developing our slate of presenters, </a:t>
            </a:r>
            <a:r>
              <a:rPr lang="en-US" i="1" dirty="0" smtClean="0"/>
              <a:t>so please send your input and requests for 2017 Meeting Topics to Jill Sasso at jsasso@wbenc.org.</a:t>
            </a:r>
          </a:p>
          <a:p>
            <a:endParaRPr lang="en-US" dirty="0"/>
          </a:p>
        </p:txBody>
      </p:sp>
      <p:sp>
        <p:nvSpPr>
          <p:cNvPr id="6" name="TextBox 5"/>
          <p:cNvSpPr txBox="1"/>
          <p:nvPr/>
        </p:nvSpPr>
        <p:spPr>
          <a:xfrm>
            <a:off x="941832" y="5256648"/>
            <a:ext cx="7616952" cy="1200329"/>
          </a:xfrm>
          <a:prstGeom prst="rect">
            <a:avLst/>
          </a:prstGeom>
          <a:noFill/>
        </p:spPr>
        <p:txBody>
          <a:bodyPr wrap="square" rtlCol="0">
            <a:spAutoFit/>
          </a:bodyPr>
          <a:lstStyle/>
          <a:p>
            <a:pPr algn="ctr"/>
            <a:r>
              <a:rPr lang="en-US" sz="3600" dirty="0" smtClean="0">
                <a:solidFill>
                  <a:schemeClr val="accent1"/>
                </a:solidFill>
                <a:latin typeface="Aharoni" panose="02010803020104030203" pitchFamily="2" charset="-79"/>
                <a:cs typeface="Aharoni" panose="02010803020104030203" pitchFamily="2" charset="-79"/>
              </a:rPr>
              <a:t>Thank you for being Champions of WBENC</a:t>
            </a:r>
            <a:endParaRPr lang="en-US" sz="3600" dirty="0">
              <a:solidFill>
                <a:schemeClr val="accent1"/>
              </a:solidFill>
              <a:latin typeface="Aharoni" panose="02010803020104030203" pitchFamily="2" charset="-79"/>
              <a:cs typeface="Aharoni" panose="02010803020104030203" pitchFamily="2" charset="-79"/>
            </a:endParaRPr>
          </a:p>
        </p:txBody>
      </p:sp>
      <p:sp>
        <p:nvSpPr>
          <p:cNvPr id="7" name="TextBox 6"/>
          <p:cNvSpPr txBox="1"/>
          <p:nvPr/>
        </p:nvSpPr>
        <p:spPr>
          <a:xfrm>
            <a:off x="278892" y="1001735"/>
            <a:ext cx="8279892" cy="2385268"/>
          </a:xfrm>
          <a:prstGeom prst="rect">
            <a:avLst/>
          </a:prstGeom>
          <a:noFill/>
        </p:spPr>
        <p:txBody>
          <a:bodyPr wrap="square" rtlCol="0">
            <a:spAutoFit/>
          </a:bodyPr>
          <a:lstStyle/>
          <a:p>
            <a:r>
              <a:rPr lang="en-US" dirty="0" smtClean="0">
                <a:solidFill>
                  <a:schemeClr val="accent4"/>
                </a:solidFill>
              </a:rPr>
              <a:t>Our 2016 Topics Included </a:t>
            </a:r>
          </a:p>
          <a:p>
            <a:endParaRPr lang="en-US" sz="800" dirty="0" smtClean="0"/>
          </a:p>
          <a:p>
            <a:pPr marL="285750" indent="-285750">
              <a:spcAft>
                <a:spcPts val="600"/>
              </a:spcAft>
              <a:buFont typeface="Arial" panose="020B0604020202020204" pitchFamily="34" charset="0"/>
              <a:buChar char="•"/>
            </a:pPr>
            <a:r>
              <a:rPr lang="en-US" b="0" dirty="0" smtClean="0">
                <a:solidFill>
                  <a:schemeClr val="accent4"/>
                </a:solidFill>
              </a:rPr>
              <a:t>An overview of the mission and vision of The Forum</a:t>
            </a:r>
          </a:p>
          <a:p>
            <a:pPr marL="285750" indent="-285750">
              <a:spcAft>
                <a:spcPts val="600"/>
              </a:spcAft>
              <a:buFont typeface="Arial" panose="020B0604020202020204" pitchFamily="34" charset="0"/>
              <a:buChar char="•"/>
            </a:pPr>
            <a:r>
              <a:rPr lang="en-US" b="0" dirty="0" smtClean="0">
                <a:solidFill>
                  <a:schemeClr val="accent4"/>
                </a:solidFill>
              </a:rPr>
              <a:t>A presentation on the new WBENCLink 2.0 platform</a:t>
            </a:r>
          </a:p>
          <a:p>
            <a:pPr marL="285750" indent="-285750">
              <a:spcAft>
                <a:spcPts val="600"/>
              </a:spcAft>
              <a:buFont typeface="Arial" panose="020B0604020202020204" pitchFamily="34" charset="0"/>
              <a:buChar char="•"/>
            </a:pPr>
            <a:r>
              <a:rPr lang="en-US" b="0" dirty="0" smtClean="0">
                <a:solidFill>
                  <a:schemeClr val="accent4"/>
                </a:solidFill>
              </a:rPr>
              <a:t>Discussions on many WBENC Programs and initiatives including Top Corps, Student Entrepreneurs, WBENC’s 20</a:t>
            </a:r>
            <a:r>
              <a:rPr lang="en-US" b="0" baseline="30000" dirty="0" smtClean="0">
                <a:solidFill>
                  <a:schemeClr val="accent4"/>
                </a:solidFill>
              </a:rPr>
              <a:t>th</a:t>
            </a:r>
            <a:r>
              <a:rPr lang="en-US" b="0" dirty="0" smtClean="0">
                <a:solidFill>
                  <a:schemeClr val="accent4"/>
                </a:solidFill>
              </a:rPr>
              <a:t> Anniversary and the 20</a:t>
            </a:r>
            <a:r>
              <a:rPr lang="en-US" b="0" baseline="30000" dirty="0" smtClean="0">
                <a:solidFill>
                  <a:schemeClr val="accent4"/>
                </a:solidFill>
              </a:rPr>
              <a:t>th</a:t>
            </a:r>
            <a:r>
              <a:rPr lang="en-US" b="0" dirty="0" smtClean="0">
                <a:solidFill>
                  <a:schemeClr val="accent4"/>
                </a:solidFill>
              </a:rPr>
              <a:t> Anniversary Sponsorship Brochure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26826613"/>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9"/>
          <p:cNvSpPr>
            <a:spLocks noGrp="1"/>
          </p:cNvSpPr>
          <p:nvPr>
            <p:ph type="subTitle" idx="1"/>
          </p:nvPr>
        </p:nvSpPr>
        <p:spPr>
          <a:xfrm>
            <a:off x="442913" y="5597525"/>
            <a:ext cx="6353175" cy="347663"/>
          </a:xfrm>
        </p:spPr>
        <p:txBody>
          <a:bodyPr/>
          <a:lstStyle/>
          <a:p>
            <a:pPr>
              <a:buFont typeface="Wingdings" charset="0"/>
              <a:buNone/>
              <a:defRPr/>
            </a:pPr>
            <a:r>
              <a:rPr lang="en-CA" dirty="0" smtClean="0">
                <a:ea typeface="+mn-ea"/>
              </a:rPr>
              <a:t>November 2016</a:t>
            </a:r>
            <a:endParaRPr lang="en-CA" dirty="0">
              <a:ea typeface="+mn-ea"/>
            </a:endParaRPr>
          </a:p>
        </p:txBody>
      </p:sp>
      <p:sp>
        <p:nvSpPr>
          <p:cNvPr id="18435" name="Rectangle 8"/>
          <p:cNvSpPr>
            <a:spLocks noGrp="1"/>
          </p:cNvSpPr>
          <p:nvPr>
            <p:ph type="ctrTitle"/>
          </p:nvPr>
        </p:nvSpPr>
        <p:spPr>
          <a:xfrm>
            <a:off x="355600" y="3729038"/>
            <a:ext cx="7192963" cy="1774825"/>
          </a:xfrm>
        </p:spPr>
        <p:txBody>
          <a:bodyPr/>
          <a:lstStyle/>
          <a:p>
            <a:r>
              <a:rPr lang="en-CA" altLang="en-US" dirty="0" smtClean="0">
                <a:latin typeface="Arial" panose="020B0604020202020204" pitchFamily="34" charset="0"/>
                <a:cs typeface="Arial" panose="020B0604020202020204" pitchFamily="34" charset="0"/>
              </a:rPr>
              <a:t>Digitization Update</a:t>
            </a:r>
            <a:br>
              <a:rPr lang="en-CA" altLang="en-US" dirty="0" smtClean="0">
                <a:latin typeface="Arial" panose="020B0604020202020204" pitchFamily="34" charset="0"/>
                <a:cs typeface="Arial" panose="020B0604020202020204" pitchFamily="34" charset="0"/>
              </a:rPr>
            </a:br>
            <a:r>
              <a:rPr lang="en-CA" altLang="en-US" dirty="0" smtClean="0">
                <a:latin typeface="Arial" panose="020B0604020202020204" pitchFamily="34" charset="0"/>
                <a:cs typeface="Arial" panose="020B0604020202020204" pitchFamily="34" charset="0"/>
              </a:rPr>
              <a:t>WBENC Board Meeting</a:t>
            </a:r>
          </a:p>
        </p:txBody>
      </p:sp>
      <p:grpSp>
        <p:nvGrpSpPr>
          <p:cNvPr id="18436" name="Group 4"/>
          <p:cNvGrpSpPr>
            <a:grpSpLocks/>
          </p:cNvGrpSpPr>
          <p:nvPr/>
        </p:nvGrpSpPr>
        <p:grpSpPr bwMode="auto">
          <a:xfrm>
            <a:off x="7283450" y="6116638"/>
            <a:ext cx="528638" cy="527050"/>
            <a:chOff x="5661535" y="4573551"/>
            <a:chExt cx="963199" cy="963199"/>
          </a:xfrm>
        </p:grpSpPr>
        <p:sp>
          <p:nvSpPr>
            <p:cNvPr id="6" name="Freeform 5"/>
            <p:cNvSpPr>
              <a:spLocks noChangeAspect="1"/>
            </p:cNvSpPr>
            <p:nvPr/>
          </p:nvSpPr>
          <p:spPr>
            <a:xfrm>
              <a:off x="5670213" y="4744721"/>
              <a:ext cx="847498" cy="620857"/>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7" name="Oval 6">
              <a:hlinkClick r:id="" action="ppaction://hlinkshowjump?jump=nextslide"/>
            </p:cNvPr>
            <p:cNvSpPr/>
            <p:nvPr/>
          </p:nvSpPr>
          <p:spPr>
            <a:xfrm>
              <a:off x="5661535" y="4573551"/>
              <a:ext cx="963199" cy="96319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Tree>
    <p:extLst>
      <p:ext uri="{BB962C8B-B14F-4D97-AF65-F5344CB8AC3E}">
        <p14:creationId xmlns:p14="http://schemas.microsoft.com/office/powerpoint/2010/main" val="4238282078"/>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4175" y="-26988"/>
            <a:ext cx="8378825" cy="793751"/>
          </a:xfrm>
        </p:spPr>
        <p:txBody>
          <a:bodyPr/>
          <a:lstStyle/>
          <a:p>
            <a:r>
              <a:rPr lang="en-US" altLang="en-US" dirty="0" smtClean="0"/>
              <a:t>Process</a:t>
            </a:r>
          </a:p>
        </p:txBody>
      </p:sp>
      <p:sp>
        <p:nvSpPr>
          <p:cNvPr id="3" name="Content Placeholder 2"/>
          <p:cNvSpPr>
            <a:spLocks noGrp="1"/>
          </p:cNvSpPr>
          <p:nvPr>
            <p:ph idx="1"/>
          </p:nvPr>
        </p:nvSpPr>
        <p:spPr>
          <a:xfrm>
            <a:off x="384175" y="942975"/>
            <a:ext cx="8626475" cy="5191125"/>
          </a:xfrm>
        </p:spPr>
        <p:txBody>
          <a:bodyPr/>
          <a:lstStyle/>
          <a:p>
            <a:pPr>
              <a:defRPr/>
            </a:pPr>
            <a:r>
              <a:rPr lang="en-US" sz="2800" b="1" dirty="0" smtClean="0">
                <a:latin typeface="Times New Roman" panose="02020603050405020304" pitchFamily="18" charset="0"/>
                <a:cs typeface="Times New Roman" panose="02020603050405020304" pitchFamily="18" charset="0"/>
              </a:rPr>
              <a:t>de Bono Six Thinking Hats</a:t>
            </a:r>
          </a:p>
          <a:p>
            <a:pPr>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Provides an organized way of obtaining feedback/input from a large group of people, so that everyone’s voice can be heard. </a:t>
            </a:r>
          </a:p>
          <a:p>
            <a:pPr>
              <a:buFont typeface="Arial" panose="020B0604020202020204" pitchFamily="34" charset="0"/>
              <a:buChar char="•"/>
              <a:defRPr/>
            </a:pPr>
            <a:r>
              <a:rPr lang="en-US" sz="2000" dirty="0" smtClean="0">
                <a:latin typeface="Times New Roman" panose="02020603050405020304" pitchFamily="18" charset="0"/>
                <a:cs typeface="Times New Roman" panose="02020603050405020304" pitchFamily="18" charset="0"/>
              </a:rPr>
              <a:t>We have used this process for the entire project; includes the NCC, RPOs and B2G. </a:t>
            </a:r>
          </a:p>
          <a:p>
            <a:pPr>
              <a:buFont typeface="Arial" panose="020B0604020202020204" pitchFamily="34" charset="0"/>
              <a:buChar char="•"/>
              <a:defRPr/>
            </a:pPr>
            <a:endParaRPr lang="en-US" dirty="0" smtClean="0"/>
          </a:p>
          <a:p>
            <a:pPr marL="0" indent="0">
              <a:defRPr/>
            </a:pPr>
            <a:endParaRPr lang="en-US" dirty="0" smtClean="0"/>
          </a:p>
          <a:p>
            <a:pPr>
              <a:defRPr/>
            </a:pPr>
            <a:endParaRPr lang="en-US" dirty="0"/>
          </a:p>
        </p:txBody>
      </p:sp>
      <p:pic>
        <p:nvPicPr>
          <p:cNvPr id="20484" name="Picture 3" descr="C:\Users\peason\Pictures\six_hats_pcard_1 for S&amp;S debr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2971800"/>
            <a:ext cx="60674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81633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1431132" y="857250"/>
            <a:ext cx="6284119" cy="595313"/>
          </a:xfrm>
        </p:spPr>
        <p:txBody>
          <a:bodyPr/>
          <a:lstStyle/>
          <a:p>
            <a:r>
              <a:rPr lang="en-CA" dirty="0" smtClean="0">
                <a:latin typeface="Arial" charset="0"/>
                <a:ea typeface="MS PGothic" charset="0"/>
                <a:cs typeface="Geneva" charset="0"/>
              </a:rPr>
              <a:t>Corporate Seat Replacement – Julie Cooke</a:t>
            </a:r>
            <a:endParaRPr lang="en-CA" dirty="0">
              <a:latin typeface="Arial" charset="0"/>
              <a:ea typeface="MS PGothic" charset="0"/>
              <a:cs typeface="Geneva" charset="0"/>
            </a:endParaRPr>
          </a:p>
        </p:txBody>
      </p:sp>
      <p:sp>
        <p:nvSpPr>
          <p:cNvPr id="7" name="Content Placeholder 2"/>
          <p:cNvSpPr txBox="1">
            <a:spLocks/>
          </p:cNvSpPr>
          <p:nvPr/>
        </p:nvSpPr>
        <p:spPr bwMode="gray">
          <a:xfrm>
            <a:off x="2807105" y="1221388"/>
            <a:ext cx="5649416" cy="76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342900" indent="-342900" algn="l" rtl="0" eaLnBrk="0" fontAlgn="base" hangingPunct="0">
              <a:lnSpc>
                <a:spcPct val="90000"/>
              </a:lnSpc>
              <a:spcBef>
                <a:spcPct val="45000"/>
              </a:spcBef>
              <a:spcAft>
                <a:spcPct val="0"/>
              </a:spcAft>
              <a:buClr>
                <a:schemeClr val="tx1"/>
              </a:buClr>
              <a:buSzPct val="70000"/>
              <a:buFont typeface="Wingdings" charset="0"/>
              <a:buChar char="•"/>
              <a:defRPr sz="2400" kern="1200">
                <a:solidFill>
                  <a:schemeClr val="tx1"/>
                </a:solidFill>
                <a:latin typeface="+mn-lt"/>
                <a:ea typeface="MS PGothic" pitchFamily="34" charset="-128"/>
                <a:cs typeface="+mn-cs"/>
              </a:defRPr>
            </a:lvl1pPr>
            <a:lvl2pPr marL="323850" indent="-322263" algn="l" rtl="0" eaLnBrk="0" fontAlgn="base" hangingPunct="0">
              <a:lnSpc>
                <a:spcPct val="90000"/>
              </a:lnSpc>
              <a:spcBef>
                <a:spcPct val="40000"/>
              </a:spcBef>
              <a:spcAft>
                <a:spcPct val="0"/>
              </a:spcAft>
              <a:buClr>
                <a:schemeClr val="accent1"/>
              </a:buClr>
              <a:buSzPct val="70000"/>
              <a:buFont typeface="Wingdings" charset="0"/>
              <a:buChar char="l"/>
              <a:defRPr sz="2200" kern="1200">
                <a:solidFill>
                  <a:schemeClr val="tx1"/>
                </a:solidFill>
                <a:latin typeface="+mn-lt"/>
                <a:ea typeface="Geneva" pitchFamily="68" charset="-128"/>
                <a:cs typeface="+mn-cs"/>
              </a:defRPr>
            </a:lvl2pPr>
            <a:lvl3pPr marL="600075" indent="-274638" algn="l" rtl="0" eaLnBrk="0" fontAlgn="base" hangingPunct="0">
              <a:lnSpc>
                <a:spcPct val="90000"/>
              </a:lnSpc>
              <a:spcBef>
                <a:spcPct val="25000"/>
              </a:spcBef>
              <a:spcAft>
                <a:spcPct val="25000"/>
              </a:spcAft>
              <a:buClr>
                <a:schemeClr val="accent2"/>
              </a:buClr>
              <a:buSzPct val="70000"/>
              <a:buFont typeface="Wingdings" charset="0"/>
              <a:buChar char="l"/>
              <a:defRPr sz="2000" kern="1200">
                <a:solidFill>
                  <a:schemeClr val="tx1"/>
                </a:solidFill>
                <a:latin typeface="+mn-lt"/>
                <a:ea typeface="Geneva" pitchFamily="68" charset="-128"/>
                <a:cs typeface="+mn-cs"/>
              </a:defRPr>
            </a:lvl3pPr>
            <a:lvl4pPr marL="857250" indent="-255588" algn="l" rtl="0" eaLnBrk="0" fontAlgn="base" hangingPunct="0">
              <a:lnSpc>
                <a:spcPct val="90000"/>
              </a:lnSpc>
              <a:spcBef>
                <a:spcPct val="25000"/>
              </a:spcBef>
              <a:spcAft>
                <a:spcPct val="0"/>
              </a:spcAft>
              <a:buClr>
                <a:schemeClr val="tx1"/>
              </a:buClr>
              <a:buSzPct val="70000"/>
              <a:buFont typeface="Wingdings" charset="0"/>
              <a:buChar char="l"/>
              <a:defRPr sz="2000" kern="1200">
                <a:solidFill>
                  <a:schemeClr val="tx1"/>
                </a:solidFill>
                <a:latin typeface="+mn-lt"/>
                <a:ea typeface="Geneva" pitchFamily="68" charset="-128"/>
                <a:cs typeface="+mn-cs"/>
              </a:defRPr>
            </a:lvl4pPr>
            <a:lvl5pPr marL="1152525" indent="-293688" algn="l" rtl="0" eaLnBrk="0" fontAlgn="base" hangingPunct="0">
              <a:lnSpc>
                <a:spcPct val="90000"/>
              </a:lnSpc>
              <a:spcBef>
                <a:spcPct val="25000"/>
              </a:spcBef>
              <a:spcAft>
                <a:spcPct val="0"/>
              </a:spcAft>
              <a:buClr>
                <a:schemeClr val="tx2"/>
              </a:buClr>
              <a:buSzPct val="70000"/>
              <a:buFont typeface="Wingdings" charset="0"/>
              <a:buChar char="l"/>
              <a:defRPr sz="1600" kern="1200">
                <a:solidFill>
                  <a:schemeClr val="tx1"/>
                </a:solidFill>
                <a:latin typeface="+mn-lt"/>
                <a:ea typeface="Geneva"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defTabSz="342900">
              <a:lnSpc>
                <a:spcPct val="120000"/>
              </a:lnSpc>
              <a:spcBef>
                <a:spcPts val="0"/>
              </a:spcBef>
              <a:spcAft>
                <a:spcPct val="0"/>
              </a:spcAft>
              <a:buClrTx/>
              <a:buSzPct val="85000"/>
              <a:buNone/>
            </a:pPr>
            <a:r>
              <a:rPr lang="en-US" sz="2100" dirty="0" smtClean="0">
                <a:solidFill>
                  <a:srgbClr val="000000"/>
                </a:solidFill>
                <a:ea typeface="MS PGothic" pitchFamily="34" charset="-128"/>
              </a:rPr>
              <a:t>Dell, Inc.</a:t>
            </a:r>
            <a:endParaRPr lang="en-US" sz="2100" dirty="0">
              <a:solidFill>
                <a:srgbClr val="000000"/>
              </a:solidFill>
              <a:ea typeface="MS PGothic" pitchFamily="34" charset="-128"/>
            </a:endParaRPr>
          </a:p>
          <a:p>
            <a:pPr marL="0" lvl="2" indent="0" algn="r" defTabSz="342900">
              <a:lnSpc>
                <a:spcPct val="120000"/>
              </a:lnSpc>
              <a:spcBef>
                <a:spcPts val="0"/>
              </a:spcBef>
              <a:spcAft>
                <a:spcPct val="0"/>
              </a:spcAft>
              <a:buClrTx/>
              <a:buSzPct val="85000"/>
              <a:buNone/>
            </a:pPr>
            <a:r>
              <a:rPr lang="en-US" sz="1575" dirty="0">
                <a:solidFill>
                  <a:srgbClr val="000000"/>
                </a:solidFill>
                <a:ea typeface="MS PGothic" pitchFamily="34" charset="-128"/>
              </a:rPr>
              <a:t>					</a:t>
            </a:r>
            <a:r>
              <a:rPr lang="en-US" sz="1575" i="1" dirty="0" smtClean="0">
                <a:solidFill>
                  <a:srgbClr val="000000"/>
                </a:solidFill>
                <a:ea typeface="MS PGothic" pitchFamily="34" charset="-128"/>
              </a:rPr>
              <a:t>Term </a:t>
            </a:r>
            <a:r>
              <a:rPr lang="en-US" sz="1575" i="1" dirty="0">
                <a:solidFill>
                  <a:srgbClr val="000000"/>
                </a:solidFill>
                <a:ea typeface="MS PGothic" pitchFamily="34" charset="-128"/>
              </a:rPr>
              <a:t>ending December, </a:t>
            </a:r>
            <a:r>
              <a:rPr lang="en-US" sz="1575" i="1" dirty="0" smtClean="0">
                <a:solidFill>
                  <a:srgbClr val="000000"/>
                </a:solidFill>
                <a:ea typeface="MS PGothic" pitchFamily="34" charset="-128"/>
              </a:rPr>
              <a:t>2018</a:t>
            </a:r>
            <a:endParaRPr lang="en-US" sz="1575" i="1" dirty="0">
              <a:solidFill>
                <a:srgbClr val="000000"/>
              </a:solidFill>
              <a:ea typeface="MS PGothic" pitchFamily="34" charset="-128"/>
            </a:endParaRPr>
          </a:p>
        </p:txBody>
      </p:sp>
      <p:sp>
        <p:nvSpPr>
          <p:cNvPr id="3" name="Rectangle 2"/>
          <p:cNvSpPr/>
          <p:nvPr/>
        </p:nvSpPr>
        <p:spPr>
          <a:xfrm>
            <a:off x="7458811" y="6293532"/>
            <a:ext cx="997710" cy="207749"/>
          </a:xfrm>
          <a:prstGeom prst="rect">
            <a:avLst/>
          </a:prstGeom>
          <a:noFill/>
        </p:spPr>
        <p:txBody>
          <a:bodyPr wrap="non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342900"/>
            <a:r>
              <a:rPr lang="en-US" sz="900" cap="all" dirty="0">
                <a:ln w="0"/>
                <a:solidFill>
                  <a:srgbClr val="FF0000"/>
                </a:solidFill>
                <a:effectLst>
                  <a:reflection blurRad="12700" stA="50000" endPos="50000" dist="5000" dir="5400000" sy="-100000" rotWithShape="0"/>
                </a:effectLst>
              </a:rPr>
              <a:t>Confidential</a:t>
            </a:r>
          </a:p>
        </p:txBody>
      </p:sp>
      <p:sp>
        <p:nvSpPr>
          <p:cNvPr id="2" name="TextBox 1"/>
          <p:cNvSpPr txBox="1"/>
          <p:nvPr/>
        </p:nvSpPr>
        <p:spPr>
          <a:xfrm>
            <a:off x="206580" y="4443032"/>
            <a:ext cx="3368901" cy="738664"/>
          </a:xfrm>
          <a:prstGeom prst="rect">
            <a:avLst/>
          </a:prstGeom>
          <a:noFill/>
        </p:spPr>
        <p:txBody>
          <a:bodyPr wrap="square" rtlCol="0">
            <a:spAutoFit/>
          </a:bodyPr>
          <a:lstStyle/>
          <a:p>
            <a:pPr algn="ctr" defTabSz="342900"/>
            <a:r>
              <a:rPr lang="en-US" sz="1400" dirty="0" smtClean="0">
                <a:solidFill>
                  <a:schemeClr val="accent1">
                    <a:lumMod val="75000"/>
                  </a:schemeClr>
                </a:solidFill>
              </a:rPr>
              <a:t>Piyush Bhargava</a:t>
            </a:r>
          </a:p>
          <a:p>
            <a:pPr algn="ctr" defTabSz="342900"/>
            <a:r>
              <a:rPr lang="en-US" sz="1400" dirty="0">
                <a:solidFill>
                  <a:schemeClr val="accent1">
                    <a:lumMod val="75000"/>
                  </a:schemeClr>
                </a:solidFill>
              </a:rPr>
              <a:t>Vice President, Indirect </a:t>
            </a:r>
            <a:r>
              <a:rPr lang="en-US" sz="1400" dirty="0" smtClean="0">
                <a:solidFill>
                  <a:schemeClr val="accent1">
                    <a:lumMod val="75000"/>
                  </a:schemeClr>
                </a:solidFill>
              </a:rPr>
              <a:t>                Procurement &amp; </a:t>
            </a:r>
            <a:r>
              <a:rPr lang="en-US" sz="1400" dirty="0">
                <a:solidFill>
                  <a:schemeClr val="accent1">
                    <a:lumMod val="75000"/>
                  </a:schemeClr>
                </a:solidFill>
              </a:rPr>
              <a:t>Packaging </a:t>
            </a:r>
          </a:p>
        </p:txBody>
      </p:sp>
      <p:sp>
        <p:nvSpPr>
          <p:cNvPr id="9" name="TextBox 8"/>
          <p:cNvSpPr txBox="1"/>
          <p:nvPr/>
        </p:nvSpPr>
        <p:spPr>
          <a:xfrm>
            <a:off x="4045912" y="2435277"/>
            <a:ext cx="4548456" cy="2669962"/>
          </a:xfrm>
          <a:prstGeom prst="rect">
            <a:avLst/>
          </a:prstGeom>
          <a:noFill/>
        </p:spPr>
        <p:txBody>
          <a:bodyPr wrap="square" rtlCol="0">
            <a:spAutoFit/>
          </a:bodyPr>
          <a:lstStyle/>
          <a:p>
            <a:pPr marL="214313" indent="-214313" defTabSz="342900">
              <a:spcBef>
                <a:spcPts val="450"/>
              </a:spcBef>
              <a:spcAft>
                <a:spcPts val="450"/>
              </a:spcAft>
              <a:buClr>
                <a:srgbClr val="008C99"/>
              </a:buClr>
              <a:buFont typeface="Wingdings" panose="05000000000000000000" pitchFamily="2" charset="2"/>
              <a:buChar char="§"/>
            </a:pPr>
            <a:endParaRPr lang="en-US" sz="1425" dirty="0">
              <a:solidFill>
                <a:srgbClr val="000000"/>
              </a:solidFill>
            </a:endParaRPr>
          </a:p>
          <a:p>
            <a:pPr marL="214313" indent="-214313" defTabSz="342900">
              <a:spcBef>
                <a:spcPts val="450"/>
              </a:spcBef>
              <a:spcAft>
                <a:spcPts val="450"/>
              </a:spcAft>
              <a:buClr>
                <a:srgbClr val="008C99"/>
              </a:buClr>
              <a:buFont typeface="Wingdings" panose="05000000000000000000" pitchFamily="2" charset="2"/>
              <a:buChar char="§"/>
            </a:pPr>
            <a:r>
              <a:rPr lang="en-US" sz="1425" b="0" dirty="0" smtClean="0">
                <a:solidFill>
                  <a:srgbClr val="000000"/>
                </a:solidFill>
              </a:rPr>
              <a:t>Currently </a:t>
            </a:r>
            <a:r>
              <a:rPr lang="en-US" sz="1425" b="0" dirty="0">
                <a:solidFill>
                  <a:srgbClr val="000000"/>
                </a:solidFill>
              </a:rPr>
              <a:t>leads a global organization responsible for procurement and partner management of Dell’s Human Capital, Customer Facing Services, Human Resource Services, Technology, Real Estate and Marketing products and services. </a:t>
            </a:r>
            <a:endParaRPr lang="en-US" sz="1425" b="0" dirty="0" smtClean="0">
              <a:solidFill>
                <a:srgbClr val="000000"/>
              </a:solidFill>
            </a:endParaRPr>
          </a:p>
          <a:p>
            <a:pPr marL="214313" indent="-214313" defTabSz="342900">
              <a:spcBef>
                <a:spcPts val="450"/>
              </a:spcBef>
              <a:spcAft>
                <a:spcPts val="450"/>
              </a:spcAft>
              <a:buClr>
                <a:srgbClr val="008C99"/>
              </a:buClr>
              <a:buFont typeface="Wingdings" panose="05000000000000000000" pitchFamily="2" charset="2"/>
              <a:buChar char="§"/>
            </a:pPr>
            <a:r>
              <a:rPr lang="en-US" sz="1425" b="0" dirty="0">
                <a:solidFill>
                  <a:srgbClr val="000000"/>
                </a:solidFill>
              </a:rPr>
              <a:t>With Dell for over 17 </a:t>
            </a:r>
            <a:r>
              <a:rPr lang="en-US" sz="1425" b="0" dirty="0" smtClean="0">
                <a:solidFill>
                  <a:srgbClr val="000000"/>
                </a:solidFill>
              </a:rPr>
              <a:t>years.  Has </a:t>
            </a:r>
            <a:r>
              <a:rPr lang="en-US" sz="1425" b="0" dirty="0">
                <a:solidFill>
                  <a:srgbClr val="000000"/>
                </a:solidFill>
              </a:rPr>
              <a:t>managed strategic sourcing of various high spend commodities </a:t>
            </a:r>
          </a:p>
          <a:p>
            <a:pPr marL="214313" indent="-214313" defTabSz="342900">
              <a:spcBef>
                <a:spcPts val="450"/>
              </a:spcBef>
              <a:spcAft>
                <a:spcPts val="450"/>
              </a:spcAft>
              <a:buClr>
                <a:srgbClr val="008C99"/>
              </a:buClr>
              <a:buFont typeface="Wingdings" panose="05000000000000000000" pitchFamily="2" charset="2"/>
              <a:buChar char="§"/>
            </a:pPr>
            <a:r>
              <a:rPr lang="en-US" sz="1425" b="0" dirty="0" smtClean="0">
                <a:solidFill>
                  <a:srgbClr val="000000"/>
                </a:solidFill>
              </a:rPr>
              <a:t>Previously </a:t>
            </a:r>
            <a:r>
              <a:rPr lang="en-US" sz="1425" b="0" dirty="0">
                <a:solidFill>
                  <a:srgbClr val="000000"/>
                </a:solidFill>
              </a:rPr>
              <a:t>held various management positions at Intel, General Motors and Siemens. </a:t>
            </a: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689862" y="1154906"/>
            <a:ext cx="2277340" cy="2990470"/>
          </a:xfrm>
          <a:prstGeom prst="rect">
            <a:avLst/>
          </a:prstGeom>
          <a:noFill/>
          <a:ln>
            <a:noFill/>
          </a:ln>
        </p:spPr>
      </p:pic>
      <p:sp>
        <p:nvSpPr>
          <p:cNvPr id="13" name="Title 1"/>
          <p:cNvSpPr txBox="1">
            <a:spLocks/>
          </p:cNvSpPr>
          <p:nvPr/>
        </p:nvSpPr>
        <p:spPr bwMode="gray">
          <a:xfrm>
            <a:off x="384175" y="0"/>
            <a:ext cx="8378825" cy="7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a:lstStyle>
          <a:p>
            <a:pPr defTabSz="914400"/>
            <a:r>
              <a:rPr lang="en-US" b="1" dirty="0" smtClean="0"/>
              <a:t>Nominating Committee:  Corporate Nominations </a:t>
            </a:r>
            <a:endParaRPr lang="en-US" b="1" dirty="0"/>
          </a:p>
        </p:txBody>
      </p:sp>
    </p:spTree>
    <p:extLst>
      <p:ext uri="{BB962C8B-B14F-4D97-AF65-F5344CB8AC3E}">
        <p14:creationId xmlns:p14="http://schemas.microsoft.com/office/powerpoint/2010/main" val="1326533564"/>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4175" y="-26988"/>
            <a:ext cx="8378825" cy="793751"/>
          </a:xfrm>
        </p:spPr>
        <p:txBody>
          <a:bodyPr/>
          <a:lstStyle/>
          <a:p>
            <a:r>
              <a:rPr lang="en-US" altLang="en-US" dirty="0" smtClean="0"/>
              <a:t>White Hat =  Facts</a:t>
            </a:r>
          </a:p>
        </p:txBody>
      </p:sp>
      <p:sp>
        <p:nvSpPr>
          <p:cNvPr id="4" name="AutoShape 2" descr="Image result for white hat"/>
          <p:cNvSpPr>
            <a:spLocks noGrp="1" noChangeAspect="1" noChangeArrowheads="1"/>
          </p:cNvSpPr>
          <p:nvPr>
            <p:ph idx="1"/>
          </p:nvPr>
        </p:nvSpPr>
        <p:spPr bwMode="auto">
          <a:xfrm>
            <a:off x="285750" y="904875"/>
            <a:ext cx="8477250" cy="5486400"/>
          </a:xfrm>
        </p:spPr>
        <p:txBody>
          <a:bodyPr lIns="91440" tIns="45720" rIns="91440" bIns="45720"/>
          <a:lstStyle/>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Digitization began as a concept over 8 years ago</a:t>
            </a:r>
          </a:p>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Discovery work on tools, SME discussions and impact analysis occurred October 2013- November 2014</a:t>
            </a:r>
          </a:p>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The official launch date was February 2015</a:t>
            </a:r>
          </a:p>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Initial process mapping and RPO input collected March 2015-July 2015</a:t>
            </a:r>
          </a:p>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Requirements developed, RFI responses collected, system demo reviews and final selection made July 2015- January 2016</a:t>
            </a:r>
          </a:p>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RPO Certification Teams participated in 2 day training and familiarization on WBENCLink2.0 functionality in March 2016 </a:t>
            </a:r>
          </a:p>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RPO Certification Teams and 4 RPO Leaders attended the  2 ½ day B2G User Conference in May 2016 which focused on working in the new WBENC system from both the WBE and Certification Management perspective</a:t>
            </a:r>
          </a:p>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RPO Certification Teams were provided an extended system access period, post the user Conference to continue the familiarization from early May 2016 </a:t>
            </a:r>
          </a:p>
          <a:p>
            <a:pPr marL="0" indent="0">
              <a:defRPr/>
            </a:pPr>
            <a:endParaRPr lang="en-US" sz="1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sz="1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sz="1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sz="1400" dirty="0" smtClean="0">
              <a:latin typeface="Times New Roman" panose="02020603050405020304" pitchFamily="18" charset="0"/>
              <a:cs typeface="Times New Roman" panose="02020603050405020304" pitchFamily="18" charset="0"/>
            </a:endParaRPr>
          </a:p>
          <a:p>
            <a:pPr>
              <a:defRPr/>
            </a:pPr>
            <a:endParaRPr lang="en-US" sz="1400" dirty="0">
              <a:latin typeface="Times New Roman" panose="02020603050405020304" pitchFamily="18" charset="0"/>
              <a:cs typeface="Times New Roman" panose="02020603050405020304" pitchFamily="18" charset="0"/>
            </a:endParaRPr>
          </a:p>
          <a:p>
            <a:pPr>
              <a:defRPr/>
            </a:pPr>
            <a:r>
              <a:rPr lang="en-US" dirty="0"/>
              <a:t>	</a:t>
            </a:r>
            <a:r>
              <a:rPr lang="en-US" dirty="0" smtClean="0"/>
              <a:t>						</a:t>
            </a:r>
            <a:endParaRPr lang="en-US" dirty="0"/>
          </a:p>
        </p:txBody>
      </p:sp>
      <p:pic>
        <p:nvPicPr>
          <p:cNvPr id="2150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1313" y="4610100"/>
            <a:ext cx="207168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040041"/>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4175" y="-26988"/>
            <a:ext cx="8378825" cy="793751"/>
          </a:xfrm>
        </p:spPr>
        <p:txBody>
          <a:bodyPr/>
          <a:lstStyle/>
          <a:p>
            <a:r>
              <a:rPr lang="en-US" altLang="en-US" dirty="0" smtClean="0"/>
              <a:t>White Hat =  Facts</a:t>
            </a:r>
          </a:p>
        </p:txBody>
      </p:sp>
      <p:sp>
        <p:nvSpPr>
          <p:cNvPr id="22531" name="AutoShape 2" descr="Image result for white hat"/>
          <p:cNvSpPr>
            <a:spLocks noGrp="1" noChangeAspect="1" noChangeArrowheads="1"/>
          </p:cNvSpPr>
          <p:nvPr>
            <p:ph idx="1"/>
          </p:nvPr>
        </p:nvSpPr>
        <p:spPr bwMode="auto">
          <a:xfrm>
            <a:off x="285750" y="904875"/>
            <a:ext cx="8477250" cy="5624513"/>
          </a:xfrm>
        </p:spPr>
        <p:txBody>
          <a:bodyPr lIns="91440" tIns="45720" rIns="91440" bIns="45720"/>
          <a:lstStyle/>
          <a:p>
            <a:pPr>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Initial communication launched and over 500 onsite familiarization sessions were conducted during 2016 NCBF in Orlando</a:t>
            </a:r>
          </a:p>
          <a:p>
            <a:pPr>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Robust communication launched with the WBE and Corporate Member community September 2016</a:t>
            </a:r>
          </a:p>
          <a:p>
            <a:pPr>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RPO Certification Teams had the opportunity to participate in 12 system training and familiarization sessions August 2016- September 2016</a:t>
            </a:r>
          </a:p>
          <a:p>
            <a:pPr>
              <a:buFont typeface="Arial" panose="020B0604020202020204" pitchFamily="34" charset="0"/>
              <a:buChar char="•"/>
            </a:pPr>
            <a:r>
              <a:rPr lang="en-US" altLang="en-US" sz="1600" b="1" dirty="0" smtClean="0">
                <a:solidFill>
                  <a:srgbClr val="FF0000"/>
                </a:solidFill>
                <a:latin typeface="Times New Roman" panose="02020603050405020304" pitchFamily="18" charset="0"/>
                <a:cs typeface="Times New Roman" panose="02020603050405020304" pitchFamily="18" charset="0"/>
              </a:rPr>
              <a:t>WBENCLink2.0 officially launched September 20, 2016 </a:t>
            </a:r>
          </a:p>
          <a:p>
            <a:pPr lvl="2">
              <a:buFont typeface="Arial" panose="020B0604020202020204" pitchFamily="34" charset="0"/>
              <a:buChar char="•"/>
            </a:pPr>
            <a:r>
              <a:rPr lang="en-US" altLang="en-US" sz="1400" b="1" dirty="0" smtClean="0">
                <a:solidFill>
                  <a:srgbClr val="FF0000"/>
                </a:solidFill>
                <a:latin typeface="Times New Roman" panose="02020603050405020304" pitchFamily="18" charset="0"/>
                <a:ea typeface="Geneva" charset="0"/>
                <a:cs typeface="Times New Roman" panose="02020603050405020304" pitchFamily="18" charset="0"/>
              </a:rPr>
              <a:t>Innovation – Efficiency – Security </a:t>
            </a:r>
          </a:p>
          <a:p>
            <a:pPr lvl="2">
              <a:buFont typeface="Arial" panose="020B0604020202020204" pitchFamily="34" charset="0"/>
              <a:buChar char="•"/>
            </a:pPr>
            <a:r>
              <a:rPr lang="en-US" altLang="en-US" sz="1400" b="1" dirty="0" smtClean="0">
                <a:solidFill>
                  <a:srgbClr val="FF0000"/>
                </a:solidFill>
                <a:latin typeface="Times New Roman" panose="02020603050405020304" pitchFamily="18" charset="0"/>
                <a:ea typeface="Geneva" charset="0"/>
                <a:cs typeface="Times New Roman" panose="02020603050405020304" pitchFamily="18" charset="0"/>
              </a:rPr>
              <a:t>3 System Components (Applicant, Certification Management and WBENC Certified WBE Directory) </a:t>
            </a:r>
          </a:p>
          <a:p>
            <a:pPr>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WBENC Certified WBEs and Corporate Members had the opportunity to participate in daily training sessions September 2016- October 2016 (and weekly November 2016- December 2016)</a:t>
            </a:r>
          </a:p>
          <a:p>
            <a:pPr>
              <a:buFont typeface="Arial" panose="020B0604020202020204" pitchFamily="34" charset="0"/>
              <a:buChar char="•"/>
            </a:pPr>
            <a:r>
              <a:rPr lang="en-US" altLang="en-US" sz="1600" dirty="0" smtClean="0">
                <a:latin typeface="Times New Roman" panose="02020603050405020304" pitchFamily="18" charset="0"/>
                <a:cs typeface="Times New Roman" panose="02020603050405020304" pitchFamily="18" charset="0"/>
              </a:rPr>
              <a:t>WBENC RPO CRMs met with the RPO Certification Teams daily during the first 2 weeks of the launch and then weekly thereafter which includes a formal feedback process and dissemination of  the WBENCLink2.0 Operating Manual via Insights</a:t>
            </a:r>
          </a:p>
          <a:p>
            <a:pPr marL="0" lvl="1" indent="0">
              <a:buFont typeface="Wingdings" pitchFamily="2" charset="2"/>
              <a:buNone/>
            </a:pPr>
            <a:r>
              <a:rPr lang="en-US" altLang="en-US" sz="1400" dirty="0" smtClean="0">
                <a:latin typeface="Times New Roman" panose="02020603050405020304" pitchFamily="18" charset="0"/>
                <a:ea typeface="Geneva" charset="0"/>
                <a:cs typeface="Times New Roman" panose="02020603050405020304" pitchFamily="18" charset="0"/>
              </a:rPr>
              <a:t>        </a:t>
            </a:r>
          </a:p>
          <a:p>
            <a:pPr>
              <a:buFont typeface="Arial" panose="020B0604020202020204" pitchFamily="34" charset="0"/>
              <a:buChar char="•"/>
            </a:pPr>
            <a:endParaRPr lang="en-US" altLang="en-US" sz="16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altLang="en-US" sz="1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altLang="en-US" sz="1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altLang="en-US" sz="1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altLang="en-US" sz="1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altLang="en-US" sz="1400" dirty="0" smtClean="0">
              <a:latin typeface="Times New Roman" panose="02020603050405020304" pitchFamily="18" charset="0"/>
              <a:cs typeface="Times New Roman" panose="02020603050405020304" pitchFamily="18" charset="0"/>
            </a:endParaRPr>
          </a:p>
          <a:p>
            <a:endParaRPr lang="en-US" altLang="en-US" sz="1400" dirty="0" smtClean="0">
              <a:latin typeface="Times New Roman" panose="02020603050405020304" pitchFamily="18" charset="0"/>
              <a:cs typeface="Times New Roman" panose="02020603050405020304" pitchFamily="18" charset="0"/>
            </a:endParaRPr>
          </a:p>
          <a:p>
            <a:r>
              <a:rPr lang="en-US" altLang="en-US" dirty="0" smtClean="0"/>
              <a:t>							</a:t>
            </a:r>
          </a:p>
        </p:txBody>
      </p:sp>
      <p:pic>
        <p:nvPicPr>
          <p:cNvPr id="2253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1313" y="4510088"/>
            <a:ext cx="2071687"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841001"/>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73063" y="57150"/>
            <a:ext cx="8677275" cy="793750"/>
          </a:xfrm>
        </p:spPr>
        <p:txBody>
          <a:bodyPr/>
          <a:lstStyle/>
          <a:p>
            <a:r>
              <a:rPr lang="en-US" altLang="en-US" b="1" dirty="0" smtClean="0">
                <a:solidFill>
                  <a:srgbClr val="FFFF00"/>
                </a:solidFill>
              </a:rPr>
              <a:t> </a:t>
            </a:r>
            <a:r>
              <a:rPr lang="en-US" altLang="en-US" b="1" dirty="0" smtClean="0">
                <a:solidFill>
                  <a:srgbClr val="FF0000"/>
                </a:solidFill>
              </a:rPr>
              <a:t>Red Hat</a:t>
            </a:r>
            <a:r>
              <a:rPr lang="en-US" altLang="en-US" dirty="0" smtClean="0">
                <a:solidFill>
                  <a:srgbClr val="FF0000"/>
                </a:solidFill>
              </a:rPr>
              <a:t>= Feelings</a:t>
            </a:r>
            <a:r>
              <a:rPr lang="en-US" altLang="en-US" b="1" dirty="0" smtClean="0">
                <a:solidFill>
                  <a:srgbClr val="FFFF00"/>
                </a:solidFill>
              </a:rPr>
              <a:t>  </a:t>
            </a:r>
            <a:r>
              <a:rPr lang="en-US" altLang="en-US" b="1" dirty="0" smtClean="0"/>
              <a:t>and </a:t>
            </a:r>
            <a:r>
              <a:rPr lang="en-US" altLang="en-US" b="1" dirty="0" smtClean="0">
                <a:solidFill>
                  <a:srgbClr val="FFFF00"/>
                </a:solidFill>
              </a:rPr>
              <a:t> Yellow Hat- Benefits </a:t>
            </a:r>
          </a:p>
        </p:txBody>
      </p:sp>
      <p:sp>
        <p:nvSpPr>
          <p:cNvPr id="4" name="AutoShape 2" descr="Image result for white hat"/>
          <p:cNvSpPr>
            <a:spLocks noGrp="1" noChangeAspect="1" noChangeArrowheads="1"/>
          </p:cNvSpPr>
          <p:nvPr>
            <p:ph idx="1"/>
          </p:nvPr>
        </p:nvSpPr>
        <p:spPr bwMode="auto">
          <a:xfrm>
            <a:off x="285750" y="904875"/>
            <a:ext cx="8610600" cy="5486400"/>
          </a:xfrm>
        </p:spPr>
        <p:txBody>
          <a:bodyPr lIns="91440" tIns="45720" rIns="91440" bIns="45720"/>
          <a:lstStyle/>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This is an opportunity to review and improve processes.</a:t>
            </a:r>
          </a:p>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Uploading the documents and online payment is efficient for the applicant/WBE.</a:t>
            </a:r>
          </a:p>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It is easier to apply.</a:t>
            </a:r>
          </a:p>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Certification application fees are direct deposit.</a:t>
            </a:r>
          </a:p>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Technical support is more robust. </a:t>
            </a:r>
          </a:p>
          <a:p>
            <a:pPr>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Provided a comprehensive WBENCLink2.0 Operations Manual.</a:t>
            </a:r>
          </a:p>
          <a:p>
            <a:pPr>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We feel optimistic and eager to get through the first year. </a:t>
            </a:r>
          </a:p>
          <a:p>
            <a:pPr>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We feel good about the process and had a great first Certification Committee meeting. </a:t>
            </a:r>
          </a:p>
          <a:p>
            <a:pPr>
              <a:buFont typeface="Arial" panose="020B0604020202020204" pitchFamily="34" charset="0"/>
              <a:buChar char="•"/>
              <a:defRPr/>
            </a:pPr>
            <a:endParaRPr lang="en-US" sz="16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sz="1600" dirty="0" smtClean="0">
              <a:latin typeface="Times New Roman" panose="02020603050405020304" pitchFamily="18" charset="0"/>
              <a:cs typeface="Times New Roman" panose="02020603050405020304" pitchFamily="18" charset="0"/>
            </a:endParaRPr>
          </a:p>
          <a:p>
            <a:pPr marL="0" indent="0">
              <a:defRPr/>
            </a:pPr>
            <a:r>
              <a:rPr lang="en-US" sz="1400"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defRPr/>
            </a:pPr>
            <a:endParaRPr lang="en-US" sz="1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sz="1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sz="1400" dirty="0" smtClean="0">
              <a:latin typeface="Times New Roman" panose="02020603050405020304" pitchFamily="18" charset="0"/>
              <a:cs typeface="Times New Roman" panose="02020603050405020304" pitchFamily="18" charset="0"/>
            </a:endParaRPr>
          </a:p>
          <a:p>
            <a:pPr>
              <a:defRPr/>
            </a:pPr>
            <a:endParaRPr lang="en-US" sz="1400" dirty="0">
              <a:latin typeface="Times New Roman" panose="02020603050405020304" pitchFamily="18" charset="0"/>
              <a:cs typeface="Times New Roman" panose="02020603050405020304" pitchFamily="18" charset="0"/>
            </a:endParaRPr>
          </a:p>
          <a:p>
            <a:pPr>
              <a:defRPr/>
            </a:pPr>
            <a:r>
              <a:rPr lang="en-US" dirty="0"/>
              <a:t>	</a:t>
            </a:r>
            <a:r>
              <a:rPr lang="en-US" dirty="0" smtClean="0"/>
              <a:t>						</a:t>
            </a:r>
            <a:endParaRPr lang="en-US" dirty="0"/>
          </a:p>
        </p:txBody>
      </p:sp>
      <p:pic>
        <p:nvPicPr>
          <p:cNvPr id="2355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4550" y="4029075"/>
            <a:ext cx="23050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950" y="4024313"/>
            <a:ext cx="22463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881341"/>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85750" y="0"/>
            <a:ext cx="8378825" cy="793750"/>
          </a:xfrm>
        </p:spPr>
        <p:txBody>
          <a:bodyPr/>
          <a:lstStyle/>
          <a:p>
            <a:r>
              <a:rPr lang="en-US" altLang="en-US" b="1" dirty="0" smtClean="0">
                <a:solidFill>
                  <a:srgbClr val="FF0000"/>
                </a:solidFill>
              </a:rPr>
              <a:t>Red Hat</a:t>
            </a:r>
            <a:r>
              <a:rPr lang="en-US" altLang="en-US" dirty="0" smtClean="0">
                <a:solidFill>
                  <a:srgbClr val="FF0000"/>
                </a:solidFill>
              </a:rPr>
              <a:t>= Feelings </a:t>
            </a:r>
            <a:r>
              <a:rPr lang="en-US" altLang="en-US" dirty="0" smtClean="0"/>
              <a:t>and</a:t>
            </a:r>
            <a:r>
              <a:rPr lang="en-US" altLang="en-US" dirty="0" smtClean="0">
                <a:solidFill>
                  <a:srgbClr val="FF0000"/>
                </a:solidFill>
              </a:rPr>
              <a:t> </a:t>
            </a:r>
            <a:r>
              <a:rPr lang="en-US" altLang="en-US" b="1" dirty="0" smtClean="0">
                <a:solidFill>
                  <a:schemeClr val="tx1"/>
                </a:solidFill>
              </a:rPr>
              <a:t>Black Hat</a:t>
            </a:r>
            <a:r>
              <a:rPr lang="en-US" altLang="en-US" dirty="0" smtClean="0">
                <a:solidFill>
                  <a:schemeClr val="tx1"/>
                </a:solidFill>
              </a:rPr>
              <a:t>= Cautions </a:t>
            </a:r>
          </a:p>
        </p:txBody>
      </p:sp>
      <p:sp>
        <p:nvSpPr>
          <p:cNvPr id="4" name="AutoShape 2" descr="Image result for white hat"/>
          <p:cNvSpPr>
            <a:spLocks noGrp="1" noChangeAspect="1" noChangeArrowheads="1"/>
          </p:cNvSpPr>
          <p:nvPr>
            <p:ph idx="1"/>
          </p:nvPr>
        </p:nvSpPr>
        <p:spPr bwMode="auto">
          <a:xfrm>
            <a:off x="285750" y="904875"/>
            <a:ext cx="8610600" cy="5486400"/>
          </a:xfrm>
        </p:spPr>
        <p:txBody>
          <a:bodyPr lIns="91440" tIns="45720" rIns="91440" bIns="45720"/>
          <a:lstStyle/>
          <a:p>
            <a:pPr>
              <a:buFont typeface="Arial" panose="020B0604020202020204" pitchFamily="34" charset="0"/>
              <a:buChar char="•"/>
              <a:defRPr/>
            </a:pPr>
            <a:r>
              <a:rPr lang="en-US" sz="1400" dirty="0" smtClean="0">
                <a:latin typeface="Times New Roman" panose="02020603050405020304" pitchFamily="18" charset="0"/>
                <a:cs typeface="Times New Roman" panose="02020603050405020304" pitchFamily="18" charset="0"/>
              </a:rPr>
              <a:t>How will the RPO Certification Team function in both a hardcopy and digital environment simultaneously during the first year?</a:t>
            </a:r>
          </a:p>
          <a:p>
            <a:pPr>
              <a:buFont typeface="Arial" panose="020B0604020202020204" pitchFamily="34" charset="0"/>
              <a:buChar char="•"/>
              <a:defRPr/>
            </a:pPr>
            <a:r>
              <a:rPr lang="en-US" sz="1400" dirty="0" smtClean="0">
                <a:latin typeface="Times New Roman" panose="02020603050405020304" pitchFamily="18" charset="0"/>
                <a:cs typeface="Times New Roman" panose="02020603050405020304" pitchFamily="18" charset="0"/>
              </a:rPr>
              <a:t>How will WBENC ensure the WBE information is secure in the digital environment?</a:t>
            </a:r>
          </a:p>
          <a:p>
            <a:pPr>
              <a:buFont typeface="Arial" panose="020B0604020202020204" pitchFamily="34" charset="0"/>
              <a:buChar char="•"/>
              <a:defRPr/>
            </a:pPr>
            <a:r>
              <a:rPr lang="en-US" sz="1400" dirty="0" smtClean="0">
                <a:latin typeface="Times New Roman" panose="02020603050405020304" pitchFamily="18" charset="0"/>
                <a:cs typeface="Times New Roman" panose="02020603050405020304" pitchFamily="18" charset="0"/>
              </a:rPr>
              <a:t>Can WBENC transfer the physical WBE file to a digital file without the consent of the WBE?</a:t>
            </a:r>
          </a:p>
          <a:p>
            <a:pPr>
              <a:buFont typeface="Arial" panose="020B0604020202020204" pitchFamily="34" charset="0"/>
              <a:buChar char="•"/>
              <a:defRPr/>
            </a:pPr>
            <a:r>
              <a:rPr lang="en-US" sz="1400" dirty="0" smtClean="0">
                <a:latin typeface="Times New Roman" panose="02020603050405020304" pitchFamily="18" charset="0"/>
                <a:cs typeface="Times New Roman" panose="02020603050405020304" pitchFamily="18" charset="0"/>
              </a:rPr>
              <a:t>What are the efficiencies for the RPO Certification Team in the digital environment?</a:t>
            </a:r>
          </a:p>
          <a:p>
            <a:pPr>
              <a:buFont typeface="Arial" panose="020B0604020202020204" pitchFamily="34" charset="0"/>
              <a:buChar char="•"/>
              <a:defRPr/>
            </a:pPr>
            <a:r>
              <a:rPr lang="en-US" sz="1400" dirty="0" smtClean="0">
                <a:latin typeface="Times New Roman" panose="02020603050405020304" pitchFamily="18" charset="0"/>
                <a:cs typeface="Times New Roman" panose="02020603050405020304" pitchFamily="18" charset="0"/>
              </a:rPr>
              <a:t>Scanning of legacy documents is time-consuming, it might be useful to have WBENC find a scanning company to handle all of the scanning.</a:t>
            </a:r>
          </a:p>
          <a:p>
            <a:pPr>
              <a:buFont typeface="Arial" panose="020B0604020202020204" pitchFamily="34" charset="0"/>
              <a:buChar char="•"/>
              <a:defRPr/>
            </a:pPr>
            <a:r>
              <a:rPr lang="en-US" sz="1400" dirty="0" smtClean="0">
                <a:latin typeface="Times New Roman" panose="02020603050405020304" pitchFamily="18" charset="0"/>
                <a:cs typeface="Times New Roman" panose="02020603050405020304" pitchFamily="18" charset="0"/>
              </a:rPr>
              <a:t>How will the RPO Certification Team understand all of the functionality of the new system (i.e.; status’, reporting, etc.)?</a:t>
            </a:r>
          </a:p>
          <a:p>
            <a:pPr>
              <a:buFont typeface="Arial" panose="020B0604020202020204" pitchFamily="34" charset="0"/>
              <a:buChar char="•"/>
              <a:defRPr/>
            </a:pPr>
            <a:r>
              <a:rPr lang="en-US" sz="1400" dirty="0" smtClean="0">
                <a:latin typeface="Times New Roman" panose="02020603050405020304" pitchFamily="18" charset="0"/>
                <a:cs typeface="Times New Roman" panose="02020603050405020304" pitchFamily="18" charset="0"/>
              </a:rPr>
              <a:t>There are now 3 sections (data input, approval, publish to the directory) for the RPO Certification Team to review/complete in the new system where there was only one in the former system. </a:t>
            </a:r>
          </a:p>
          <a:p>
            <a:pPr>
              <a:buFont typeface="Arial" panose="020B0604020202020204" pitchFamily="34" charset="0"/>
              <a:buChar char="•"/>
              <a:defRPr/>
            </a:pPr>
            <a:r>
              <a:rPr lang="en-US" sz="1400" dirty="0" smtClean="0">
                <a:latin typeface="Times New Roman" panose="02020603050405020304" pitchFamily="18" charset="0"/>
                <a:cs typeface="Times New Roman" panose="02020603050405020304" pitchFamily="18" charset="0"/>
              </a:rPr>
              <a:t>There is now a lag time with receiving the application fees. </a:t>
            </a:r>
          </a:p>
          <a:p>
            <a:pPr>
              <a:buFont typeface="Arial" panose="020B0604020202020204" pitchFamily="34" charset="0"/>
              <a:buChar char="•"/>
              <a:defRPr/>
            </a:pPr>
            <a:r>
              <a:rPr lang="en-US" sz="1400" dirty="0" smtClean="0">
                <a:latin typeface="Times New Roman" panose="02020603050405020304" pitchFamily="18" charset="0"/>
                <a:cs typeface="Times New Roman" panose="02020603050405020304" pitchFamily="18" charset="0"/>
              </a:rPr>
              <a:t>All WBEs have to re-enter their password credentials upon entering into the system.</a:t>
            </a:r>
          </a:p>
          <a:p>
            <a:pPr>
              <a:buFont typeface="Arial" panose="020B0604020202020204" pitchFamily="34" charset="0"/>
              <a:buChar char="•"/>
              <a:defRPr/>
            </a:pPr>
            <a:endParaRPr lang="en-US" sz="16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sz="1600" dirty="0" smtClean="0">
              <a:latin typeface="Times New Roman" panose="02020603050405020304" pitchFamily="18" charset="0"/>
              <a:cs typeface="Times New Roman" panose="02020603050405020304" pitchFamily="18" charset="0"/>
            </a:endParaRPr>
          </a:p>
          <a:p>
            <a:pPr marL="0" indent="0">
              <a:defRPr/>
            </a:pPr>
            <a:r>
              <a:rPr lang="en-US" sz="1400"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defRPr/>
            </a:pPr>
            <a:endParaRPr lang="en-US" sz="1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sz="1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sz="1400" dirty="0" smtClean="0">
              <a:latin typeface="Times New Roman" panose="02020603050405020304" pitchFamily="18" charset="0"/>
              <a:cs typeface="Times New Roman" panose="02020603050405020304" pitchFamily="18" charset="0"/>
            </a:endParaRPr>
          </a:p>
          <a:p>
            <a:pPr>
              <a:defRPr/>
            </a:pPr>
            <a:endParaRPr lang="en-US" sz="1400" dirty="0">
              <a:latin typeface="Times New Roman" panose="02020603050405020304" pitchFamily="18" charset="0"/>
              <a:cs typeface="Times New Roman" panose="02020603050405020304" pitchFamily="18" charset="0"/>
            </a:endParaRPr>
          </a:p>
          <a:p>
            <a:pPr>
              <a:defRPr/>
            </a:pPr>
            <a:r>
              <a:rPr lang="en-US" dirty="0"/>
              <a:t>	</a:t>
            </a:r>
            <a:r>
              <a:rPr lang="en-US" dirty="0" smtClean="0"/>
              <a:t>						</a:t>
            </a:r>
            <a:endParaRPr lang="en-US" dirty="0"/>
          </a:p>
        </p:txBody>
      </p:sp>
      <p:pic>
        <p:nvPicPr>
          <p:cNvPr id="2458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000625"/>
            <a:ext cx="198913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5143500"/>
            <a:ext cx="1885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338462"/>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85750" y="0"/>
            <a:ext cx="8378825" cy="793750"/>
          </a:xfrm>
        </p:spPr>
        <p:txBody>
          <a:bodyPr/>
          <a:lstStyle/>
          <a:p>
            <a:r>
              <a:rPr lang="en-US" altLang="en-US" dirty="0" smtClean="0">
                <a:solidFill>
                  <a:schemeClr val="tx1"/>
                </a:solidFill>
              </a:rPr>
              <a:t> </a:t>
            </a:r>
            <a:r>
              <a:rPr lang="en-US" altLang="en-US" b="1" dirty="0" smtClean="0">
                <a:solidFill>
                  <a:srgbClr val="38E849"/>
                </a:solidFill>
              </a:rPr>
              <a:t>Green Hat- Creativity/ Ideas</a:t>
            </a:r>
            <a:endParaRPr lang="en-US" altLang="en-US" dirty="0" smtClean="0">
              <a:solidFill>
                <a:srgbClr val="38E849"/>
              </a:solidFill>
            </a:endParaRPr>
          </a:p>
        </p:txBody>
      </p:sp>
      <p:sp>
        <p:nvSpPr>
          <p:cNvPr id="4" name="AutoShape 2" descr="Image result for white hat"/>
          <p:cNvSpPr>
            <a:spLocks noGrp="1" noChangeAspect="1" noChangeArrowheads="1"/>
          </p:cNvSpPr>
          <p:nvPr>
            <p:ph idx="1"/>
          </p:nvPr>
        </p:nvSpPr>
        <p:spPr bwMode="auto">
          <a:xfrm>
            <a:off x="285750" y="904875"/>
            <a:ext cx="8610600" cy="5486400"/>
          </a:xfrm>
        </p:spPr>
        <p:txBody>
          <a:bodyPr lIns="91440" tIns="45720" rIns="91440" bIns="45720"/>
          <a:lstStyle/>
          <a:p>
            <a:pPr>
              <a:buFont typeface="+mj-lt"/>
              <a:buAutoNum type="arabicPeriod"/>
              <a:defRPr/>
            </a:pPr>
            <a:r>
              <a:rPr lang="en-US" sz="1600" dirty="0" smtClean="0">
                <a:latin typeface="Times New Roman" panose="02020603050405020304" pitchFamily="18" charset="0"/>
                <a:cs typeface="Times New Roman" panose="02020603050405020304" pitchFamily="18" charset="0"/>
              </a:rPr>
              <a:t>Make the radio buttons larger in the Certification Management module.</a:t>
            </a:r>
          </a:p>
          <a:p>
            <a:pPr>
              <a:buFont typeface="+mj-lt"/>
              <a:buAutoNum type="arabicPeriod"/>
              <a:defRPr/>
            </a:pPr>
            <a:r>
              <a:rPr lang="en-US" sz="1600" dirty="0" smtClean="0">
                <a:latin typeface="Times New Roman" panose="02020603050405020304" pitchFamily="18" charset="0"/>
                <a:cs typeface="Times New Roman" panose="02020603050405020304" pitchFamily="18" charset="0"/>
              </a:rPr>
              <a:t>Ensure the RPO Certification Teams have continued WBENC support.</a:t>
            </a:r>
          </a:p>
          <a:p>
            <a:pPr>
              <a:buFont typeface="+mj-lt"/>
              <a:buAutoNum type="arabicPeriod"/>
              <a:defRPr/>
            </a:pPr>
            <a:r>
              <a:rPr lang="en-US" sz="1600" dirty="0" smtClean="0">
                <a:latin typeface="Times New Roman" panose="02020603050405020304" pitchFamily="18" charset="0"/>
                <a:cs typeface="Times New Roman" panose="02020603050405020304" pitchFamily="18" charset="0"/>
              </a:rPr>
              <a:t>When obtaining RPO feedback/input ensure there is a mechanism in place to let them know when their ideas are being used and if they are not, why.</a:t>
            </a:r>
          </a:p>
          <a:p>
            <a:pPr>
              <a:buFont typeface="+mj-lt"/>
              <a:buAutoNum type="arabicPeriod"/>
              <a:defRPr/>
            </a:pPr>
            <a:r>
              <a:rPr lang="en-US" sz="1600" dirty="0" smtClean="0">
                <a:latin typeface="Times New Roman" panose="02020603050405020304" pitchFamily="18" charset="0"/>
                <a:cs typeface="Times New Roman" panose="02020603050405020304" pitchFamily="18" charset="0"/>
              </a:rPr>
              <a:t>Create a RPO Best Practices Guide for WBENCLink2.0</a:t>
            </a:r>
          </a:p>
          <a:p>
            <a:pPr>
              <a:buFont typeface="+mj-lt"/>
              <a:buAutoNum type="arabicPeriod"/>
              <a:defRPr/>
            </a:pPr>
            <a:r>
              <a:rPr lang="en-US" sz="1600" dirty="0" smtClean="0">
                <a:latin typeface="Times New Roman" panose="02020603050405020304" pitchFamily="18" charset="0"/>
                <a:cs typeface="Times New Roman" panose="02020603050405020304" pitchFamily="18" charset="0"/>
              </a:rPr>
              <a:t>Add more clarity on the WOSB certification application relevant policy for applying. </a:t>
            </a:r>
          </a:p>
          <a:p>
            <a:pPr marL="0" indent="0">
              <a:defRPr/>
            </a:pPr>
            <a:endParaRPr lang="en-US" sz="1600" dirty="0" smtClean="0">
              <a:latin typeface="Times New Roman" panose="02020603050405020304" pitchFamily="18" charset="0"/>
              <a:cs typeface="Times New Roman" panose="02020603050405020304" pitchFamily="18" charset="0"/>
            </a:endParaRPr>
          </a:p>
          <a:p>
            <a:pPr marL="0" indent="0">
              <a:defRPr/>
            </a:pPr>
            <a:r>
              <a:rPr lang="en-US" sz="1400"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defRPr/>
            </a:pPr>
            <a:endParaRPr lang="en-US" sz="1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sz="1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sz="1400" dirty="0" smtClean="0">
              <a:latin typeface="Times New Roman" panose="02020603050405020304" pitchFamily="18" charset="0"/>
              <a:cs typeface="Times New Roman" panose="02020603050405020304" pitchFamily="18" charset="0"/>
            </a:endParaRPr>
          </a:p>
          <a:p>
            <a:pPr>
              <a:defRPr/>
            </a:pPr>
            <a:endParaRPr lang="en-US" sz="1400" dirty="0">
              <a:latin typeface="Times New Roman" panose="02020603050405020304" pitchFamily="18" charset="0"/>
              <a:cs typeface="Times New Roman" panose="02020603050405020304" pitchFamily="18" charset="0"/>
            </a:endParaRPr>
          </a:p>
          <a:p>
            <a:pPr>
              <a:defRPr/>
            </a:pPr>
            <a:r>
              <a:rPr lang="en-US" dirty="0"/>
              <a:t>	</a:t>
            </a:r>
            <a:r>
              <a:rPr lang="en-US" dirty="0" smtClean="0"/>
              <a:t>						</a:t>
            </a:r>
            <a:endParaRPr lang="en-US" dirty="0"/>
          </a:p>
        </p:txBody>
      </p:sp>
      <p:pic>
        <p:nvPicPr>
          <p:cNvPr id="2560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3467100"/>
            <a:ext cx="18383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155763"/>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4175" y="0"/>
            <a:ext cx="8378825" cy="793750"/>
          </a:xfrm>
        </p:spPr>
        <p:txBody>
          <a:bodyPr/>
          <a:lstStyle/>
          <a:p>
            <a:r>
              <a:rPr lang="en-US" altLang="en-US" dirty="0" smtClean="0"/>
              <a:t>Where We Are Today: WBENCLink2.0- The Numbers</a:t>
            </a:r>
          </a:p>
        </p:txBody>
      </p:sp>
      <p:sp>
        <p:nvSpPr>
          <p:cNvPr id="26627" name="Content Placeholder 2"/>
          <p:cNvSpPr>
            <a:spLocks noGrp="1"/>
          </p:cNvSpPr>
          <p:nvPr>
            <p:ph idx="1"/>
          </p:nvPr>
        </p:nvSpPr>
        <p:spPr>
          <a:xfrm>
            <a:off x="384175" y="1009650"/>
            <a:ext cx="8378825" cy="5172075"/>
          </a:xfrm>
        </p:spPr>
        <p:txBody>
          <a:bodyPr/>
          <a:lstStyle/>
          <a:p>
            <a:endParaRPr lang="en-US" altLang="en-US" dirty="0" smtClean="0"/>
          </a:p>
          <a:p>
            <a:endParaRPr lang="en-US" altLang="en-US" dirty="0" smtClean="0"/>
          </a:p>
          <a:p>
            <a:endParaRPr lang="en-US" altLang="en-US" dirty="0" smtClean="0"/>
          </a:p>
          <a:p>
            <a:endParaRPr lang="en-US" altLang="en-US" dirty="0" smtClean="0"/>
          </a:p>
        </p:txBody>
      </p:sp>
      <p:graphicFrame>
        <p:nvGraphicFramePr>
          <p:cNvPr id="2" name="Table 1"/>
          <p:cNvGraphicFramePr>
            <a:graphicFrameLocks noGrp="1"/>
          </p:cNvGraphicFramePr>
          <p:nvPr/>
        </p:nvGraphicFramePr>
        <p:xfrm>
          <a:off x="384175" y="1076325"/>
          <a:ext cx="8378825" cy="5205878"/>
        </p:xfrm>
        <a:graphic>
          <a:graphicData uri="http://schemas.openxmlformats.org/drawingml/2006/table">
            <a:tbl>
              <a:tblPr firstRow="1" firstCol="1" bandRow="1"/>
              <a:tblGrid>
                <a:gridCol w="3433144"/>
                <a:gridCol w="4945681"/>
              </a:tblGrid>
              <a:tr h="334545">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User logins</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45,858</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545">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Page views</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1,974,769</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545">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Applications started</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2,408</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545">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Applications submitted</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1,503</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437">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Application document format</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1019175" algn="r"/>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Electronic: 	100%</a:t>
                      </a:r>
                    </a:p>
                    <a:p>
                      <a:pPr marL="0" marR="0">
                        <a:lnSpc>
                          <a:spcPct val="107000"/>
                        </a:lnSpc>
                        <a:spcBef>
                          <a:spcPts val="0"/>
                        </a:spcBef>
                        <a:spcAft>
                          <a:spcPts val="0"/>
                        </a:spcAft>
                        <a:tabLst>
                          <a:tab pos="1019175" algn="r"/>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Paper: 	0%</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545">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Fastest start-to-submit time</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 minutes (new record)</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437">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Payment methods</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1470025" algn="r"/>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Credit card: 	1,255 (78%)</a:t>
                      </a:r>
                    </a:p>
                    <a:p>
                      <a:pPr marL="0" marR="0">
                        <a:lnSpc>
                          <a:spcPct val="107000"/>
                        </a:lnSpc>
                        <a:spcBef>
                          <a:spcPts val="0"/>
                        </a:spcBef>
                        <a:spcAft>
                          <a:spcPts val="0"/>
                        </a:spcAft>
                        <a:tabLst>
                          <a:tab pos="1470025" algn="r"/>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Check: 	248 (22%)</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545">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Application fees paid</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$758,875 (76 applications pending receipt of check)</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545">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First application started </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Hughes BioPharma Advisers LLC (WPEO-NY)</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545">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First application submitted</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New York Apple Sales, Inc. (WPEO-NY)</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545">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Notifications sent</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61,572</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545">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Reports run</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1,326</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545">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Searches</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51,099</a:t>
                      </a: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545">
                <a:tc>
                  <a:txBody>
                    <a:bodyPr/>
                    <a:lstStyle/>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26" marB="3682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9802627"/>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4175" y="-26988"/>
            <a:ext cx="8378825" cy="793751"/>
          </a:xfrm>
        </p:spPr>
        <p:txBody>
          <a:bodyPr/>
          <a:lstStyle/>
          <a:p>
            <a:r>
              <a:rPr lang="en-US" altLang="en-US" dirty="0" smtClean="0"/>
              <a:t>Next Steps</a:t>
            </a:r>
          </a:p>
        </p:txBody>
      </p:sp>
      <p:sp>
        <p:nvSpPr>
          <p:cNvPr id="3" name="Content Placeholder 2"/>
          <p:cNvSpPr>
            <a:spLocks noGrp="1"/>
          </p:cNvSpPr>
          <p:nvPr>
            <p:ph idx="1"/>
          </p:nvPr>
        </p:nvSpPr>
        <p:spPr>
          <a:xfrm>
            <a:off x="384175" y="933450"/>
            <a:ext cx="8378825" cy="5400675"/>
          </a:xfrm>
        </p:spPr>
        <p:txBody>
          <a:bodyPr/>
          <a:lstStyle/>
          <a:p>
            <a:pPr>
              <a:buFont typeface="Arial" panose="020B0604020202020204" pitchFamily="34" charset="0"/>
              <a:buChar char="•"/>
              <a:defRPr/>
            </a:pPr>
            <a:r>
              <a:rPr lang="en-US" sz="2000" b="1" dirty="0" smtClean="0"/>
              <a:t>Communication</a:t>
            </a:r>
          </a:p>
          <a:p>
            <a:pPr lvl="2">
              <a:buFont typeface="Arial" panose="020B0604020202020204" pitchFamily="34" charset="0"/>
              <a:buChar char="•"/>
              <a:defRPr/>
            </a:pPr>
            <a:r>
              <a:rPr lang="en-US" sz="1600" dirty="0" smtClean="0"/>
              <a:t>Continue to hold monthly Town Hall meetings with the RPO Certification Teams.</a:t>
            </a:r>
          </a:p>
          <a:p>
            <a:pPr lvl="2">
              <a:buFont typeface="Arial" panose="020B0604020202020204" pitchFamily="34" charset="0"/>
              <a:buChar char="•"/>
              <a:defRPr/>
            </a:pPr>
            <a:r>
              <a:rPr lang="en-US" sz="1600" dirty="0" smtClean="0"/>
              <a:t>Schedule in-person 1:1 with meetings with the WBENC CRM and RPOs </a:t>
            </a:r>
          </a:p>
          <a:p>
            <a:pPr lvl="2">
              <a:buFont typeface="Arial" panose="020B0604020202020204" pitchFamily="34" charset="0"/>
              <a:buChar char="•"/>
              <a:defRPr/>
            </a:pPr>
            <a:r>
              <a:rPr lang="en-US" sz="1600" dirty="0"/>
              <a:t>Maintain Digitization as a monthly agenda topic for the Leadership Council. </a:t>
            </a:r>
          </a:p>
          <a:p>
            <a:pPr lvl="2">
              <a:buFont typeface="Arial" panose="020B0604020202020204" pitchFamily="34" charset="0"/>
              <a:buChar char="•"/>
              <a:defRPr/>
            </a:pPr>
            <a:r>
              <a:rPr lang="en-US" sz="1600" dirty="0" smtClean="0"/>
              <a:t>Maintain </a:t>
            </a:r>
            <a:r>
              <a:rPr lang="en-US" sz="1600" dirty="0"/>
              <a:t>WBE and Corporate communication</a:t>
            </a:r>
            <a:r>
              <a:rPr lang="en-US" sz="1600" dirty="0" smtClean="0"/>
              <a:t>.</a:t>
            </a:r>
          </a:p>
          <a:p>
            <a:pPr lvl="2">
              <a:buFont typeface="Arial" panose="020B0604020202020204" pitchFamily="34" charset="0"/>
              <a:buChar char="•"/>
              <a:defRPr/>
            </a:pPr>
            <a:r>
              <a:rPr lang="en-US" sz="1600" dirty="0" smtClean="0"/>
              <a:t>Conduct a full status update at 3, 6, 9 and 12 month intervals to obtain feedback, trends, best practices, improvement needs, etc. </a:t>
            </a:r>
          </a:p>
          <a:p>
            <a:pPr lvl="4">
              <a:buFont typeface="Arial" panose="020B0604020202020204" pitchFamily="34" charset="0"/>
              <a:buChar char="•"/>
              <a:defRPr/>
            </a:pPr>
            <a:r>
              <a:rPr lang="en-US" dirty="0" smtClean="0"/>
              <a:t>Scheduled for November, March, June, September </a:t>
            </a:r>
          </a:p>
          <a:p>
            <a:pPr marL="858837" lvl="4" indent="0">
              <a:buFont typeface="Wingdings" pitchFamily="2" charset="2"/>
              <a:buNone/>
              <a:defRPr/>
            </a:pPr>
            <a:endParaRPr lang="en-US" dirty="0" smtClean="0"/>
          </a:p>
          <a:p>
            <a:pPr>
              <a:buFont typeface="Arial" panose="020B0604020202020204" pitchFamily="34" charset="0"/>
              <a:buChar char="•"/>
              <a:defRPr/>
            </a:pPr>
            <a:r>
              <a:rPr lang="en-US" sz="2000" b="1" dirty="0" smtClean="0"/>
              <a:t>Post Go-Live Training and Support</a:t>
            </a:r>
          </a:p>
          <a:p>
            <a:pPr lvl="2">
              <a:buFont typeface="Arial" panose="020B0604020202020204" pitchFamily="34" charset="0"/>
              <a:buChar char="•"/>
              <a:defRPr/>
            </a:pPr>
            <a:r>
              <a:rPr lang="en-US" sz="1600" dirty="0" smtClean="0"/>
              <a:t>WBE training held weekly.</a:t>
            </a:r>
          </a:p>
          <a:p>
            <a:pPr lvl="2">
              <a:buFont typeface="Arial" panose="020B0604020202020204" pitchFamily="34" charset="0"/>
              <a:buChar char="•"/>
              <a:defRPr/>
            </a:pPr>
            <a:r>
              <a:rPr lang="en-US" sz="1600" dirty="0" smtClean="0"/>
              <a:t>Corporate training held monthly, at onboarding and as needed.</a:t>
            </a:r>
          </a:p>
          <a:p>
            <a:pPr lvl="2">
              <a:buFont typeface="Arial" panose="020B0604020202020204" pitchFamily="34" charset="0"/>
              <a:buChar char="•"/>
              <a:defRPr/>
            </a:pPr>
            <a:r>
              <a:rPr lang="en-US" sz="1600" dirty="0" smtClean="0"/>
              <a:t>RPO Certification Team access to Insights (on-demand) and monthly webinars; annual in-person training. </a:t>
            </a:r>
          </a:p>
          <a:p>
            <a:pPr>
              <a:buFont typeface="Arial" panose="020B0604020202020204" pitchFamily="34" charset="0"/>
              <a:buChar char="•"/>
              <a:defRPr/>
            </a:pPr>
            <a:r>
              <a:rPr lang="en-US" sz="2000" b="1" dirty="0" smtClean="0"/>
              <a:t>System Processes</a:t>
            </a:r>
          </a:p>
          <a:p>
            <a:pPr lvl="2">
              <a:buFont typeface="Arial" panose="020B0604020202020204" pitchFamily="34" charset="0"/>
              <a:buChar char="•"/>
              <a:defRPr/>
            </a:pPr>
            <a:r>
              <a:rPr lang="en-US" sz="1400" dirty="0" smtClean="0"/>
              <a:t>Conduct discovery and analysis on using a national scanning company for legacy data.</a:t>
            </a:r>
          </a:p>
          <a:p>
            <a:pPr>
              <a:buFont typeface="Arial" panose="020B0604020202020204" pitchFamily="34" charset="0"/>
              <a:buChar char="•"/>
              <a:defRPr/>
            </a:pPr>
            <a:endParaRPr lang="en-US" sz="1800" dirty="0" smtClean="0"/>
          </a:p>
          <a:p>
            <a:pPr>
              <a:buFont typeface="Arial" panose="020B0604020202020204" pitchFamily="34" charset="0"/>
              <a:buChar char="•"/>
              <a:defRPr/>
            </a:pPr>
            <a:endParaRPr lang="en-US" sz="1800" dirty="0" smtClean="0"/>
          </a:p>
          <a:p>
            <a:pPr>
              <a:buFont typeface="Arial" panose="020B0604020202020204" pitchFamily="34" charset="0"/>
              <a:buChar char="•"/>
              <a:defRPr/>
            </a:pPr>
            <a:endParaRPr lang="en-US" sz="1800" dirty="0"/>
          </a:p>
        </p:txBody>
      </p:sp>
    </p:spTree>
    <p:extLst>
      <p:ext uri="{BB962C8B-B14F-4D97-AF65-F5344CB8AC3E}">
        <p14:creationId xmlns:p14="http://schemas.microsoft.com/office/powerpoint/2010/main" val="3708304611"/>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838200" y="4241800"/>
            <a:ext cx="546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lgn="ctr"/>
            <a:r>
              <a:rPr lang="en-US" altLang="en-US" sz="2800" b="0" dirty="0" smtClean="0">
                <a:solidFill>
                  <a:srgbClr val="000000"/>
                </a:solidFill>
              </a:rPr>
              <a:t>Thank you for your time!</a:t>
            </a:r>
          </a:p>
        </p:txBody>
      </p:sp>
    </p:spTree>
    <p:extLst>
      <p:ext uri="{BB962C8B-B14F-4D97-AF65-F5344CB8AC3E}">
        <p14:creationId xmlns:p14="http://schemas.microsoft.com/office/powerpoint/2010/main" val="759363744"/>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9"/>
          <p:cNvSpPr>
            <a:spLocks noGrp="1"/>
          </p:cNvSpPr>
          <p:nvPr>
            <p:ph type="subTitle" idx="1"/>
          </p:nvPr>
        </p:nvSpPr>
        <p:spPr/>
        <p:txBody>
          <a:bodyPr/>
          <a:lstStyle/>
          <a:p>
            <a:pPr>
              <a:buFont typeface="Wingdings" charset="0"/>
              <a:buNone/>
              <a:defRPr/>
            </a:pPr>
            <a:r>
              <a:rPr lang="en-CA" dirty="0" smtClean="0">
                <a:ea typeface="+mn-ea"/>
              </a:rPr>
              <a:t>Progress to Date </a:t>
            </a:r>
            <a:endParaRPr lang="en-CA" dirty="0">
              <a:solidFill>
                <a:srgbClr val="FF0000"/>
              </a:solidFill>
              <a:ea typeface="+mn-ea"/>
            </a:endParaRPr>
          </a:p>
        </p:txBody>
      </p:sp>
      <p:sp>
        <p:nvSpPr>
          <p:cNvPr id="10243" name="Rectangle 8"/>
          <p:cNvSpPr>
            <a:spLocks noGrp="1"/>
          </p:cNvSpPr>
          <p:nvPr>
            <p:ph type="ctrTitle"/>
          </p:nvPr>
        </p:nvSpPr>
        <p:spPr/>
        <p:txBody>
          <a:bodyPr/>
          <a:lstStyle/>
          <a:p>
            <a:r>
              <a:rPr lang="en-CA" altLang="en-US" smtClean="0">
                <a:latin typeface="Arial" panose="020B0604020202020204" pitchFamily="34" charset="0"/>
                <a:ea typeface="Geneva"/>
                <a:cs typeface="Arial" panose="020B0604020202020204" pitchFamily="34" charset="0"/>
              </a:rPr>
              <a:t>Brand Identity RFP</a:t>
            </a:r>
          </a:p>
        </p:txBody>
      </p:sp>
      <p:sp>
        <p:nvSpPr>
          <p:cNvPr id="10244" name="Text Placeholder 3"/>
          <p:cNvSpPr>
            <a:spLocks noGrp="1"/>
          </p:cNvSpPr>
          <p:nvPr>
            <p:ph type="body" sz="quarter" idx="4294967295"/>
          </p:nvPr>
        </p:nvSpPr>
        <p:spPr>
          <a:xfrm>
            <a:off x="355600" y="5181600"/>
            <a:ext cx="7061200" cy="615950"/>
          </a:xfrm>
        </p:spPr>
        <p:txBody>
          <a:bodyPr/>
          <a:lstStyle/>
          <a:p>
            <a:pPr marL="0" indent="0">
              <a:buFont typeface="Wingdings" pitchFamily="2" charset="2"/>
              <a:buNone/>
            </a:pPr>
            <a:r>
              <a:rPr lang="en-CA" altLang="en-US" smtClean="0">
                <a:solidFill>
                  <a:srgbClr val="9D9FA2"/>
                </a:solidFill>
              </a:rPr>
              <a:t>November Meetings (LC, EC, Board)</a:t>
            </a:r>
          </a:p>
        </p:txBody>
      </p:sp>
      <p:grpSp>
        <p:nvGrpSpPr>
          <p:cNvPr id="10245" name="Group 4"/>
          <p:cNvGrpSpPr>
            <a:grpSpLocks/>
          </p:cNvGrpSpPr>
          <p:nvPr/>
        </p:nvGrpSpPr>
        <p:grpSpPr bwMode="auto">
          <a:xfrm>
            <a:off x="7283450" y="6116638"/>
            <a:ext cx="528638" cy="527050"/>
            <a:chOff x="5661535" y="4573551"/>
            <a:chExt cx="963199" cy="963199"/>
          </a:xfrm>
        </p:grpSpPr>
        <p:sp>
          <p:nvSpPr>
            <p:cNvPr id="6" name="Freeform 5"/>
            <p:cNvSpPr>
              <a:spLocks noChangeAspect="1"/>
            </p:cNvSpPr>
            <p:nvPr/>
          </p:nvSpPr>
          <p:spPr>
            <a:xfrm>
              <a:off x="5670213" y="4744721"/>
              <a:ext cx="847498" cy="620857"/>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
          <p:nvSpPr>
            <p:cNvPr id="7" name="Oval 6">
              <a:hlinkClick r:id="" action="ppaction://hlinkshowjump?jump=nextslide"/>
            </p:cNvPr>
            <p:cNvSpPr/>
            <p:nvPr/>
          </p:nvSpPr>
          <p:spPr>
            <a:xfrm>
              <a:off x="5661535" y="4573551"/>
              <a:ext cx="963199" cy="96319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grpSp>
    </p:spTree>
    <p:extLst>
      <p:ext uri="{BB962C8B-B14F-4D97-AF65-F5344CB8AC3E}">
        <p14:creationId xmlns:p14="http://schemas.microsoft.com/office/powerpoint/2010/main" val="3754375252"/>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7"/>
          <p:cNvSpPr>
            <a:spLocks noGrp="1"/>
          </p:cNvSpPr>
          <p:nvPr>
            <p:ph type="title"/>
          </p:nvPr>
        </p:nvSpPr>
        <p:spPr>
          <a:xfrm>
            <a:off x="384175" y="0"/>
            <a:ext cx="8378825" cy="793750"/>
          </a:xfrm>
        </p:spPr>
        <p:txBody>
          <a:bodyPr/>
          <a:lstStyle/>
          <a:p>
            <a:r>
              <a:rPr lang="en-US" altLang="en-US" smtClean="0"/>
              <a:t>RFP Overview </a:t>
            </a:r>
            <a:endParaRPr lang="en-CA" altLang="en-US" smtClean="0"/>
          </a:p>
        </p:txBody>
      </p:sp>
      <p:sp>
        <p:nvSpPr>
          <p:cNvPr id="12291" name="Content Placeholder 4"/>
          <p:cNvSpPr>
            <a:spLocks noGrp="1"/>
          </p:cNvSpPr>
          <p:nvPr>
            <p:ph idx="1"/>
          </p:nvPr>
        </p:nvSpPr>
        <p:spPr>
          <a:xfrm>
            <a:off x="219075" y="1235075"/>
            <a:ext cx="8374063" cy="4765675"/>
          </a:xfrm>
        </p:spPr>
        <p:txBody>
          <a:bodyPr/>
          <a:lstStyle/>
          <a:p>
            <a:pPr>
              <a:buFont typeface="Wingdings" pitchFamily="2" charset="2"/>
              <a:buNone/>
            </a:pPr>
            <a:r>
              <a:rPr lang="en-CA" altLang="en-US" b="1" smtClean="0"/>
              <a:t>OUR BRAND IDENTITIES ARE VALUABLE ASSETS</a:t>
            </a:r>
          </a:p>
          <a:p>
            <a:pPr>
              <a:spcBef>
                <a:spcPts val="1800"/>
              </a:spcBef>
              <a:buFont typeface="Wingdings" pitchFamily="2" charset="2"/>
              <a:buNone/>
            </a:pPr>
            <a:r>
              <a:rPr lang="en-CA" altLang="en-US" sz="1600" smtClean="0"/>
              <a:t>The brand identities of WBENC and its RPOs, which includes logo, logo graphic and tagline, </a:t>
            </a:r>
            <a:br>
              <a:rPr lang="en-CA" altLang="en-US" sz="1600" smtClean="0"/>
            </a:br>
            <a:r>
              <a:rPr lang="en-CA" altLang="en-US" sz="1600" smtClean="0"/>
              <a:t>are the visual representation of who we are. In conjunction with the reputation of the organization, our brands trigger an association with the beliefs and principles upon which we operate. It serves as our introduction in any forum.</a:t>
            </a:r>
          </a:p>
          <a:p>
            <a:pPr>
              <a:spcBef>
                <a:spcPts val="1800"/>
              </a:spcBef>
              <a:buFont typeface="Wingdings" pitchFamily="2" charset="2"/>
              <a:buNone/>
            </a:pPr>
            <a:r>
              <a:rPr lang="en-US" altLang="en-US" b="1" smtClean="0"/>
              <a:t>Brand Identity RFP Overview:  </a:t>
            </a:r>
          </a:p>
          <a:p>
            <a:pPr>
              <a:spcBef>
                <a:spcPts val="1800"/>
              </a:spcBef>
              <a:buFont typeface="Wingdings" pitchFamily="2" charset="2"/>
              <a:buNone/>
            </a:pPr>
            <a:r>
              <a:rPr lang="en-US" altLang="en-US" sz="1600" smtClean="0"/>
              <a:t>The Women's Business Enterprise National Council (WBENC) is seeking a marketing company with proven Brand Identity creative capabilities for potential use by its national organization and network of fourteen (14) Regional Partner Organizations (RPOs). </a:t>
            </a:r>
          </a:p>
          <a:p>
            <a:pPr>
              <a:spcBef>
                <a:spcPts val="1800"/>
              </a:spcBef>
              <a:buFont typeface="Wingdings" pitchFamily="2" charset="2"/>
              <a:buNone/>
            </a:pPr>
            <a:r>
              <a:rPr lang="en-US" altLang="en-US" sz="1600" smtClean="0"/>
              <a:t>The scope of this project is for multiple brand identity recommendations, including naming conventions and logo options, for consideration by WBENC and the 14 RPOs in our network. Current state will show individualized and non-cohesive brand elements between WBENC and its RPO partners. </a:t>
            </a:r>
          </a:p>
          <a:p>
            <a:pPr>
              <a:spcBef>
                <a:spcPts val="1800"/>
              </a:spcBef>
              <a:buFont typeface="Wingdings" pitchFamily="2" charset="2"/>
              <a:buNone/>
            </a:pPr>
            <a:endParaRPr lang="en-CA" altLang="en-US" sz="1600" smtClean="0"/>
          </a:p>
        </p:txBody>
      </p:sp>
    </p:spTree>
    <p:extLst>
      <p:ext uri="{BB962C8B-B14F-4D97-AF65-F5344CB8AC3E}">
        <p14:creationId xmlns:p14="http://schemas.microsoft.com/office/powerpoint/2010/main" val="420292361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1431132" y="857250"/>
            <a:ext cx="6284119" cy="595313"/>
          </a:xfrm>
        </p:spPr>
        <p:txBody>
          <a:bodyPr/>
          <a:lstStyle/>
          <a:p>
            <a:r>
              <a:rPr lang="en-CA" dirty="0" smtClean="0">
                <a:latin typeface="Arial" charset="0"/>
                <a:ea typeface="MS PGothic" charset="0"/>
                <a:cs typeface="Geneva" charset="0"/>
              </a:rPr>
              <a:t>Corporate Seat Replacement – Renee Jones</a:t>
            </a:r>
            <a:endParaRPr lang="en-CA" dirty="0">
              <a:latin typeface="Arial" charset="0"/>
              <a:ea typeface="MS PGothic" charset="0"/>
              <a:cs typeface="Geneva" charset="0"/>
            </a:endParaRPr>
          </a:p>
        </p:txBody>
      </p:sp>
      <p:sp>
        <p:nvSpPr>
          <p:cNvPr id="7" name="Content Placeholder 2"/>
          <p:cNvSpPr txBox="1">
            <a:spLocks/>
          </p:cNvSpPr>
          <p:nvPr/>
        </p:nvSpPr>
        <p:spPr bwMode="gray">
          <a:xfrm>
            <a:off x="2725829" y="1410438"/>
            <a:ext cx="5649416" cy="76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342900" indent="-342900" algn="l" rtl="0" eaLnBrk="0" fontAlgn="base" hangingPunct="0">
              <a:lnSpc>
                <a:spcPct val="90000"/>
              </a:lnSpc>
              <a:spcBef>
                <a:spcPct val="45000"/>
              </a:spcBef>
              <a:spcAft>
                <a:spcPct val="0"/>
              </a:spcAft>
              <a:buClr>
                <a:schemeClr val="tx1"/>
              </a:buClr>
              <a:buSzPct val="70000"/>
              <a:buFont typeface="Wingdings" charset="0"/>
              <a:buChar char="•"/>
              <a:defRPr sz="2400" kern="1200">
                <a:solidFill>
                  <a:schemeClr val="tx1"/>
                </a:solidFill>
                <a:latin typeface="+mn-lt"/>
                <a:ea typeface="MS PGothic" pitchFamily="34" charset="-128"/>
                <a:cs typeface="+mn-cs"/>
              </a:defRPr>
            </a:lvl1pPr>
            <a:lvl2pPr marL="323850" indent="-322263" algn="l" rtl="0" eaLnBrk="0" fontAlgn="base" hangingPunct="0">
              <a:lnSpc>
                <a:spcPct val="90000"/>
              </a:lnSpc>
              <a:spcBef>
                <a:spcPct val="40000"/>
              </a:spcBef>
              <a:spcAft>
                <a:spcPct val="0"/>
              </a:spcAft>
              <a:buClr>
                <a:schemeClr val="accent1"/>
              </a:buClr>
              <a:buSzPct val="70000"/>
              <a:buFont typeface="Wingdings" charset="0"/>
              <a:buChar char="l"/>
              <a:defRPr sz="2200" kern="1200">
                <a:solidFill>
                  <a:schemeClr val="tx1"/>
                </a:solidFill>
                <a:latin typeface="+mn-lt"/>
                <a:ea typeface="Geneva" pitchFamily="68" charset="-128"/>
                <a:cs typeface="+mn-cs"/>
              </a:defRPr>
            </a:lvl2pPr>
            <a:lvl3pPr marL="600075" indent="-274638" algn="l" rtl="0" eaLnBrk="0" fontAlgn="base" hangingPunct="0">
              <a:lnSpc>
                <a:spcPct val="90000"/>
              </a:lnSpc>
              <a:spcBef>
                <a:spcPct val="25000"/>
              </a:spcBef>
              <a:spcAft>
                <a:spcPct val="25000"/>
              </a:spcAft>
              <a:buClr>
                <a:schemeClr val="accent2"/>
              </a:buClr>
              <a:buSzPct val="70000"/>
              <a:buFont typeface="Wingdings" charset="0"/>
              <a:buChar char="l"/>
              <a:defRPr sz="2000" kern="1200">
                <a:solidFill>
                  <a:schemeClr val="tx1"/>
                </a:solidFill>
                <a:latin typeface="+mn-lt"/>
                <a:ea typeface="Geneva" pitchFamily="68" charset="-128"/>
                <a:cs typeface="+mn-cs"/>
              </a:defRPr>
            </a:lvl3pPr>
            <a:lvl4pPr marL="857250" indent="-255588" algn="l" rtl="0" eaLnBrk="0" fontAlgn="base" hangingPunct="0">
              <a:lnSpc>
                <a:spcPct val="90000"/>
              </a:lnSpc>
              <a:spcBef>
                <a:spcPct val="25000"/>
              </a:spcBef>
              <a:spcAft>
                <a:spcPct val="0"/>
              </a:spcAft>
              <a:buClr>
                <a:schemeClr val="tx1"/>
              </a:buClr>
              <a:buSzPct val="70000"/>
              <a:buFont typeface="Wingdings" charset="0"/>
              <a:buChar char="l"/>
              <a:defRPr sz="2000" kern="1200">
                <a:solidFill>
                  <a:schemeClr val="tx1"/>
                </a:solidFill>
                <a:latin typeface="+mn-lt"/>
                <a:ea typeface="Geneva" pitchFamily="68" charset="-128"/>
                <a:cs typeface="+mn-cs"/>
              </a:defRPr>
            </a:lvl4pPr>
            <a:lvl5pPr marL="1152525" indent="-293688" algn="l" rtl="0" eaLnBrk="0" fontAlgn="base" hangingPunct="0">
              <a:lnSpc>
                <a:spcPct val="90000"/>
              </a:lnSpc>
              <a:spcBef>
                <a:spcPct val="25000"/>
              </a:spcBef>
              <a:spcAft>
                <a:spcPct val="0"/>
              </a:spcAft>
              <a:buClr>
                <a:schemeClr val="tx2"/>
              </a:buClr>
              <a:buSzPct val="70000"/>
              <a:buFont typeface="Wingdings" charset="0"/>
              <a:buChar char="l"/>
              <a:defRPr sz="1600" kern="1200">
                <a:solidFill>
                  <a:schemeClr val="tx1"/>
                </a:solidFill>
                <a:latin typeface="+mn-lt"/>
                <a:ea typeface="Geneva"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defTabSz="342900">
              <a:lnSpc>
                <a:spcPct val="120000"/>
              </a:lnSpc>
              <a:spcBef>
                <a:spcPts val="0"/>
              </a:spcBef>
              <a:spcAft>
                <a:spcPct val="0"/>
              </a:spcAft>
              <a:buClrTx/>
              <a:buSzPct val="85000"/>
              <a:buNone/>
            </a:pPr>
            <a:r>
              <a:rPr lang="en-US" sz="2100" dirty="0" smtClean="0">
                <a:solidFill>
                  <a:srgbClr val="000000"/>
                </a:solidFill>
                <a:ea typeface="MS PGothic" pitchFamily="34" charset="-128"/>
              </a:rPr>
              <a:t>Accenture </a:t>
            </a:r>
            <a:endParaRPr lang="en-US" sz="2100" dirty="0">
              <a:solidFill>
                <a:srgbClr val="000000"/>
              </a:solidFill>
              <a:ea typeface="MS PGothic" pitchFamily="34" charset="-128"/>
            </a:endParaRPr>
          </a:p>
          <a:p>
            <a:pPr marL="0" lvl="2" indent="0" algn="r" defTabSz="342900">
              <a:lnSpc>
                <a:spcPct val="120000"/>
              </a:lnSpc>
              <a:spcBef>
                <a:spcPts val="0"/>
              </a:spcBef>
              <a:spcAft>
                <a:spcPct val="0"/>
              </a:spcAft>
              <a:buClrTx/>
              <a:buSzPct val="85000"/>
              <a:buNone/>
            </a:pPr>
            <a:r>
              <a:rPr lang="en-US" sz="1575" dirty="0">
                <a:solidFill>
                  <a:srgbClr val="000000"/>
                </a:solidFill>
                <a:ea typeface="MS PGothic" pitchFamily="34" charset="-128"/>
              </a:rPr>
              <a:t>					</a:t>
            </a:r>
            <a:r>
              <a:rPr lang="en-US" sz="1575" i="1" dirty="0" smtClean="0">
                <a:solidFill>
                  <a:srgbClr val="000000"/>
                </a:solidFill>
                <a:ea typeface="MS PGothic" pitchFamily="34" charset="-128"/>
              </a:rPr>
              <a:t>Term </a:t>
            </a:r>
            <a:r>
              <a:rPr lang="en-US" sz="1575" i="1" dirty="0">
                <a:solidFill>
                  <a:srgbClr val="000000"/>
                </a:solidFill>
                <a:ea typeface="MS PGothic" pitchFamily="34" charset="-128"/>
              </a:rPr>
              <a:t>ending December, </a:t>
            </a:r>
            <a:r>
              <a:rPr lang="en-US" sz="1575" i="1" dirty="0" smtClean="0">
                <a:solidFill>
                  <a:srgbClr val="000000"/>
                </a:solidFill>
                <a:ea typeface="MS PGothic" pitchFamily="34" charset="-128"/>
              </a:rPr>
              <a:t>2017</a:t>
            </a:r>
            <a:endParaRPr lang="en-US" sz="1575" i="1" dirty="0">
              <a:solidFill>
                <a:srgbClr val="000000"/>
              </a:solidFill>
              <a:ea typeface="MS PGothic" pitchFamily="34" charset="-128"/>
            </a:endParaRPr>
          </a:p>
        </p:txBody>
      </p:sp>
      <p:sp>
        <p:nvSpPr>
          <p:cNvPr id="3" name="Rectangle 2"/>
          <p:cNvSpPr/>
          <p:nvPr/>
        </p:nvSpPr>
        <p:spPr>
          <a:xfrm>
            <a:off x="7421174" y="6311820"/>
            <a:ext cx="997710" cy="207749"/>
          </a:xfrm>
          <a:prstGeom prst="rect">
            <a:avLst/>
          </a:prstGeom>
          <a:noFill/>
        </p:spPr>
        <p:txBody>
          <a:bodyPr wrap="non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342900"/>
            <a:r>
              <a:rPr lang="en-US" sz="900" cap="all" dirty="0">
                <a:ln w="0"/>
                <a:solidFill>
                  <a:srgbClr val="FF0000"/>
                </a:solidFill>
                <a:effectLst>
                  <a:reflection blurRad="12700" stA="50000" endPos="50000" dist="5000" dir="5400000" sy="-100000" rotWithShape="0"/>
                </a:effectLst>
              </a:rPr>
              <a:t>Confidential</a:t>
            </a:r>
          </a:p>
        </p:txBody>
      </p:sp>
      <p:sp>
        <p:nvSpPr>
          <p:cNvPr id="2" name="TextBox 1"/>
          <p:cNvSpPr txBox="1"/>
          <p:nvPr/>
        </p:nvSpPr>
        <p:spPr>
          <a:xfrm>
            <a:off x="509146" y="4183996"/>
            <a:ext cx="2678926" cy="738664"/>
          </a:xfrm>
          <a:prstGeom prst="rect">
            <a:avLst/>
          </a:prstGeom>
          <a:noFill/>
        </p:spPr>
        <p:txBody>
          <a:bodyPr wrap="square" rtlCol="0">
            <a:spAutoFit/>
          </a:bodyPr>
          <a:lstStyle/>
          <a:p>
            <a:pPr algn="ctr" defTabSz="342900"/>
            <a:r>
              <a:rPr lang="en-US" sz="1400" dirty="0" smtClean="0">
                <a:solidFill>
                  <a:schemeClr val="accent1">
                    <a:lumMod val="75000"/>
                  </a:schemeClr>
                </a:solidFill>
              </a:rPr>
              <a:t>Nedra Dickson</a:t>
            </a:r>
            <a:endParaRPr lang="en-US" sz="1400" dirty="0">
              <a:solidFill>
                <a:schemeClr val="accent1">
                  <a:lumMod val="75000"/>
                </a:schemeClr>
              </a:solidFill>
            </a:endParaRPr>
          </a:p>
          <a:p>
            <a:pPr algn="ctr" defTabSz="342900"/>
            <a:r>
              <a:rPr lang="en-US" sz="1400" dirty="0" smtClean="0">
                <a:solidFill>
                  <a:schemeClr val="accent1">
                    <a:lumMod val="75000"/>
                  </a:schemeClr>
                </a:solidFill>
              </a:rPr>
              <a:t>Global </a:t>
            </a:r>
            <a:r>
              <a:rPr lang="en-US" sz="1400" dirty="0">
                <a:solidFill>
                  <a:schemeClr val="accent1">
                    <a:lumMod val="75000"/>
                  </a:schemeClr>
                </a:solidFill>
              </a:rPr>
              <a:t>Supplier Diversity and Sustainability Lead </a:t>
            </a:r>
          </a:p>
        </p:txBody>
      </p:sp>
      <p:sp>
        <p:nvSpPr>
          <p:cNvPr id="12" name="TextBox 11"/>
          <p:cNvSpPr txBox="1"/>
          <p:nvPr/>
        </p:nvSpPr>
        <p:spPr>
          <a:xfrm>
            <a:off x="4027415" y="2593212"/>
            <a:ext cx="4391469" cy="3547125"/>
          </a:xfrm>
          <a:prstGeom prst="rect">
            <a:avLst/>
          </a:prstGeom>
          <a:noFill/>
        </p:spPr>
        <p:txBody>
          <a:bodyPr wrap="square" rtlCol="0">
            <a:spAutoFit/>
          </a:bodyPr>
          <a:lstStyle/>
          <a:p>
            <a:pPr marL="214313" indent="-214313" defTabSz="342900">
              <a:spcBef>
                <a:spcPts val="450"/>
              </a:spcBef>
              <a:spcAft>
                <a:spcPts val="450"/>
              </a:spcAft>
              <a:buClr>
                <a:srgbClr val="008C99"/>
              </a:buClr>
              <a:buFont typeface="Wingdings" panose="05000000000000000000" pitchFamily="2" charset="2"/>
              <a:buChar char="§"/>
            </a:pPr>
            <a:r>
              <a:rPr lang="en-US" sz="1425" b="0" dirty="0">
                <a:solidFill>
                  <a:srgbClr val="000000"/>
                </a:solidFill>
              </a:rPr>
              <a:t>Responsible </a:t>
            </a:r>
            <a:r>
              <a:rPr lang="en-US" sz="1425" b="0" dirty="0" smtClean="0">
                <a:solidFill>
                  <a:srgbClr val="000000"/>
                </a:solidFill>
              </a:rPr>
              <a:t>for leading </a:t>
            </a:r>
            <a:r>
              <a:rPr lang="en-US" sz="1425" b="0" dirty="0">
                <a:solidFill>
                  <a:srgbClr val="000000"/>
                </a:solidFill>
              </a:rPr>
              <a:t>and promoting Accenture’s well-established efforts to maximize procurement opportunities with diverse businesses as suppliers and subcontractors within 16 countries. </a:t>
            </a:r>
            <a:endParaRPr lang="en-US" sz="1425" b="0" dirty="0" smtClean="0">
              <a:solidFill>
                <a:srgbClr val="000000"/>
              </a:solidFill>
            </a:endParaRPr>
          </a:p>
          <a:p>
            <a:pPr marL="214313" indent="-214313" defTabSz="342900">
              <a:spcBef>
                <a:spcPts val="450"/>
              </a:spcBef>
              <a:spcAft>
                <a:spcPts val="450"/>
              </a:spcAft>
              <a:buClr>
                <a:srgbClr val="008C99"/>
              </a:buClr>
              <a:buFont typeface="Wingdings" panose="05000000000000000000" pitchFamily="2" charset="2"/>
              <a:buChar char="§"/>
            </a:pPr>
            <a:r>
              <a:rPr lang="en-US" sz="1425" b="0" dirty="0" smtClean="0">
                <a:solidFill>
                  <a:srgbClr val="000000"/>
                </a:solidFill>
              </a:rPr>
              <a:t>Has </a:t>
            </a:r>
            <a:r>
              <a:rPr lang="en-US" sz="1425" b="0" dirty="0">
                <a:solidFill>
                  <a:srgbClr val="000000"/>
                </a:solidFill>
              </a:rPr>
              <a:t>grown Accenture’s Diverse </a:t>
            </a:r>
            <a:r>
              <a:rPr lang="en-US" sz="1425" b="0" dirty="0" smtClean="0">
                <a:solidFill>
                  <a:srgbClr val="000000"/>
                </a:solidFill>
              </a:rPr>
              <a:t>Supplier </a:t>
            </a:r>
            <a:r>
              <a:rPr lang="en-US" sz="1425" b="0" dirty="0">
                <a:solidFill>
                  <a:srgbClr val="000000"/>
                </a:solidFill>
              </a:rPr>
              <a:t>Development Program (DSDP) in four geographies (US, Canada, UKI &amp; South Africa).</a:t>
            </a:r>
          </a:p>
          <a:p>
            <a:pPr marL="214313" indent="-214313" defTabSz="342900">
              <a:spcBef>
                <a:spcPts val="450"/>
              </a:spcBef>
              <a:spcAft>
                <a:spcPts val="450"/>
              </a:spcAft>
              <a:buClr>
                <a:srgbClr val="008C99"/>
              </a:buClr>
              <a:buFont typeface="Wingdings" panose="05000000000000000000" pitchFamily="2" charset="2"/>
              <a:buChar char="§"/>
            </a:pPr>
            <a:r>
              <a:rPr lang="en-US" sz="1425" b="0" dirty="0" smtClean="0">
                <a:solidFill>
                  <a:srgbClr val="000000"/>
                </a:solidFill>
              </a:rPr>
              <a:t>Large range of experience including Technology </a:t>
            </a:r>
            <a:r>
              <a:rPr lang="en-US" sz="1425" b="0" dirty="0">
                <a:solidFill>
                  <a:srgbClr val="000000"/>
                </a:solidFill>
              </a:rPr>
              <a:t>Support, Delivery Center Implementations, SAP Development, Operations Management, Customer Service and Sourcing and Category Management. </a:t>
            </a:r>
            <a:endParaRPr lang="en-US" sz="1425" b="0" dirty="0" smtClean="0">
              <a:solidFill>
                <a:srgbClr val="000000"/>
              </a:solidFill>
            </a:endParaRPr>
          </a:p>
          <a:p>
            <a:pPr defTabSz="342900">
              <a:spcBef>
                <a:spcPts val="450"/>
              </a:spcBef>
              <a:spcAft>
                <a:spcPts val="450"/>
              </a:spcAft>
              <a:buClr>
                <a:srgbClr val="008C99"/>
              </a:buClr>
            </a:pPr>
            <a:endParaRPr lang="en-US" sz="1425" dirty="0">
              <a:solidFill>
                <a:srgbClr val="000000"/>
              </a:solidFill>
            </a:endParaRPr>
          </a:p>
        </p:txBody>
      </p:sp>
      <p:sp>
        <p:nvSpPr>
          <p:cNvPr id="10" name="Title 1"/>
          <p:cNvSpPr txBox="1">
            <a:spLocks/>
          </p:cNvSpPr>
          <p:nvPr/>
        </p:nvSpPr>
        <p:spPr bwMode="gray">
          <a:xfrm>
            <a:off x="384175" y="0"/>
            <a:ext cx="8378825" cy="7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a:lstStyle>
          <a:p>
            <a:pPr defTabSz="914400"/>
            <a:r>
              <a:rPr lang="en-US" b="1" dirty="0" smtClean="0"/>
              <a:t>Nominating Committee:  Corporate Nominations </a:t>
            </a:r>
            <a:endParaRPr lang="en-US" b="1" dirty="0"/>
          </a:p>
        </p:txBody>
      </p:sp>
      <p:pic>
        <p:nvPicPr>
          <p:cNvPr id="9" name="Picture 8" descr="C:\Users\nedra.l.dickson\Desktop\nedra5\014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38" y="1154906"/>
            <a:ext cx="2154942" cy="2834521"/>
          </a:xfrm>
          <a:prstGeom prst="rect">
            <a:avLst/>
          </a:prstGeom>
          <a:noFill/>
          <a:ln>
            <a:noFill/>
          </a:ln>
        </p:spPr>
      </p:pic>
    </p:spTree>
    <p:extLst>
      <p:ext uri="{BB962C8B-B14F-4D97-AF65-F5344CB8AC3E}">
        <p14:creationId xmlns:p14="http://schemas.microsoft.com/office/powerpoint/2010/main" val="3274935458"/>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7"/>
          <p:cNvSpPr>
            <a:spLocks noGrp="1"/>
          </p:cNvSpPr>
          <p:nvPr>
            <p:ph type="title"/>
          </p:nvPr>
        </p:nvSpPr>
        <p:spPr>
          <a:xfrm>
            <a:off x="384175" y="0"/>
            <a:ext cx="8378825" cy="793750"/>
          </a:xfrm>
        </p:spPr>
        <p:txBody>
          <a:bodyPr/>
          <a:lstStyle/>
          <a:p>
            <a:r>
              <a:rPr lang="en-US" altLang="en-US" smtClean="0"/>
              <a:t>RFP Overview </a:t>
            </a:r>
            <a:endParaRPr lang="en-CA" altLang="en-US" smtClean="0"/>
          </a:p>
        </p:txBody>
      </p:sp>
      <p:sp>
        <p:nvSpPr>
          <p:cNvPr id="13315" name="Content Placeholder 4"/>
          <p:cNvSpPr>
            <a:spLocks noGrp="1"/>
          </p:cNvSpPr>
          <p:nvPr>
            <p:ph idx="1"/>
          </p:nvPr>
        </p:nvSpPr>
        <p:spPr>
          <a:xfrm>
            <a:off x="219075" y="1185863"/>
            <a:ext cx="8374063" cy="4176712"/>
          </a:xfrm>
        </p:spPr>
        <p:txBody>
          <a:bodyPr/>
          <a:lstStyle/>
          <a:p>
            <a:pPr>
              <a:buFont typeface="Wingdings" pitchFamily="2" charset="2"/>
              <a:buNone/>
            </a:pPr>
            <a:r>
              <a:rPr lang="en-US" altLang="en-US" b="1" smtClean="0"/>
              <a:t>Specifications provided in RFP: Five (5) Brand Identity creative directions</a:t>
            </a:r>
          </a:p>
          <a:p>
            <a:pPr>
              <a:buFont typeface="Wingdings" pitchFamily="2" charset="2"/>
              <a:buNone/>
            </a:pPr>
            <a:r>
              <a:rPr lang="en-US" altLang="en-US" sz="1600" smtClean="0"/>
              <a:t>1)  Brand Identity Recommendation for WBENC national logo only, incorporating a symbol or icon that could be incorporated for the fourteen (14) RPOs under their existing naming structure.</a:t>
            </a:r>
          </a:p>
          <a:p>
            <a:pPr>
              <a:buFont typeface="Wingdings" pitchFamily="2" charset="2"/>
              <a:buNone/>
            </a:pPr>
            <a:r>
              <a:rPr lang="en-US" altLang="en-US" sz="1600" smtClean="0"/>
              <a:t>2)  Brand Identity Recommendation for RPOs to a standardized WBEC- [Territory] where the territory is the area of the RPO; comparable creative for WBENC.</a:t>
            </a:r>
          </a:p>
          <a:p>
            <a:pPr>
              <a:buFont typeface="Wingdings" pitchFamily="2" charset="2"/>
              <a:buNone/>
            </a:pPr>
            <a:r>
              <a:rPr lang="en-US" altLang="en-US" sz="1600" smtClean="0"/>
              <a:t>3)  Brand Identity Recommendation for WBENC and RPOs in the vein of the Southeastern Conference logo, resulting in one design with components indicative of the national organization and 14 RPOs.   </a:t>
            </a:r>
          </a:p>
          <a:p>
            <a:pPr>
              <a:buFont typeface="Wingdings" pitchFamily="2" charset="2"/>
              <a:buNone/>
            </a:pPr>
            <a:r>
              <a:rPr lang="en-US" altLang="en-US" sz="1600" smtClean="0"/>
              <a:t>4)  Brand Identity Recommendation with a new name and logo for WBENC and its RPOs.</a:t>
            </a:r>
          </a:p>
          <a:p>
            <a:pPr>
              <a:buFont typeface="Wingdings" pitchFamily="2" charset="2"/>
              <a:buNone/>
            </a:pPr>
            <a:r>
              <a:rPr lang="en-US" altLang="en-US" sz="1600" smtClean="0"/>
              <a:t>5)  Brand Identity Recommendation based on your collective expertise and recommendations. </a:t>
            </a:r>
          </a:p>
        </p:txBody>
      </p:sp>
    </p:spTree>
    <p:extLst>
      <p:ext uri="{BB962C8B-B14F-4D97-AF65-F5344CB8AC3E}">
        <p14:creationId xmlns:p14="http://schemas.microsoft.com/office/powerpoint/2010/main" val="2176843740"/>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a:xfrm>
            <a:off x="384175" y="0"/>
            <a:ext cx="8378825" cy="793750"/>
          </a:xfrm>
        </p:spPr>
        <p:txBody>
          <a:bodyPr/>
          <a:lstStyle/>
          <a:p>
            <a:r>
              <a:rPr lang="en-US" altLang="en-US" smtClean="0"/>
              <a:t>RFP Overview </a:t>
            </a:r>
            <a:endParaRPr lang="en-CA" altLang="en-US" smtClean="0"/>
          </a:p>
        </p:txBody>
      </p:sp>
      <p:sp>
        <p:nvSpPr>
          <p:cNvPr id="13315" name="Content Placeholder 4"/>
          <p:cNvSpPr>
            <a:spLocks noGrp="1"/>
          </p:cNvSpPr>
          <p:nvPr>
            <p:ph idx="1"/>
          </p:nvPr>
        </p:nvSpPr>
        <p:spPr>
          <a:xfrm>
            <a:off x="384175" y="1179513"/>
            <a:ext cx="8374063" cy="3471862"/>
          </a:xfrm>
        </p:spPr>
        <p:txBody>
          <a:bodyPr/>
          <a:lstStyle/>
          <a:p>
            <a:pPr marL="285750" indent="-285750">
              <a:buFont typeface="Arial" panose="020B0604020202020204" pitchFamily="34" charset="0"/>
              <a:buChar char="•"/>
              <a:defRPr/>
            </a:pPr>
            <a:r>
              <a:rPr lang="en-US" altLang="en-US" sz="2000" dirty="0" smtClean="0"/>
              <a:t>The Brand Identity RFP Overview was published to 47 identified participants</a:t>
            </a:r>
          </a:p>
          <a:p>
            <a:pPr marL="609600" lvl="1" indent="-285750">
              <a:buFont typeface="Arial" panose="020B0604020202020204" pitchFamily="34" charset="0"/>
              <a:buChar char="•"/>
              <a:defRPr/>
            </a:pPr>
            <a:r>
              <a:rPr lang="en-US" altLang="en-US" sz="1800" dirty="0" smtClean="0"/>
              <a:t>46 WBEs; 1 National Corporate Member</a:t>
            </a:r>
          </a:p>
          <a:p>
            <a:pPr marL="885825" lvl="2" indent="-285750">
              <a:buFont typeface="Arial" panose="020B0604020202020204" pitchFamily="34" charset="0"/>
              <a:buChar char="•"/>
              <a:defRPr/>
            </a:pPr>
            <a:r>
              <a:rPr lang="en-US" altLang="en-US" sz="1600" dirty="0" smtClean="0"/>
              <a:t>Identified through WBENCLink</a:t>
            </a:r>
            <a:endParaRPr lang="en-US" altLang="en-US" sz="1600" dirty="0"/>
          </a:p>
          <a:p>
            <a:pPr marL="885825" lvl="2" indent="-285750">
              <a:buFont typeface="Arial" panose="020B0604020202020204" pitchFamily="34" charset="0"/>
              <a:buChar char="•"/>
              <a:defRPr/>
            </a:pPr>
            <a:r>
              <a:rPr lang="en-US" altLang="en-US" sz="1600" dirty="0" smtClean="0"/>
              <a:t>RPOs had opportunity to submit WBEs for inclusion</a:t>
            </a:r>
          </a:p>
          <a:p>
            <a:pPr marL="609600" lvl="1" indent="-285750">
              <a:buFont typeface="Arial" panose="020B0604020202020204" pitchFamily="34" charset="0"/>
              <a:buChar char="•"/>
              <a:defRPr/>
            </a:pPr>
            <a:r>
              <a:rPr lang="en-US" altLang="en-US" sz="1800" dirty="0" smtClean="0"/>
              <a:t>All participants and RPOs were invited to attend a webinar to clarify and level set RFP details</a:t>
            </a:r>
          </a:p>
          <a:p>
            <a:pPr marL="609600" lvl="1" indent="-285750">
              <a:buFont typeface="Arial" panose="020B0604020202020204" pitchFamily="34" charset="0"/>
              <a:buChar char="•"/>
              <a:defRPr/>
            </a:pPr>
            <a:r>
              <a:rPr lang="en-US" altLang="en-US" sz="1800" dirty="0" smtClean="0"/>
              <a:t>All questions submitted during the webinar were answered in writing and published to all participants </a:t>
            </a:r>
          </a:p>
          <a:p>
            <a:pPr marL="285750" indent="-285750">
              <a:buFont typeface="Arial" panose="020B0604020202020204" pitchFamily="34" charset="0"/>
              <a:buChar char="•"/>
              <a:defRPr/>
            </a:pPr>
            <a:r>
              <a:rPr lang="en-US" altLang="en-US" sz="2000" dirty="0" smtClean="0"/>
              <a:t>Based on the Overview, Webinar and Q &amp; A, 27 participants elected to receive the RFP</a:t>
            </a:r>
          </a:p>
          <a:p>
            <a:pPr marL="609600" lvl="1" indent="-285750">
              <a:buFont typeface="Arial" panose="020B0604020202020204" pitchFamily="34" charset="0"/>
              <a:buChar char="•"/>
              <a:defRPr/>
            </a:pPr>
            <a:r>
              <a:rPr lang="en-US" altLang="en-US" sz="1800" dirty="0" smtClean="0"/>
              <a:t>26 WBEs; 1 National Corporate Member</a:t>
            </a:r>
          </a:p>
          <a:p>
            <a:pPr marL="285750" indent="-285750">
              <a:buFont typeface="Arial" panose="020B0604020202020204" pitchFamily="34" charset="0"/>
              <a:buChar char="•"/>
              <a:defRPr/>
            </a:pPr>
            <a:r>
              <a:rPr lang="en-US" altLang="en-US" sz="2000" dirty="0" smtClean="0"/>
              <a:t>As of the RFP due date, completed RFPs were submitted by 12 participants</a:t>
            </a:r>
          </a:p>
          <a:p>
            <a:pPr marL="609600" lvl="1" indent="-285750">
              <a:buFont typeface="Arial" panose="020B0604020202020204" pitchFamily="34" charset="0"/>
              <a:buChar char="•"/>
              <a:defRPr/>
            </a:pPr>
            <a:r>
              <a:rPr lang="en-US" altLang="en-US" sz="1800" dirty="0" smtClean="0"/>
              <a:t>All 12 submitted responses were from WBEs </a:t>
            </a:r>
          </a:p>
          <a:p>
            <a:pPr marL="609600" lvl="1" indent="-285750">
              <a:buFont typeface="Arial" panose="020B0604020202020204" pitchFamily="34" charset="0"/>
              <a:buChar char="•"/>
              <a:defRPr/>
            </a:pPr>
            <a:endParaRPr lang="en-US" altLang="en-US" dirty="0" smtClean="0"/>
          </a:p>
          <a:p>
            <a:pPr>
              <a:buFont typeface="Wingdings" pitchFamily="2" charset="2"/>
              <a:buNone/>
              <a:defRPr/>
            </a:pPr>
            <a:endParaRPr lang="en-US" altLang="en-US" dirty="0" smtClean="0"/>
          </a:p>
          <a:p>
            <a:pPr>
              <a:spcBef>
                <a:spcPts val="1800"/>
              </a:spcBef>
              <a:buFont typeface="Wingdings" pitchFamily="2" charset="2"/>
              <a:buNone/>
              <a:defRPr/>
            </a:pPr>
            <a:endParaRPr lang="en-CA" altLang="en-US" sz="1600" dirty="0" smtClean="0"/>
          </a:p>
        </p:txBody>
      </p:sp>
    </p:spTree>
    <p:extLst>
      <p:ext uri="{BB962C8B-B14F-4D97-AF65-F5344CB8AC3E}">
        <p14:creationId xmlns:p14="http://schemas.microsoft.com/office/powerpoint/2010/main" val="1004764834"/>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384175" y="0"/>
            <a:ext cx="8378825" cy="793750"/>
          </a:xfrm>
        </p:spPr>
        <p:txBody>
          <a:bodyPr/>
          <a:lstStyle/>
          <a:p>
            <a:r>
              <a:rPr lang="en-US" altLang="en-US" smtClean="0"/>
              <a:t>RFP Evaluations: Phase 1 </a:t>
            </a:r>
            <a:endParaRPr lang="en-CA" altLang="en-US" smtClean="0"/>
          </a:p>
        </p:txBody>
      </p:sp>
      <p:sp>
        <p:nvSpPr>
          <p:cNvPr id="15363" name="TextBox 3"/>
          <p:cNvSpPr txBox="1">
            <a:spLocks noChangeArrowheads="1"/>
          </p:cNvSpPr>
          <p:nvPr/>
        </p:nvSpPr>
        <p:spPr bwMode="auto">
          <a:xfrm>
            <a:off x="5008563" y="1154113"/>
            <a:ext cx="1363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000000"/>
                </a:solidFill>
              </a:rPr>
              <a:t>Evaluators</a:t>
            </a:r>
          </a:p>
        </p:txBody>
      </p:sp>
      <p:sp>
        <p:nvSpPr>
          <p:cNvPr id="15364" name="TextBox 6"/>
          <p:cNvSpPr txBox="1">
            <a:spLocks noChangeArrowheads="1"/>
          </p:cNvSpPr>
          <p:nvPr/>
        </p:nvSpPr>
        <p:spPr bwMode="auto">
          <a:xfrm>
            <a:off x="803275" y="1157288"/>
            <a:ext cx="2222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000000"/>
                </a:solidFill>
              </a:rPr>
              <a:t>Evaluation Criteria</a:t>
            </a:r>
          </a:p>
        </p:txBody>
      </p:sp>
      <p:sp>
        <p:nvSpPr>
          <p:cNvPr id="5" name="TextBox 4"/>
          <p:cNvSpPr txBox="1"/>
          <p:nvPr/>
        </p:nvSpPr>
        <p:spPr>
          <a:xfrm>
            <a:off x="5008563" y="1524000"/>
            <a:ext cx="2600325" cy="3292475"/>
          </a:xfrm>
          <a:prstGeom prst="rect">
            <a:avLst/>
          </a:prstGeom>
          <a:noFill/>
        </p:spPr>
        <p:txBody>
          <a:bodyPr wrap="none">
            <a:spAutoFit/>
          </a:bodyPr>
          <a:lstStyle/>
          <a:p>
            <a:pPr eaLnBrk="0" hangingPunct="0">
              <a:defRPr/>
            </a:pPr>
            <a:endParaRPr lang="en-US" sz="8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sz="1600" b="0" dirty="0">
                <a:solidFill>
                  <a:srgbClr val="000000"/>
                </a:solidFill>
                <a:latin typeface="Arial" panose="020B0604020202020204" pitchFamily="34" charset="0"/>
                <a:ea typeface="MS PGothic" panose="020B0600070205080204" pitchFamily="34" charset="-128"/>
              </a:rPr>
              <a:t>Pat Birmingham</a:t>
            </a:r>
          </a:p>
          <a:p>
            <a:pPr marL="285750" indent="-285750" eaLnBrk="0" hangingPunct="0">
              <a:buFont typeface="Arial" panose="020B0604020202020204" pitchFamily="34" charset="0"/>
              <a:buChar char="•"/>
              <a:defRPr/>
            </a:pPr>
            <a:endParaRPr lang="en-US" sz="8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sz="1600" b="0" dirty="0">
                <a:solidFill>
                  <a:srgbClr val="000000"/>
                </a:solidFill>
                <a:latin typeface="Arial" panose="020B0604020202020204" pitchFamily="34" charset="0"/>
                <a:ea typeface="MS PGothic" panose="020B0600070205080204" pitchFamily="34" charset="-128"/>
              </a:rPr>
              <a:t>David Gifford-Robinson</a:t>
            </a:r>
          </a:p>
          <a:p>
            <a:pPr marL="285750" indent="-285750" eaLnBrk="0" hangingPunct="0">
              <a:buFont typeface="Arial" panose="020B0604020202020204" pitchFamily="34" charset="0"/>
              <a:buChar char="•"/>
              <a:defRPr/>
            </a:pPr>
            <a:endParaRPr lang="en-US" sz="8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sz="1600" b="0" dirty="0">
                <a:solidFill>
                  <a:srgbClr val="000000"/>
                </a:solidFill>
                <a:latin typeface="Arial" panose="020B0604020202020204" pitchFamily="34" charset="0"/>
                <a:ea typeface="MS PGothic" panose="020B0600070205080204" pitchFamily="34" charset="-128"/>
              </a:rPr>
              <a:t>Debbie Hurst</a:t>
            </a:r>
          </a:p>
          <a:p>
            <a:pPr marL="285750" indent="-285750" eaLnBrk="0" hangingPunct="0">
              <a:buFont typeface="Arial" panose="020B0604020202020204" pitchFamily="34" charset="0"/>
              <a:buChar char="•"/>
              <a:defRPr/>
            </a:pPr>
            <a:endParaRPr lang="en-US" sz="8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sz="1600" b="0" dirty="0">
                <a:solidFill>
                  <a:srgbClr val="000000"/>
                </a:solidFill>
                <a:latin typeface="Arial" panose="020B0604020202020204" pitchFamily="34" charset="0"/>
                <a:ea typeface="MS PGothic" panose="020B0600070205080204" pitchFamily="34" charset="-128"/>
              </a:rPr>
              <a:t>Pam Prince-Eason</a:t>
            </a:r>
          </a:p>
          <a:p>
            <a:pPr marL="285750" indent="-285750" eaLnBrk="0" hangingPunct="0">
              <a:buFont typeface="Arial" panose="020B0604020202020204" pitchFamily="34" charset="0"/>
              <a:buChar char="•"/>
              <a:defRPr/>
            </a:pPr>
            <a:endParaRPr lang="en-US" sz="8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sz="1600" b="0" dirty="0">
                <a:solidFill>
                  <a:srgbClr val="000000"/>
                </a:solidFill>
                <a:latin typeface="Arial" panose="020B0604020202020204" pitchFamily="34" charset="0"/>
                <a:ea typeface="MS PGothic" panose="020B0600070205080204" pitchFamily="34" charset="-128"/>
              </a:rPr>
              <a:t>Cheryl Stevens</a:t>
            </a:r>
          </a:p>
          <a:p>
            <a:pPr marL="285750" indent="-285750" eaLnBrk="0" hangingPunct="0">
              <a:buFont typeface="Arial" panose="020B0604020202020204" pitchFamily="34" charset="0"/>
              <a:buChar char="•"/>
              <a:defRPr/>
            </a:pPr>
            <a:endParaRPr lang="en-US" sz="8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sz="1600" b="0" dirty="0">
                <a:solidFill>
                  <a:srgbClr val="000000"/>
                </a:solidFill>
                <a:latin typeface="Arial" panose="020B0604020202020204" pitchFamily="34" charset="0"/>
                <a:ea typeface="MS PGothic" panose="020B0600070205080204" pitchFamily="34" charset="-128"/>
              </a:rPr>
              <a:t>Laura Taylor</a:t>
            </a:r>
          </a:p>
          <a:p>
            <a:pPr marL="285750" indent="-285750" eaLnBrk="0" hangingPunct="0">
              <a:buFont typeface="Arial" panose="020B0604020202020204" pitchFamily="34" charset="0"/>
              <a:buChar char="•"/>
              <a:defRPr/>
            </a:pPr>
            <a:endParaRPr lang="en-US" sz="8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sz="1600" b="0" dirty="0">
                <a:solidFill>
                  <a:srgbClr val="000000"/>
                </a:solidFill>
                <a:latin typeface="Arial" panose="020B0604020202020204" pitchFamily="34" charset="0"/>
                <a:ea typeface="MS PGothic" panose="020B0600070205080204" pitchFamily="34" charset="-128"/>
              </a:rPr>
              <a:t>Candace Waterman</a:t>
            </a:r>
          </a:p>
          <a:p>
            <a:pPr marL="285750" indent="-285750" eaLnBrk="0" hangingPunct="0">
              <a:buFont typeface="Arial" panose="020B0604020202020204" pitchFamily="34" charset="0"/>
              <a:buChar char="•"/>
              <a:defRPr/>
            </a:pPr>
            <a:endParaRPr lang="en-US" sz="16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endParaRPr lang="en-US" sz="16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endParaRPr lang="en-US" sz="800" b="0" dirty="0">
              <a:solidFill>
                <a:srgbClr val="000000"/>
              </a:solidFill>
              <a:latin typeface="Arial" panose="020B0604020202020204" pitchFamily="34" charset="0"/>
              <a:ea typeface="MS PGothic" panose="020B0600070205080204" pitchFamily="34" charset="-128"/>
            </a:endParaRPr>
          </a:p>
        </p:txBody>
      </p:sp>
      <p:sp>
        <p:nvSpPr>
          <p:cNvPr id="15366" name="TextBox 5"/>
          <p:cNvSpPr txBox="1">
            <a:spLocks noChangeArrowheads="1"/>
          </p:cNvSpPr>
          <p:nvPr/>
        </p:nvSpPr>
        <p:spPr bwMode="auto">
          <a:xfrm>
            <a:off x="561975" y="1541463"/>
            <a:ext cx="2919413"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0" hangingPunct="0">
              <a:buFont typeface="Arial" panose="020B0604020202020204" pitchFamily="34" charset="0"/>
              <a:buAutoNum type="arabicPeriod"/>
            </a:pPr>
            <a:r>
              <a:rPr lang="en-US" altLang="en-US" sz="1200" smtClean="0">
                <a:solidFill>
                  <a:srgbClr val="000000"/>
                </a:solidFill>
              </a:rPr>
              <a:t>Thoroughness of Proposal</a:t>
            </a:r>
          </a:p>
          <a:p>
            <a:pPr eaLnBrk="0" hangingPunct="0">
              <a:buFont typeface="Arial" panose="020B0604020202020204" pitchFamily="34" charset="0"/>
              <a:buAutoNum type="arabicPeriod"/>
            </a:pPr>
            <a:endParaRPr lang="en-US" altLang="en-US" sz="1200" smtClean="0">
              <a:solidFill>
                <a:srgbClr val="000000"/>
              </a:solidFill>
            </a:endParaRPr>
          </a:p>
          <a:p>
            <a:pPr eaLnBrk="0" hangingPunct="0">
              <a:buFont typeface="Arial" panose="020B0604020202020204" pitchFamily="34" charset="0"/>
              <a:buAutoNum type="arabicPeriod"/>
            </a:pPr>
            <a:r>
              <a:rPr lang="en-US" altLang="en-US" sz="1200" smtClean="0">
                <a:solidFill>
                  <a:srgbClr val="000000"/>
                </a:solidFill>
              </a:rPr>
              <a:t>Clients (any comparable to the complexity of our organization and our need)</a:t>
            </a:r>
          </a:p>
          <a:p>
            <a:pPr eaLnBrk="0" hangingPunct="0">
              <a:buFont typeface="Arial" panose="020B0604020202020204" pitchFamily="34" charset="0"/>
              <a:buAutoNum type="arabicPeriod"/>
            </a:pPr>
            <a:endParaRPr lang="en-US" altLang="en-US" sz="1200" smtClean="0">
              <a:solidFill>
                <a:srgbClr val="000000"/>
              </a:solidFill>
            </a:endParaRPr>
          </a:p>
          <a:p>
            <a:pPr eaLnBrk="0" hangingPunct="0">
              <a:buFont typeface="Arial" panose="020B0604020202020204" pitchFamily="34" charset="0"/>
              <a:buAutoNum type="arabicPeriod"/>
            </a:pPr>
            <a:r>
              <a:rPr lang="en-US" altLang="en-US" sz="1200" smtClean="0">
                <a:solidFill>
                  <a:srgbClr val="000000"/>
                </a:solidFill>
              </a:rPr>
              <a:t>Relevance of samples provided to the needs of our organization</a:t>
            </a:r>
          </a:p>
          <a:p>
            <a:pPr eaLnBrk="0" hangingPunct="0">
              <a:buFont typeface="Arial" panose="020B0604020202020204" pitchFamily="34" charset="0"/>
              <a:buAutoNum type="arabicPeriod"/>
            </a:pPr>
            <a:endParaRPr lang="en-US" altLang="en-US" sz="1200" smtClean="0">
              <a:solidFill>
                <a:srgbClr val="000000"/>
              </a:solidFill>
            </a:endParaRPr>
          </a:p>
          <a:p>
            <a:pPr eaLnBrk="0" hangingPunct="0">
              <a:buFont typeface="Arial" panose="020B0604020202020204" pitchFamily="34" charset="0"/>
              <a:buAutoNum type="arabicPeriod"/>
            </a:pPr>
            <a:r>
              <a:rPr lang="en-US" altLang="en-US" sz="1200" smtClean="0">
                <a:solidFill>
                  <a:srgbClr val="000000"/>
                </a:solidFill>
              </a:rPr>
              <a:t>Specific WBENC and RPO examples provided</a:t>
            </a:r>
          </a:p>
          <a:p>
            <a:pPr eaLnBrk="0" hangingPunct="0">
              <a:buFont typeface="Arial" panose="020B0604020202020204" pitchFamily="34" charset="0"/>
              <a:buAutoNum type="arabicPeriod"/>
            </a:pPr>
            <a:endParaRPr lang="en-US" altLang="en-US" sz="1200" smtClean="0">
              <a:solidFill>
                <a:srgbClr val="000000"/>
              </a:solidFill>
            </a:endParaRPr>
          </a:p>
          <a:p>
            <a:pPr eaLnBrk="0" hangingPunct="0">
              <a:buFont typeface="Arial" panose="020B0604020202020204" pitchFamily="34" charset="0"/>
              <a:buAutoNum type="arabicPeriod"/>
            </a:pPr>
            <a:r>
              <a:rPr lang="en-US" altLang="en-US" sz="1200" smtClean="0">
                <a:solidFill>
                  <a:srgbClr val="000000"/>
                </a:solidFill>
              </a:rPr>
              <a:t>Past WBENC or RPO experience</a:t>
            </a:r>
          </a:p>
          <a:p>
            <a:pPr eaLnBrk="0" hangingPunct="0">
              <a:buFont typeface="Arial" panose="020B0604020202020204" pitchFamily="34" charset="0"/>
              <a:buAutoNum type="arabicPeriod"/>
            </a:pPr>
            <a:endParaRPr lang="en-US" altLang="en-US" sz="1200" smtClean="0">
              <a:solidFill>
                <a:srgbClr val="000000"/>
              </a:solidFill>
            </a:endParaRPr>
          </a:p>
          <a:p>
            <a:pPr eaLnBrk="0" hangingPunct="0">
              <a:buFont typeface="Arial" panose="020B0604020202020204" pitchFamily="34" charset="0"/>
              <a:buAutoNum type="arabicPeriod"/>
            </a:pPr>
            <a:r>
              <a:rPr lang="en-US" altLang="en-US" sz="1200" smtClean="0">
                <a:solidFill>
                  <a:srgbClr val="000000"/>
                </a:solidFill>
              </a:rPr>
              <a:t>Recommendations (rate on thoroughness and ingenuity)</a:t>
            </a:r>
          </a:p>
          <a:p>
            <a:pPr eaLnBrk="0" hangingPunct="0">
              <a:buFont typeface="Arial" panose="020B0604020202020204" pitchFamily="34" charset="0"/>
              <a:buAutoNum type="arabicPeriod"/>
            </a:pPr>
            <a:endParaRPr lang="en-US" altLang="en-US" sz="1200" smtClean="0">
              <a:solidFill>
                <a:srgbClr val="000000"/>
              </a:solidFill>
            </a:endParaRPr>
          </a:p>
          <a:p>
            <a:pPr eaLnBrk="0" hangingPunct="0">
              <a:buFont typeface="Arial" panose="020B0604020202020204" pitchFamily="34" charset="0"/>
              <a:buAutoNum type="arabicPeriod"/>
            </a:pPr>
            <a:r>
              <a:rPr lang="en-US" altLang="en-US" sz="1200" smtClean="0">
                <a:solidFill>
                  <a:srgbClr val="000000"/>
                </a:solidFill>
              </a:rPr>
              <a:t>Assumptions (consistent with data provided)</a:t>
            </a:r>
          </a:p>
          <a:p>
            <a:pPr eaLnBrk="0" hangingPunct="0">
              <a:buFont typeface="Arial" panose="020B0604020202020204" pitchFamily="34" charset="0"/>
              <a:buAutoNum type="arabicPeriod"/>
            </a:pPr>
            <a:endParaRPr lang="en-US" altLang="en-US" sz="1200" smtClean="0">
              <a:solidFill>
                <a:srgbClr val="000000"/>
              </a:solidFill>
            </a:endParaRPr>
          </a:p>
          <a:p>
            <a:pPr eaLnBrk="0" hangingPunct="0">
              <a:buFont typeface="Arial" panose="020B0604020202020204" pitchFamily="34" charset="0"/>
              <a:buAutoNum type="arabicPeriod"/>
            </a:pPr>
            <a:r>
              <a:rPr lang="en-US" altLang="en-US" sz="1200" smtClean="0">
                <a:solidFill>
                  <a:srgbClr val="000000"/>
                </a:solidFill>
              </a:rPr>
              <a:t>Financials (thoroughness, completeness, clarity, adherence to RFP ask)</a:t>
            </a:r>
          </a:p>
          <a:p>
            <a:pPr eaLnBrk="0" hangingPunct="0">
              <a:buFont typeface="Arial" panose="020B0604020202020204" pitchFamily="34" charset="0"/>
              <a:buAutoNum type="arabicPeriod"/>
            </a:pPr>
            <a:endParaRPr lang="en-US" altLang="en-US" sz="1200" smtClean="0">
              <a:solidFill>
                <a:srgbClr val="000000"/>
              </a:solidFill>
            </a:endParaRPr>
          </a:p>
          <a:p>
            <a:pPr eaLnBrk="0" hangingPunct="0">
              <a:buFont typeface="Arial" panose="020B0604020202020204" pitchFamily="34" charset="0"/>
              <a:buAutoNum type="arabicPeriod"/>
            </a:pPr>
            <a:r>
              <a:rPr lang="en-US" altLang="en-US" sz="1200" smtClean="0">
                <a:solidFill>
                  <a:srgbClr val="000000"/>
                </a:solidFill>
              </a:rPr>
              <a:t>References</a:t>
            </a:r>
          </a:p>
          <a:p>
            <a:pPr eaLnBrk="0" hangingPunct="0">
              <a:buFont typeface="Arial" panose="020B0604020202020204" pitchFamily="34" charset="0"/>
              <a:buAutoNum type="arabicPeriod"/>
            </a:pPr>
            <a:endParaRPr lang="en-US" altLang="en-US" sz="1200" smtClean="0">
              <a:solidFill>
                <a:srgbClr val="000000"/>
              </a:solidFill>
            </a:endParaRPr>
          </a:p>
        </p:txBody>
      </p:sp>
    </p:spTree>
    <p:extLst>
      <p:ext uri="{BB962C8B-B14F-4D97-AF65-F5344CB8AC3E}">
        <p14:creationId xmlns:p14="http://schemas.microsoft.com/office/powerpoint/2010/main" val="1755806336"/>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84175" y="0"/>
            <a:ext cx="8378825" cy="793750"/>
          </a:xfrm>
        </p:spPr>
        <p:txBody>
          <a:bodyPr/>
          <a:lstStyle/>
          <a:p>
            <a:r>
              <a:rPr lang="en-US" altLang="en-US" smtClean="0"/>
              <a:t>RFP Evaluations: Phase 1 </a:t>
            </a:r>
            <a:endParaRPr lang="en-CA" altLang="en-US" smtClean="0"/>
          </a:p>
        </p:txBody>
      </p:sp>
      <p:sp>
        <p:nvSpPr>
          <p:cNvPr id="16387" name="TextBox 3"/>
          <p:cNvSpPr txBox="1">
            <a:spLocks noChangeArrowheads="1"/>
          </p:cNvSpPr>
          <p:nvPr/>
        </p:nvSpPr>
        <p:spPr bwMode="auto">
          <a:xfrm>
            <a:off x="147638" y="1212850"/>
            <a:ext cx="7011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0" hangingPunct="0"/>
            <a:r>
              <a:rPr lang="en-US" altLang="en-US" sz="2800" b="0" smtClean="0">
                <a:solidFill>
                  <a:srgbClr val="000000"/>
                </a:solidFill>
              </a:rPr>
              <a:t>Top Five Results </a:t>
            </a:r>
            <a:r>
              <a:rPr lang="en-US" altLang="en-US" sz="2000" b="0" smtClean="0">
                <a:solidFill>
                  <a:srgbClr val="000000"/>
                </a:solidFill>
              </a:rPr>
              <a:t>(In the order which they presented)</a:t>
            </a:r>
            <a:r>
              <a:rPr lang="en-US" altLang="en-US" sz="2800" b="0" smtClean="0">
                <a:solidFill>
                  <a:srgbClr val="000000"/>
                </a:solidFill>
              </a:rPr>
              <a:t>:</a:t>
            </a:r>
          </a:p>
        </p:txBody>
      </p:sp>
      <p:sp>
        <p:nvSpPr>
          <p:cNvPr id="2" name="TextBox 1"/>
          <p:cNvSpPr txBox="1"/>
          <p:nvPr/>
        </p:nvSpPr>
        <p:spPr>
          <a:xfrm>
            <a:off x="527050" y="2000250"/>
            <a:ext cx="2740025" cy="3694113"/>
          </a:xfrm>
          <a:prstGeom prst="rect">
            <a:avLst/>
          </a:prstGeom>
          <a:noFill/>
        </p:spPr>
        <p:txBody>
          <a:bodyPr wrap="none">
            <a:spAutoFit/>
          </a:bodyPr>
          <a:lstStyle/>
          <a:p>
            <a:pPr marL="342900" indent="-342900" eaLnBrk="0" hangingPunct="0">
              <a:buFont typeface="Wingdings" panose="05000000000000000000" pitchFamily="2" charset="2"/>
              <a:buChar char="q"/>
              <a:defRPr/>
            </a:pPr>
            <a:r>
              <a:rPr lang="en-US" sz="2400" b="0" dirty="0">
                <a:solidFill>
                  <a:srgbClr val="000000"/>
                </a:solidFill>
                <a:latin typeface="Arial" panose="020B0604020202020204" pitchFamily="34" charset="0"/>
                <a:ea typeface="MS PGothic" panose="020B0600070205080204" pitchFamily="34" charset="-128"/>
              </a:rPr>
              <a:t>LIMB Design</a:t>
            </a:r>
          </a:p>
          <a:p>
            <a:pPr marL="342900" indent="-342900" eaLnBrk="0" hangingPunct="0">
              <a:buFont typeface="Wingdings" panose="05000000000000000000" pitchFamily="2" charset="2"/>
              <a:buChar char="q"/>
              <a:defRPr/>
            </a:pPr>
            <a:endParaRPr lang="en-US" sz="2400" b="0" dirty="0">
              <a:solidFill>
                <a:srgbClr val="000000"/>
              </a:solidFill>
              <a:latin typeface="Arial" panose="020B0604020202020204" pitchFamily="34" charset="0"/>
              <a:ea typeface="MS PGothic" panose="020B0600070205080204" pitchFamily="34" charset="-128"/>
            </a:endParaRPr>
          </a:p>
          <a:p>
            <a:pPr marL="342900" indent="-342900" eaLnBrk="0" hangingPunct="0">
              <a:buFont typeface="Wingdings" panose="05000000000000000000" pitchFamily="2" charset="2"/>
              <a:buChar char="q"/>
              <a:defRPr/>
            </a:pPr>
            <a:r>
              <a:rPr lang="en-US" sz="2400" b="0" dirty="0">
                <a:solidFill>
                  <a:srgbClr val="000000"/>
                </a:solidFill>
                <a:latin typeface="Arial" panose="020B0604020202020204" pitchFamily="34" charset="0"/>
                <a:ea typeface="MS PGothic" panose="020B0600070205080204" pitchFamily="34" charset="-128"/>
              </a:rPr>
              <a:t>MarketSpace</a:t>
            </a:r>
          </a:p>
          <a:p>
            <a:pPr marL="342900" indent="-342900" eaLnBrk="0" hangingPunct="0">
              <a:buFont typeface="Wingdings" panose="05000000000000000000" pitchFamily="2" charset="2"/>
              <a:buChar char="q"/>
              <a:defRPr/>
            </a:pPr>
            <a:endParaRPr lang="en-US" sz="2400" b="0" dirty="0">
              <a:solidFill>
                <a:srgbClr val="000000"/>
              </a:solidFill>
              <a:latin typeface="Arial" panose="020B0604020202020204" pitchFamily="34" charset="0"/>
              <a:ea typeface="MS PGothic" panose="020B0600070205080204" pitchFamily="34" charset="-128"/>
            </a:endParaRPr>
          </a:p>
          <a:p>
            <a:pPr marL="342900" indent="-342900" eaLnBrk="0" hangingPunct="0">
              <a:buFont typeface="Wingdings" panose="05000000000000000000" pitchFamily="2" charset="2"/>
              <a:buChar char="q"/>
              <a:defRPr/>
            </a:pPr>
            <a:r>
              <a:rPr lang="en-US" sz="2400" b="0" dirty="0">
                <a:solidFill>
                  <a:srgbClr val="000000"/>
                </a:solidFill>
                <a:latin typeface="Arial" panose="020B0604020202020204" pitchFamily="34" charset="0"/>
                <a:ea typeface="MS PGothic" panose="020B0600070205080204" pitchFamily="34" charset="-128"/>
              </a:rPr>
              <a:t>Jayne Agency</a:t>
            </a:r>
          </a:p>
          <a:p>
            <a:pPr marL="342900" indent="-342900" eaLnBrk="0" hangingPunct="0">
              <a:buFont typeface="Wingdings" panose="05000000000000000000" pitchFamily="2" charset="2"/>
              <a:buChar char="q"/>
              <a:defRPr/>
            </a:pPr>
            <a:endParaRPr lang="en-US" sz="2400" b="0" dirty="0">
              <a:solidFill>
                <a:srgbClr val="000000"/>
              </a:solidFill>
              <a:latin typeface="Arial" panose="020B0604020202020204" pitchFamily="34" charset="0"/>
              <a:ea typeface="MS PGothic" panose="020B0600070205080204" pitchFamily="34" charset="-128"/>
            </a:endParaRPr>
          </a:p>
          <a:p>
            <a:pPr marL="342900" indent="-342900" eaLnBrk="0" hangingPunct="0">
              <a:buFont typeface="Wingdings" panose="05000000000000000000" pitchFamily="2" charset="2"/>
              <a:buChar char="q"/>
              <a:defRPr/>
            </a:pPr>
            <a:r>
              <a:rPr lang="en-US" sz="2400" b="0" dirty="0">
                <a:solidFill>
                  <a:srgbClr val="000000"/>
                </a:solidFill>
                <a:latin typeface="Arial" panose="020B0604020202020204" pitchFamily="34" charset="0"/>
                <a:ea typeface="MS PGothic" panose="020B0600070205080204" pitchFamily="34" charset="-128"/>
              </a:rPr>
              <a:t>Creative Source</a:t>
            </a:r>
          </a:p>
          <a:p>
            <a:pPr marL="342900" indent="-342900" eaLnBrk="0" hangingPunct="0">
              <a:buFont typeface="Wingdings" panose="05000000000000000000" pitchFamily="2" charset="2"/>
              <a:buChar char="q"/>
              <a:defRPr/>
            </a:pPr>
            <a:endParaRPr lang="en-US" sz="2400" b="0" dirty="0">
              <a:solidFill>
                <a:srgbClr val="000000"/>
              </a:solidFill>
              <a:latin typeface="Arial" panose="020B0604020202020204" pitchFamily="34" charset="0"/>
              <a:ea typeface="MS PGothic" panose="020B0600070205080204" pitchFamily="34" charset="-128"/>
            </a:endParaRPr>
          </a:p>
          <a:p>
            <a:pPr marL="342900" indent="-342900" eaLnBrk="0" hangingPunct="0">
              <a:buFont typeface="Wingdings" panose="05000000000000000000" pitchFamily="2" charset="2"/>
              <a:buChar char="q"/>
              <a:defRPr/>
            </a:pPr>
            <a:r>
              <a:rPr lang="en-US" sz="2400" b="0" dirty="0">
                <a:solidFill>
                  <a:srgbClr val="000000"/>
                </a:solidFill>
                <a:latin typeface="Arial" panose="020B0604020202020204" pitchFamily="34" charset="0"/>
                <a:ea typeface="MS PGothic" panose="020B0600070205080204" pitchFamily="34" charset="-128"/>
              </a:rPr>
              <a:t>Knock, Inc.</a:t>
            </a:r>
          </a:p>
          <a:p>
            <a:pPr eaLnBrk="0" hangingPunct="0">
              <a:defRPr/>
            </a:pPr>
            <a:endParaRPr lang="en-US" dirty="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685536888"/>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384175" y="0"/>
            <a:ext cx="8378825" cy="793750"/>
          </a:xfrm>
        </p:spPr>
        <p:txBody>
          <a:bodyPr/>
          <a:lstStyle/>
          <a:p>
            <a:r>
              <a:rPr lang="en-US" altLang="en-US" smtClean="0"/>
              <a:t>RFP Evaluations: Phase 2 (Live Presentations) </a:t>
            </a:r>
            <a:endParaRPr lang="en-CA" altLang="en-US" smtClean="0"/>
          </a:p>
        </p:txBody>
      </p:sp>
      <p:sp>
        <p:nvSpPr>
          <p:cNvPr id="30723" name="Rectangle 7"/>
          <p:cNvSpPr>
            <a:spLocks noChangeArrowheads="1"/>
          </p:cNvSpPr>
          <p:nvPr/>
        </p:nvSpPr>
        <p:spPr bwMode="auto">
          <a:xfrm>
            <a:off x="147638" y="1457325"/>
            <a:ext cx="40481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0" hangingPunct="0">
              <a:defRPr/>
            </a:pPr>
            <a:r>
              <a:rPr lang="en-US" altLang="en-US" sz="1100" b="0" dirty="0" smtClean="0">
                <a:solidFill>
                  <a:srgbClr val="000000"/>
                </a:solidFill>
              </a:rPr>
              <a:t>1.  Shows a clear understanding of WBENC and the RPO network; current state and future needs.</a:t>
            </a:r>
          </a:p>
          <a:p>
            <a:pPr eaLnBrk="0" hangingPunct="0">
              <a:defRPr/>
            </a:pPr>
            <a:endParaRPr lang="en-US" altLang="en-US" sz="1100" b="0" dirty="0" smtClean="0">
              <a:solidFill>
                <a:srgbClr val="000000"/>
              </a:solidFill>
            </a:endParaRPr>
          </a:p>
          <a:p>
            <a:pPr marL="228600" indent="-228600" eaLnBrk="0" hangingPunct="0">
              <a:buFontTx/>
              <a:buAutoNum type="arabicPeriod" startAt="2"/>
              <a:defRPr/>
            </a:pPr>
            <a:r>
              <a:rPr lang="en-US" altLang="en-US" sz="1100" b="0" dirty="0" smtClean="0">
                <a:solidFill>
                  <a:srgbClr val="000000"/>
                </a:solidFill>
              </a:rPr>
              <a:t>Strength of Option #1 recommended by supplier based on</a:t>
            </a:r>
          </a:p>
          <a:p>
            <a:pPr eaLnBrk="0" hangingPunct="0">
              <a:defRPr/>
            </a:pPr>
            <a:r>
              <a:rPr lang="en-US" altLang="en-US" sz="1100" b="0" dirty="0" smtClean="0">
                <a:solidFill>
                  <a:srgbClr val="000000"/>
                </a:solidFill>
              </a:rPr>
              <a:t>Usability, Ownability, and Functionality.  </a:t>
            </a:r>
          </a:p>
          <a:p>
            <a:pPr eaLnBrk="0" hangingPunct="0">
              <a:defRPr/>
            </a:pPr>
            <a:r>
              <a:rPr lang="en-US" altLang="en-US" sz="1100" b="0" dirty="0" smtClean="0">
                <a:solidFill>
                  <a:srgbClr val="000000"/>
                </a:solidFill>
              </a:rPr>
              <a:t>		</a:t>
            </a:r>
          </a:p>
          <a:p>
            <a:pPr eaLnBrk="0" hangingPunct="0">
              <a:defRPr/>
            </a:pPr>
            <a:r>
              <a:rPr lang="en-US" altLang="en-US" sz="1100" b="0" dirty="0" smtClean="0">
                <a:solidFill>
                  <a:srgbClr val="000000"/>
                </a:solidFill>
              </a:rPr>
              <a:t>3.  Strength of Option #2 recommended by supplier based on Usability, Ownability, and Functionality.</a:t>
            </a:r>
          </a:p>
          <a:p>
            <a:pPr eaLnBrk="0" hangingPunct="0">
              <a:defRPr/>
            </a:pPr>
            <a:endParaRPr lang="en-US" altLang="en-US" sz="1100" b="0" dirty="0" smtClean="0">
              <a:solidFill>
                <a:srgbClr val="000000"/>
              </a:solidFill>
            </a:endParaRPr>
          </a:p>
          <a:p>
            <a:pPr eaLnBrk="0" hangingPunct="0">
              <a:defRPr/>
            </a:pPr>
            <a:r>
              <a:rPr lang="en-US" altLang="en-US" sz="1100" b="0" dirty="0" smtClean="0">
                <a:solidFill>
                  <a:srgbClr val="000000"/>
                </a:solidFill>
              </a:rPr>
              <a:t>4.  How well does the presenter explain the processes and thoughts that led them to their top two recommendations?</a:t>
            </a:r>
          </a:p>
          <a:p>
            <a:pPr eaLnBrk="0" hangingPunct="0">
              <a:defRPr/>
            </a:pPr>
            <a:endParaRPr lang="en-US" altLang="en-US" sz="1100" b="0" dirty="0" smtClean="0">
              <a:solidFill>
                <a:srgbClr val="000000"/>
              </a:solidFill>
            </a:endParaRPr>
          </a:p>
          <a:p>
            <a:pPr eaLnBrk="0" hangingPunct="0">
              <a:defRPr/>
            </a:pPr>
            <a:r>
              <a:rPr lang="en-US" altLang="en-US" sz="1100" b="0" dirty="0" smtClean="0">
                <a:solidFill>
                  <a:srgbClr val="000000"/>
                </a:solidFill>
              </a:rPr>
              <a:t>5.  Did the presenter showcase additional creative and/or case studies to support why they should be our selected supplier partner?</a:t>
            </a:r>
          </a:p>
          <a:p>
            <a:pPr eaLnBrk="0" hangingPunct="0">
              <a:defRPr/>
            </a:pPr>
            <a:endParaRPr lang="en-US" altLang="en-US" sz="1100" b="0" dirty="0" smtClean="0">
              <a:solidFill>
                <a:srgbClr val="000000"/>
              </a:solidFill>
            </a:endParaRPr>
          </a:p>
          <a:p>
            <a:pPr eaLnBrk="0" hangingPunct="0">
              <a:defRPr/>
            </a:pPr>
            <a:r>
              <a:rPr lang="en-US" altLang="en-US" sz="1100" b="0" dirty="0" smtClean="0">
                <a:solidFill>
                  <a:srgbClr val="000000"/>
                </a:solidFill>
              </a:rPr>
              <a:t>6. Presenter shows a clear understanding and familiarity with the Change Management necessary to successfully manage a similar, complex scenario to that of WBENC and the RPO network.</a:t>
            </a:r>
          </a:p>
          <a:p>
            <a:pPr eaLnBrk="0" hangingPunct="0">
              <a:defRPr/>
            </a:pPr>
            <a:endParaRPr lang="en-US" altLang="en-US" sz="1100" b="0" dirty="0" smtClean="0">
              <a:solidFill>
                <a:srgbClr val="000000"/>
              </a:solidFill>
            </a:endParaRPr>
          </a:p>
          <a:p>
            <a:pPr eaLnBrk="0" hangingPunct="0">
              <a:defRPr/>
            </a:pPr>
            <a:r>
              <a:rPr lang="en-US" altLang="en-US" sz="1100" b="0" dirty="0" smtClean="0">
                <a:solidFill>
                  <a:srgbClr val="000000"/>
                </a:solidFill>
              </a:rPr>
              <a:t>7.  Clear outline of next steps if selected.</a:t>
            </a:r>
          </a:p>
          <a:p>
            <a:pPr eaLnBrk="0" hangingPunct="0">
              <a:defRPr/>
            </a:pPr>
            <a:endParaRPr lang="en-US" altLang="en-US" sz="1100" b="0" dirty="0" smtClean="0">
              <a:solidFill>
                <a:srgbClr val="000000"/>
              </a:solidFill>
            </a:endParaRPr>
          </a:p>
          <a:p>
            <a:pPr eaLnBrk="0" hangingPunct="0">
              <a:defRPr/>
            </a:pPr>
            <a:r>
              <a:rPr lang="en-US" altLang="en-US" sz="1100" b="0" dirty="0" smtClean="0">
                <a:solidFill>
                  <a:srgbClr val="000000"/>
                </a:solidFill>
              </a:rPr>
              <a:t>8.  Overall Strength of Presentation and Recommendation.</a:t>
            </a:r>
          </a:p>
          <a:p>
            <a:pPr eaLnBrk="0" hangingPunct="0">
              <a:defRPr/>
            </a:pPr>
            <a:r>
              <a:rPr lang="en-US" altLang="en-US" sz="1100" b="0" dirty="0" smtClean="0">
                <a:solidFill>
                  <a:srgbClr val="000000"/>
                </a:solidFill>
              </a:rPr>
              <a:t>	</a:t>
            </a:r>
          </a:p>
        </p:txBody>
      </p:sp>
      <p:sp>
        <p:nvSpPr>
          <p:cNvPr id="17412" name="TextBox 6"/>
          <p:cNvSpPr txBox="1">
            <a:spLocks noChangeArrowheads="1"/>
          </p:cNvSpPr>
          <p:nvPr/>
        </p:nvSpPr>
        <p:spPr bwMode="auto">
          <a:xfrm>
            <a:off x="168275" y="938213"/>
            <a:ext cx="2224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000000"/>
                </a:solidFill>
              </a:rPr>
              <a:t>Evaluation Criteria</a:t>
            </a:r>
          </a:p>
        </p:txBody>
      </p:sp>
      <p:sp>
        <p:nvSpPr>
          <p:cNvPr id="17413" name="Rectangle 7"/>
          <p:cNvSpPr>
            <a:spLocks noChangeArrowheads="1"/>
          </p:cNvSpPr>
          <p:nvPr/>
        </p:nvSpPr>
        <p:spPr bwMode="auto">
          <a:xfrm>
            <a:off x="168275" y="4113213"/>
            <a:ext cx="4048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0" hangingPunct="0"/>
            <a:endParaRPr lang="en-US" altLang="en-US" sz="1100" b="0" smtClean="0">
              <a:solidFill>
                <a:srgbClr val="000000"/>
              </a:solidFill>
            </a:endParaRPr>
          </a:p>
        </p:txBody>
      </p:sp>
      <p:sp>
        <p:nvSpPr>
          <p:cNvPr id="17414" name="TextBox 3"/>
          <p:cNvSpPr txBox="1">
            <a:spLocks noChangeArrowheads="1"/>
          </p:cNvSpPr>
          <p:nvPr/>
        </p:nvSpPr>
        <p:spPr bwMode="auto">
          <a:xfrm>
            <a:off x="4999038" y="938213"/>
            <a:ext cx="1363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0" hangingPunct="0"/>
            <a:r>
              <a:rPr lang="en-US" altLang="en-US" smtClean="0">
                <a:solidFill>
                  <a:srgbClr val="000000"/>
                </a:solidFill>
              </a:rPr>
              <a:t>Evaluators</a:t>
            </a:r>
          </a:p>
        </p:txBody>
      </p:sp>
      <p:sp>
        <p:nvSpPr>
          <p:cNvPr id="10" name="TextBox 9"/>
          <p:cNvSpPr txBox="1"/>
          <p:nvPr/>
        </p:nvSpPr>
        <p:spPr>
          <a:xfrm>
            <a:off x="4999038" y="1308100"/>
            <a:ext cx="2332037" cy="3600450"/>
          </a:xfrm>
          <a:prstGeom prst="rect">
            <a:avLst/>
          </a:prstGeom>
          <a:noFill/>
        </p:spPr>
        <p:txBody>
          <a:bodyPr wrap="none">
            <a:spAutoFit/>
          </a:bodyPr>
          <a:lstStyle/>
          <a:p>
            <a:pPr eaLnBrk="0" hangingPunct="0">
              <a:defRPr/>
            </a:pPr>
            <a:endParaRPr lang="en-US" sz="8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sz="1400" b="0" dirty="0">
                <a:solidFill>
                  <a:srgbClr val="000000"/>
                </a:solidFill>
                <a:latin typeface="Arial" panose="020B0604020202020204" pitchFamily="34" charset="0"/>
                <a:ea typeface="MS PGothic" panose="020B0600070205080204" pitchFamily="34" charset="-128"/>
              </a:rPr>
              <a:t>Pat Birmingham</a:t>
            </a:r>
          </a:p>
          <a:p>
            <a:pPr marL="285750" indent="-285750" eaLnBrk="0" hangingPunct="0">
              <a:buFont typeface="Arial" panose="020B0604020202020204" pitchFamily="34" charset="0"/>
              <a:buChar char="•"/>
              <a:defRPr/>
            </a:pPr>
            <a:endParaRPr lang="en-US" sz="14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altLang="en-US" sz="1400" b="0" dirty="0">
                <a:solidFill>
                  <a:srgbClr val="000000"/>
                </a:solidFill>
                <a:latin typeface="Arial" panose="020B0604020202020204" pitchFamily="34" charset="0"/>
                <a:ea typeface="MS PGothic" panose="020B0600070205080204" pitchFamily="34" charset="-128"/>
              </a:rPr>
              <a:t>Sandra Eberhard</a:t>
            </a:r>
          </a:p>
          <a:p>
            <a:pPr marL="285750" indent="-285750" eaLnBrk="0" hangingPunct="0">
              <a:buFont typeface="Arial" panose="020B0604020202020204" pitchFamily="34" charset="0"/>
              <a:buChar char="•"/>
              <a:defRPr/>
            </a:pPr>
            <a:endParaRPr lang="en-US" altLang="en-US" sz="14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sz="1400" b="0" dirty="0">
                <a:solidFill>
                  <a:srgbClr val="000000"/>
                </a:solidFill>
                <a:latin typeface="Arial" panose="020B0604020202020204" pitchFamily="34" charset="0"/>
                <a:ea typeface="MS PGothic" panose="020B0600070205080204" pitchFamily="34" charset="-128"/>
              </a:rPr>
              <a:t>David Gifford-Robinson</a:t>
            </a:r>
          </a:p>
          <a:p>
            <a:pPr marL="285750" indent="-285750" eaLnBrk="0" hangingPunct="0">
              <a:buFont typeface="Arial" panose="020B0604020202020204" pitchFamily="34" charset="0"/>
              <a:buChar char="•"/>
              <a:defRPr/>
            </a:pPr>
            <a:endParaRPr lang="en-US" sz="14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altLang="en-US" sz="1400" b="0" dirty="0">
                <a:solidFill>
                  <a:srgbClr val="000000"/>
                </a:solidFill>
                <a:latin typeface="Arial" panose="020B0604020202020204" pitchFamily="34" charset="0"/>
                <a:ea typeface="MS PGothic" panose="020B0600070205080204" pitchFamily="34" charset="-128"/>
              </a:rPr>
              <a:t>Theresa Harrison</a:t>
            </a:r>
          </a:p>
          <a:p>
            <a:pPr marL="285750" indent="-285750" eaLnBrk="0" hangingPunct="0">
              <a:buFont typeface="Arial" panose="020B0604020202020204" pitchFamily="34" charset="0"/>
              <a:buChar char="•"/>
              <a:defRPr/>
            </a:pPr>
            <a:endParaRPr lang="en-US" sz="14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sz="1400" b="0" dirty="0">
                <a:solidFill>
                  <a:srgbClr val="000000"/>
                </a:solidFill>
                <a:latin typeface="Arial" panose="020B0604020202020204" pitchFamily="34" charset="0"/>
                <a:ea typeface="MS PGothic" panose="020B0600070205080204" pitchFamily="34" charset="-128"/>
              </a:rPr>
              <a:t>Pam Prince-Eason</a:t>
            </a:r>
          </a:p>
          <a:p>
            <a:pPr marL="285750" indent="-285750" eaLnBrk="0" hangingPunct="0">
              <a:buFont typeface="Arial" panose="020B0604020202020204" pitchFamily="34" charset="0"/>
              <a:buChar char="•"/>
              <a:defRPr/>
            </a:pPr>
            <a:endParaRPr lang="en-US" sz="14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sz="1400" b="0" dirty="0">
                <a:solidFill>
                  <a:srgbClr val="000000"/>
                </a:solidFill>
                <a:latin typeface="Arial" panose="020B0604020202020204" pitchFamily="34" charset="0"/>
                <a:ea typeface="MS PGothic" panose="020B0600070205080204" pitchFamily="34" charset="-128"/>
              </a:rPr>
              <a:t>Laura Taylor</a:t>
            </a:r>
          </a:p>
          <a:p>
            <a:pPr marL="285750" indent="-285750" eaLnBrk="0" hangingPunct="0">
              <a:buFont typeface="Arial" panose="020B0604020202020204" pitchFamily="34" charset="0"/>
              <a:buChar char="•"/>
              <a:defRPr/>
            </a:pPr>
            <a:endParaRPr lang="en-US" sz="14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r>
              <a:rPr lang="en-US" sz="1400" b="0" dirty="0">
                <a:solidFill>
                  <a:srgbClr val="000000"/>
                </a:solidFill>
                <a:latin typeface="Arial" panose="020B0604020202020204" pitchFamily="34" charset="0"/>
                <a:ea typeface="MS PGothic" panose="020B0600070205080204" pitchFamily="34" charset="-128"/>
              </a:rPr>
              <a:t>Candace Waterman</a:t>
            </a:r>
          </a:p>
          <a:p>
            <a:pPr marL="285750" indent="-285750" eaLnBrk="0" hangingPunct="0">
              <a:buFont typeface="Arial" panose="020B0604020202020204" pitchFamily="34" charset="0"/>
              <a:buChar char="•"/>
              <a:defRPr/>
            </a:pPr>
            <a:endParaRPr lang="en-US" sz="14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endParaRPr lang="en-US" sz="1600" b="0" dirty="0">
              <a:solidFill>
                <a:srgbClr val="000000"/>
              </a:solidFill>
              <a:latin typeface="Arial" panose="020B0604020202020204" pitchFamily="34" charset="0"/>
              <a:ea typeface="MS PGothic" panose="020B0600070205080204" pitchFamily="34" charset="-128"/>
            </a:endParaRPr>
          </a:p>
          <a:p>
            <a:pPr marL="285750" indent="-285750" eaLnBrk="0" hangingPunct="0">
              <a:buFont typeface="Arial" panose="020B0604020202020204" pitchFamily="34" charset="0"/>
              <a:buChar char="•"/>
              <a:defRPr/>
            </a:pPr>
            <a:endParaRPr lang="en-US" sz="800" b="0" dirty="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699721192"/>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p:cNvSpPr>
            <a:spLocks noGrp="1"/>
          </p:cNvSpPr>
          <p:nvPr>
            <p:ph type="title"/>
          </p:nvPr>
        </p:nvSpPr>
        <p:spPr>
          <a:xfrm>
            <a:off x="384175" y="0"/>
            <a:ext cx="8378825" cy="793750"/>
          </a:xfrm>
        </p:spPr>
        <p:txBody>
          <a:bodyPr/>
          <a:lstStyle/>
          <a:p>
            <a:r>
              <a:rPr lang="en-US" altLang="en-US" smtClean="0"/>
              <a:t>Lessons Learned</a:t>
            </a:r>
            <a:endParaRPr lang="en-CA" altLang="en-US" smtClean="0"/>
          </a:p>
        </p:txBody>
      </p:sp>
      <p:sp>
        <p:nvSpPr>
          <p:cNvPr id="18435" name="Content Placeholder 4"/>
          <p:cNvSpPr>
            <a:spLocks noGrp="1"/>
          </p:cNvSpPr>
          <p:nvPr>
            <p:ph idx="1"/>
          </p:nvPr>
        </p:nvSpPr>
        <p:spPr>
          <a:xfrm>
            <a:off x="219075" y="1522413"/>
            <a:ext cx="7104063" cy="3478212"/>
          </a:xfrm>
        </p:spPr>
        <p:txBody>
          <a:bodyPr/>
          <a:lstStyle/>
          <a:p>
            <a:pPr marL="285750" indent="-285750">
              <a:buFont typeface="Wingdings" pitchFamily="2" charset="2"/>
              <a:buChar char="q"/>
            </a:pPr>
            <a:r>
              <a:rPr lang="en-US" altLang="en-US" sz="2000" smtClean="0"/>
              <a:t>There is value in a cohesive branding strategy</a:t>
            </a:r>
          </a:p>
          <a:p>
            <a:pPr marL="285750" indent="-285750">
              <a:buFont typeface="Wingdings" pitchFamily="2" charset="2"/>
              <a:buChar char="q"/>
            </a:pPr>
            <a:r>
              <a:rPr lang="en-US" altLang="en-US" sz="2000" smtClean="0"/>
              <a:t>There is strength in the WBENC name</a:t>
            </a:r>
          </a:p>
          <a:p>
            <a:pPr marL="285750" indent="-285750">
              <a:buFont typeface="Wingdings" pitchFamily="2" charset="2"/>
              <a:buChar char="q"/>
            </a:pPr>
            <a:r>
              <a:rPr lang="en-US" altLang="en-US" sz="2000" smtClean="0"/>
              <a:t>The RPO brands are also strong identities, and are reflective of their cultures</a:t>
            </a:r>
          </a:p>
          <a:p>
            <a:pPr marL="285750" indent="-285750">
              <a:buFont typeface="Wingdings" pitchFamily="2" charset="2"/>
              <a:buChar char="q"/>
            </a:pPr>
            <a:r>
              <a:rPr lang="en-US" altLang="en-US" sz="2000" smtClean="0"/>
              <a:t>The connection between WBENC and the RPOs is not obvious</a:t>
            </a:r>
          </a:p>
          <a:p>
            <a:pPr marL="285750" indent="-285750">
              <a:buFont typeface="Wingdings" pitchFamily="2" charset="2"/>
              <a:buChar char="q"/>
            </a:pPr>
            <a:r>
              <a:rPr lang="en-US" altLang="en-US" sz="2000" smtClean="0"/>
              <a:t>Change Management is critical to the process; both internal and external</a:t>
            </a:r>
          </a:p>
        </p:txBody>
      </p:sp>
      <p:sp>
        <p:nvSpPr>
          <p:cNvPr id="18436" name="Rectangle 1"/>
          <p:cNvSpPr>
            <a:spLocks noChangeArrowheads="1"/>
          </p:cNvSpPr>
          <p:nvPr/>
        </p:nvSpPr>
        <p:spPr bwMode="auto">
          <a:xfrm>
            <a:off x="1458913" y="4779963"/>
            <a:ext cx="5399087" cy="120015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0" hangingPunct="0"/>
            <a:r>
              <a:rPr lang="en-US" altLang="en-US" sz="2400" b="0" smtClean="0">
                <a:solidFill>
                  <a:srgbClr val="000000"/>
                </a:solidFill>
              </a:rPr>
              <a:t>Do not base decisions on the current organization; think about the future and who we want to attract </a:t>
            </a:r>
          </a:p>
        </p:txBody>
      </p:sp>
    </p:spTree>
    <p:extLst>
      <p:ext uri="{BB962C8B-B14F-4D97-AF65-F5344CB8AC3E}">
        <p14:creationId xmlns:p14="http://schemas.microsoft.com/office/powerpoint/2010/main" val="3668884902"/>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7"/>
          <p:cNvSpPr>
            <a:spLocks noGrp="1"/>
          </p:cNvSpPr>
          <p:nvPr>
            <p:ph type="title"/>
          </p:nvPr>
        </p:nvSpPr>
        <p:spPr>
          <a:xfrm>
            <a:off x="384175" y="0"/>
            <a:ext cx="8378825" cy="793750"/>
          </a:xfrm>
        </p:spPr>
        <p:txBody>
          <a:bodyPr/>
          <a:lstStyle/>
          <a:p>
            <a:r>
              <a:rPr lang="en-US" altLang="en-US" smtClean="0"/>
              <a:t>Recommendation:  </a:t>
            </a:r>
            <a:br>
              <a:rPr lang="en-US" altLang="en-US" smtClean="0"/>
            </a:br>
            <a:r>
              <a:rPr lang="en-US" altLang="en-US" sz="2000" smtClean="0"/>
              <a:t>Utilize Supplier Methodology to Conduct Brand Identity Study</a:t>
            </a:r>
            <a:endParaRPr lang="en-CA" altLang="en-US" sz="2000" smtClean="0"/>
          </a:p>
        </p:txBody>
      </p:sp>
      <p:sp>
        <p:nvSpPr>
          <p:cNvPr id="19459" name="Content Placeholder 4"/>
          <p:cNvSpPr>
            <a:spLocks noGrp="1"/>
          </p:cNvSpPr>
          <p:nvPr>
            <p:ph idx="1"/>
          </p:nvPr>
        </p:nvSpPr>
        <p:spPr>
          <a:xfrm>
            <a:off x="219075" y="1119188"/>
            <a:ext cx="7104063" cy="2200275"/>
          </a:xfrm>
        </p:spPr>
        <p:txBody>
          <a:bodyPr/>
          <a:lstStyle/>
          <a:p>
            <a:pPr marL="666750" lvl="1" indent="-342900">
              <a:buSzPct val="100000"/>
              <a:buFont typeface="Arial" panose="020B0604020202020204" pitchFamily="34" charset="0"/>
              <a:buAutoNum type="arabicPeriod"/>
            </a:pPr>
            <a:r>
              <a:rPr lang="en-US" altLang="en-US" sz="1600" smtClean="0">
                <a:ea typeface="Geneva"/>
              </a:rPr>
              <a:t>Review:  4-6 weeks</a:t>
            </a:r>
          </a:p>
          <a:p>
            <a:pPr marL="885825" lvl="2" indent="-285750">
              <a:buFont typeface="Wingdings" pitchFamily="2" charset="2"/>
              <a:buChar char="q"/>
            </a:pPr>
            <a:r>
              <a:rPr lang="en-US" altLang="en-US" smtClean="0">
                <a:ea typeface="Geneva"/>
              </a:rPr>
              <a:t>Brand Review and messaging through external surveys and focus groups.</a:t>
            </a:r>
          </a:p>
          <a:p>
            <a:pPr marL="885825" lvl="2" indent="-285750">
              <a:buFont typeface="Wingdings" pitchFamily="2" charset="2"/>
              <a:buChar char="q"/>
            </a:pPr>
            <a:r>
              <a:rPr lang="en-US" altLang="en-US" smtClean="0">
                <a:ea typeface="Geneva"/>
              </a:rPr>
              <a:t>Reports submitted with analysis and suggestions.</a:t>
            </a:r>
          </a:p>
          <a:p>
            <a:pPr marL="666750" lvl="1" indent="-342900">
              <a:buSzPct val="100000"/>
              <a:buFont typeface="Arial" panose="020B0604020202020204" pitchFamily="34" charset="0"/>
              <a:buAutoNum type="arabicPeriod" startAt="2"/>
            </a:pPr>
            <a:r>
              <a:rPr lang="en-US" altLang="en-US" sz="1600" smtClean="0">
                <a:ea typeface="Geneva"/>
              </a:rPr>
              <a:t>Design: 2-4 weeks</a:t>
            </a:r>
          </a:p>
          <a:p>
            <a:pPr marL="885825" lvl="2" indent="-285750">
              <a:buFont typeface="Wingdings" pitchFamily="2" charset="2"/>
              <a:buChar char="q"/>
            </a:pPr>
            <a:r>
              <a:rPr lang="en-US" altLang="en-US" smtClean="0">
                <a:ea typeface="Geneva"/>
              </a:rPr>
              <a:t>Design new logo (inclusive of RPOs) with fonts, illustrated icons, color palette.  All logos will be provided in all variations for future use.</a:t>
            </a:r>
          </a:p>
          <a:p>
            <a:pPr marL="666750" lvl="1" indent="-342900">
              <a:buSzPct val="100000"/>
              <a:buFont typeface="Arial" panose="020B0604020202020204" pitchFamily="34" charset="0"/>
              <a:buAutoNum type="arabicPeriod" startAt="3"/>
            </a:pPr>
            <a:r>
              <a:rPr lang="en-US" altLang="en-US" sz="1600" smtClean="0">
                <a:ea typeface="Geneva"/>
              </a:rPr>
              <a:t>Internal Marketing:   4-6 weeks</a:t>
            </a:r>
          </a:p>
          <a:p>
            <a:pPr marL="885825" lvl="2" indent="-285750">
              <a:buFont typeface="Wingdings" pitchFamily="2" charset="2"/>
              <a:buChar char="q"/>
            </a:pPr>
            <a:r>
              <a:rPr lang="en-US" altLang="en-US" smtClean="0">
                <a:ea typeface="Geneva"/>
              </a:rPr>
              <a:t>Internal messaging manual created for staff on how to communicate the new strategy, goals and new brand to the public.</a:t>
            </a:r>
          </a:p>
          <a:p>
            <a:pPr marL="885825" lvl="2" indent="-285750">
              <a:buFont typeface="Wingdings" pitchFamily="2" charset="2"/>
              <a:buChar char="q"/>
            </a:pPr>
            <a:r>
              <a:rPr lang="en-US" altLang="en-US" smtClean="0">
                <a:ea typeface="Geneva"/>
              </a:rPr>
              <a:t>New brand guidelines will be created.</a:t>
            </a:r>
          </a:p>
          <a:p>
            <a:pPr marL="666750" lvl="1" indent="-342900">
              <a:buSzPct val="100000"/>
              <a:buFont typeface="Arial" panose="020B0604020202020204" pitchFamily="34" charset="0"/>
              <a:buAutoNum type="arabicPeriod" startAt="4"/>
            </a:pPr>
            <a:r>
              <a:rPr lang="en-US" altLang="en-US" sz="1600" smtClean="0">
                <a:ea typeface="Geneva"/>
              </a:rPr>
              <a:t>External Marketing  4–6 weeks</a:t>
            </a:r>
          </a:p>
          <a:p>
            <a:pPr marL="885825" lvl="2" indent="-285750">
              <a:buFont typeface="Wingdings" pitchFamily="2" charset="2"/>
              <a:buChar char="q"/>
            </a:pPr>
            <a:r>
              <a:rPr lang="en-US" altLang="en-US" smtClean="0">
                <a:ea typeface="Geneva"/>
              </a:rPr>
              <a:t>Create new external communication materials.  These may include e-mail signatures, PowerPoint templates, business cards, letterhead and envelopes, etc.  </a:t>
            </a:r>
          </a:p>
          <a:p>
            <a:pPr marL="885825" lvl="2" indent="-285750">
              <a:buFont typeface="Wingdings" pitchFamily="2" charset="2"/>
              <a:buChar char="q"/>
            </a:pPr>
            <a:r>
              <a:rPr lang="en-US" altLang="en-US" smtClean="0">
                <a:ea typeface="Geneva"/>
              </a:rPr>
              <a:t>Illustrated iconography and suggested photography for all external materials will be submitted.  These items will be used for President’s Report, Annual Report, website(s), social media avenues, etc.  Suggestions for edits to brands for these items will be included.</a:t>
            </a:r>
          </a:p>
          <a:p>
            <a:pPr marL="885825" lvl="2" indent="-285750">
              <a:buFont typeface="Wingdings" pitchFamily="2" charset="2"/>
              <a:buChar char="q"/>
            </a:pPr>
            <a:endParaRPr lang="en-US" altLang="en-US" sz="1800" smtClean="0">
              <a:ea typeface="Geneva"/>
            </a:endParaRPr>
          </a:p>
        </p:txBody>
      </p:sp>
    </p:spTree>
    <p:extLst>
      <p:ext uri="{BB962C8B-B14F-4D97-AF65-F5344CB8AC3E}">
        <p14:creationId xmlns:p14="http://schemas.microsoft.com/office/powerpoint/2010/main" val="3371026825"/>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7"/>
          <p:cNvSpPr>
            <a:spLocks noGrp="1"/>
          </p:cNvSpPr>
          <p:nvPr>
            <p:ph type="title"/>
          </p:nvPr>
        </p:nvSpPr>
        <p:spPr>
          <a:xfrm>
            <a:off x="384175" y="0"/>
            <a:ext cx="8378825" cy="793750"/>
          </a:xfrm>
        </p:spPr>
        <p:txBody>
          <a:bodyPr/>
          <a:lstStyle/>
          <a:p>
            <a:r>
              <a:rPr lang="en-US" altLang="en-US" smtClean="0"/>
              <a:t>Recommendation:  </a:t>
            </a:r>
            <a:br>
              <a:rPr lang="en-US" altLang="en-US" smtClean="0"/>
            </a:br>
            <a:r>
              <a:rPr lang="en-US" altLang="en-US" sz="2000" smtClean="0"/>
              <a:t>Utilize Supplier Methodology to Conduct Brand Identity Study</a:t>
            </a:r>
            <a:endParaRPr lang="en-CA" altLang="en-US" sz="2000" smtClean="0"/>
          </a:p>
        </p:txBody>
      </p:sp>
      <p:sp>
        <p:nvSpPr>
          <p:cNvPr id="20483" name="Content Placeholder 4"/>
          <p:cNvSpPr>
            <a:spLocks noGrp="1"/>
          </p:cNvSpPr>
          <p:nvPr>
            <p:ph idx="1"/>
          </p:nvPr>
        </p:nvSpPr>
        <p:spPr>
          <a:xfrm>
            <a:off x="219075" y="1144588"/>
            <a:ext cx="7104063" cy="2200275"/>
          </a:xfrm>
        </p:spPr>
        <p:txBody>
          <a:bodyPr/>
          <a:lstStyle/>
          <a:p>
            <a:pPr marL="666750" lvl="1" indent="-342900">
              <a:buSzPct val="100000"/>
              <a:buFont typeface="Arial" panose="020B0604020202020204" pitchFamily="34" charset="0"/>
              <a:buAutoNum type="arabicPeriod" startAt="5"/>
            </a:pPr>
            <a:r>
              <a:rPr lang="en-US" altLang="en-US" sz="1600" smtClean="0">
                <a:ea typeface="Geneva"/>
              </a:rPr>
              <a:t>Websites:  2-4 Weeks</a:t>
            </a:r>
          </a:p>
          <a:p>
            <a:pPr marL="885825" lvl="2" indent="-285750">
              <a:buFont typeface="Wingdings" pitchFamily="2" charset="2"/>
              <a:buChar char="q"/>
            </a:pPr>
            <a:r>
              <a:rPr lang="en-US" altLang="en-US" smtClean="0">
                <a:ea typeface="Geneva"/>
              </a:rPr>
              <a:t>Supplier has reviewed all RPO websites.  They believe it is not essential that they look alike; however, they suggest consistency in colors, fonts, photos, etc. to support the overall brand recognition.</a:t>
            </a:r>
          </a:p>
          <a:p>
            <a:pPr marL="666750" lvl="1" indent="-342900">
              <a:buSzPct val="100000"/>
              <a:buFont typeface="Arial" panose="020B0604020202020204" pitchFamily="34" charset="0"/>
              <a:buAutoNum type="arabicPeriod" startAt="6"/>
            </a:pPr>
            <a:r>
              <a:rPr lang="en-US" altLang="en-US" sz="1600" smtClean="0">
                <a:ea typeface="Geneva"/>
              </a:rPr>
              <a:t>Roll-out:  4-6 Weeks</a:t>
            </a:r>
          </a:p>
          <a:p>
            <a:pPr marL="885825" lvl="2" indent="-285750">
              <a:buFont typeface="Wingdings" pitchFamily="2" charset="2"/>
              <a:buChar char="q"/>
            </a:pPr>
            <a:r>
              <a:rPr lang="en-US" altLang="en-US" smtClean="0">
                <a:ea typeface="Geneva"/>
              </a:rPr>
              <a:t>Social Media audit:  Analysis of the current strategy to determine any adjustments that need to be made to reflect the new messaging. </a:t>
            </a:r>
          </a:p>
          <a:p>
            <a:pPr marL="885825" lvl="2" indent="-285750">
              <a:buFont typeface="Wingdings" pitchFamily="2" charset="2"/>
              <a:buChar char="q"/>
            </a:pPr>
            <a:r>
              <a:rPr lang="en-US" altLang="en-US" smtClean="0">
                <a:ea typeface="Geneva"/>
              </a:rPr>
              <a:t>Create by-lined features, news releases, white papers. </a:t>
            </a:r>
          </a:p>
          <a:p>
            <a:pPr marL="885825" lvl="2" indent="-285750">
              <a:buFont typeface="Wingdings" pitchFamily="2" charset="2"/>
              <a:buChar char="q"/>
            </a:pPr>
            <a:endParaRPr lang="en-US" altLang="en-US" sz="1800" smtClean="0">
              <a:ea typeface="Geneva"/>
            </a:endParaRPr>
          </a:p>
        </p:txBody>
      </p:sp>
    </p:spTree>
    <p:extLst>
      <p:ext uri="{BB962C8B-B14F-4D97-AF65-F5344CB8AC3E}">
        <p14:creationId xmlns:p14="http://schemas.microsoft.com/office/powerpoint/2010/main" val="2013668272"/>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34112" y="4982464"/>
            <a:ext cx="546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lgn="ctr"/>
            <a:r>
              <a:rPr lang="en-US" altLang="en-US" sz="3600" b="0" dirty="0" smtClean="0">
                <a:solidFill>
                  <a:schemeClr val="accent1"/>
                </a:solidFill>
              </a:rPr>
              <a:t>Thank you for your time!</a:t>
            </a:r>
          </a:p>
        </p:txBody>
      </p:sp>
    </p:spTree>
    <p:extLst>
      <p:ext uri="{BB962C8B-B14F-4D97-AF65-F5344CB8AC3E}">
        <p14:creationId xmlns:p14="http://schemas.microsoft.com/office/powerpoint/2010/main" val="275970465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Nominating Committee:  Board Demographics by Gender</a:t>
            </a:r>
            <a:endParaRPr lang="en-US" sz="2400" dirty="0"/>
          </a:p>
        </p:txBody>
      </p:sp>
      <p:graphicFrame>
        <p:nvGraphicFramePr>
          <p:cNvPr id="7" name="Chart 6"/>
          <p:cNvGraphicFramePr>
            <a:graphicFrameLocks/>
          </p:cNvGraphicFramePr>
          <p:nvPr>
            <p:extLst>
              <p:ext uri="{D42A27DB-BD31-4B8C-83A1-F6EECF244321}">
                <p14:modId xmlns:p14="http://schemas.microsoft.com/office/powerpoint/2010/main" val="1575174562"/>
              </p:ext>
            </p:extLst>
          </p:nvPr>
        </p:nvGraphicFramePr>
        <p:xfrm>
          <a:off x="-346710" y="922020"/>
          <a:ext cx="5273040" cy="4465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413721757"/>
              </p:ext>
            </p:extLst>
          </p:nvPr>
        </p:nvGraphicFramePr>
        <p:xfrm>
          <a:off x="3547110" y="2191512"/>
          <a:ext cx="5943600" cy="4457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774636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Nominating Committee:  Board Demographics by Race</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672960568"/>
              </p:ext>
            </p:extLst>
          </p:nvPr>
        </p:nvGraphicFramePr>
        <p:xfrm>
          <a:off x="-716280" y="793101"/>
          <a:ext cx="6088380" cy="39700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694965289"/>
              </p:ext>
            </p:extLst>
          </p:nvPr>
        </p:nvGraphicFramePr>
        <p:xfrm>
          <a:off x="3707892" y="2221992"/>
          <a:ext cx="5792724" cy="4407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06505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Nominating Committee:  Board Demographics by State</a:t>
            </a: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982313054"/>
              </p:ext>
            </p:extLst>
          </p:nvPr>
        </p:nvGraphicFramePr>
        <p:xfrm>
          <a:off x="190213" y="857109"/>
          <a:ext cx="8766747" cy="561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746968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Office Theme">
  <a:themeElements>
    <a:clrScheme name="WBENC">
      <a:dk1>
        <a:srgbClr val="000000"/>
      </a:dk1>
      <a:lt1>
        <a:srgbClr val="FFFFFF"/>
      </a:lt1>
      <a:dk2>
        <a:srgbClr val="7E8083"/>
      </a:dk2>
      <a:lt2>
        <a:srgbClr val="A7B2B1"/>
      </a:lt2>
      <a:accent1>
        <a:srgbClr val="008C99"/>
      </a:accent1>
      <a:accent2>
        <a:srgbClr val="FEC232"/>
      </a:accent2>
      <a:accent3>
        <a:srgbClr val="9D9FA2"/>
      </a:accent3>
      <a:accent4>
        <a:srgbClr val="712C86"/>
      </a:accent4>
      <a:accent5>
        <a:srgbClr val="ACDAE8"/>
      </a:accent5>
      <a:accent6>
        <a:srgbClr val="7FB138"/>
      </a:accent6>
      <a:hlink>
        <a:srgbClr val="005695"/>
      </a:hlink>
      <a:folHlink>
        <a:srgbClr val="A9D26D"/>
      </a:folHlink>
    </a:clrScheme>
    <a:fontScheme name="1_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5695"/>
        </a:dk1>
        <a:lt1>
          <a:srgbClr val="FFFFFF"/>
        </a:lt1>
        <a:dk2>
          <a:srgbClr val="7E8083"/>
        </a:dk2>
        <a:lt2>
          <a:srgbClr val="A7B2B1"/>
        </a:lt2>
        <a:accent1>
          <a:srgbClr val="26BCD7"/>
        </a:accent1>
        <a:accent2>
          <a:srgbClr val="8DC43F"/>
        </a:accent2>
        <a:accent3>
          <a:srgbClr val="FFFFFF"/>
        </a:accent3>
        <a:accent4>
          <a:srgbClr val="00487E"/>
        </a:accent4>
        <a:accent5>
          <a:srgbClr val="ACDAE8"/>
        </a:accent5>
        <a:accent6>
          <a:srgbClr val="7FB138"/>
        </a:accent6>
        <a:hlink>
          <a:srgbClr val="005695"/>
        </a:hlink>
        <a:folHlink>
          <a:srgbClr val="A9D26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WBENC">
      <a:dk1>
        <a:srgbClr val="000000"/>
      </a:dk1>
      <a:lt1>
        <a:srgbClr val="FFFFFF"/>
      </a:lt1>
      <a:dk2>
        <a:srgbClr val="7E8083"/>
      </a:dk2>
      <a:lt2>
        <a:srgbClr val="A7B2B1"/>
      </a:lt2>
      <a:accent1>
        <a:srgbClr val="008C99"/>
      </a:accent1>
      <a:accent2>
        <a:srgbClr val="FEC232"/>
      </a:accent2>
      <a:accent3>
        <a:srgbClr val="9D9FA2"/>
      </a:accent3>
      <a:accent4>
        <a:srgbClr val="712C86"/>
      </a:accent4>
      <a:accent5>
        <a:srgbClr val="ACDAE8"/>
      </a:accent5>
      <a:accent6>
        <a:srgbClr val="7FB138"/>
      </a:accent6>
      <a:hlink>
        <a:srgbClr val="005695"/>
      </a:hlink>
      <a:folHlink>
        <a:srgbClr val="A9D26D"/>
      </a:folHlink>
    </a:clrScheme>
    <a:fontScheme name="1_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5695"/>
        </a:dk1>
        <a:lt1>
          <a:srgbClr val="FFFFFF"/>
        </a:lt1>
        <a:dk2>
          <a:srgbClr val="7E8083"/>
        </a:dk2>
        <a:lt2>
          <a:srgbClr val="A7B2B1"/>
        </a:lt2>
        <a:accent1>
          <a:srgbClr val="26BCD7"/>
        </a:accent1>
        <a:accent2>
          <a:srgbClr val="8DC43F"/>
        </a:accent2>
        <a:accent3>
          <a:srgbClr val="FFFFFF"/>
        </a:accent3>
        <a:accent4>
          <a:srgbClr val="00487E"/>
        </a:accent4>
        <a:accent5>
          <a:srgbClr val="ACDAE8"/>
        </a:accent5>
        <a:accent6>
          <a:srgbClr val="7FB138"/>
        </a:accent6>
        <a:hlink>
          <a:srgbClr val="005695"/>
        </a:hlink>
        <a:folHlink>
          <a:srgbClr val="A9D26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WBENC">
      <a:dk1>
        <a:srgbClr val="000000"/>
      </a:dk1>
      <a:lt1>
        <a:srgbClr val="FFFFFF"/>
      </a:lt1>
      <a:dk2>
        <a:srgbClr val="7E8083"/>
      </a:dk2>
      <a:lt2>
        <a:srgbClr val="A7B2B1"/>
      </a:lt2>
      <a:accent1>
        <a:srgbClr val="008C99"/>
      </a:accent1>
      <a:accent2>
        <a:srgbClr val="FEC232"/>
      </a:accent2>
      <a:accent3>
        <a:srgbClr val="9D9FA2"/>
      </a:accent3>
      <a:accent4>
        <a:srgbClr val="712C86"/>
      </a:accent4>
      <a:accent5>
        <a:srgbClr val="ACDAE8"/>
      </a:accent5>
      <a:accent6>
        <a:srgbClr val="7FB138"/>
      </a:accent6>
      <a:hlink>
        <a:srgbClr val="005695"/>
      </a:hlink>
      <a:folHlink>
        <a:srgbClr val="A9D26D"/>
      </a:folHlink>
    </a:clrScheme>
    <a:fontScheme name="1_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5695"/>
        </a:dk1>
        <a:lt1>
          <a:srgbClr val="FFFFFF"/>
        </a:lt1>
        <a:dk2>
          <a:srgbClr val="7E8083"/>
        </a:dk2>
        <a:lt2>
          <a:srgbClr val="A7B2B1"/>
        </a:lt2>
        <a:accent1>
          <a:srgbClr val="26BCD7"/>
        </a:accent1>
        <a:accent2>
          <a:srgbClr val="8DC43F"/>
        </a:accent2>
        <a:accent3>
          <a:srgbClr val="FFFFFF"/>
        </a:accent3>
        <a:accent4>
          <a:srgbClr val="00487E"/>
        </a:accent4>
        <a:accent5>
          <a:srgbClr val="ACDAE8"/>
        </a:accent5>
        <a:accent6>
          <a:srgbClr val="7FB138"/>
        </a:accent6>
        <a:hlink>
          <a:srgbClr val="005695"/>
        </a:hlink>
        <a:folHlink>
          <a:srgbClr val="A9D26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WBENC">
      <a:dk1>
        <a:srgbClr val="000000"/>
      </a:dk1>
      <a:lt1>
        <a:srgbClr val="FFFFFF"/>
      </a:lt1>
      <a:dk2>
        <a:srgbClr val="7E8083"/>
      </a:dk2>
      <a:lt2>
        <a:srgbClr val="A7B2B1"/>
      </a:lt2>
      <a:accent1>
        <a:srgbClr val="008C99"/>
      </a:accent1>
      <a:accent2>
        <a:srgbClr val="FEC232"/>
      </a:accent2>
      <a:accent3>
        <a:srgbClr val="9D9FA2"/>
      </a:accent3>
      <a:accent4>
        <a:srgbClr val="712C86"/>
      </a:accent4>
      <a:accent5>
        <a:srgbClr val="ACDAE8"/>
      </a:accent5>
      <a:accent6>
        <a:srgbClr val="7FB138"/>
      </a:accent6>
      <a:hlink>
        <a:srgbClr val="005695"/>
      </a:hlink>
      <a:folHlink>
        <a:srgbClr val="A9D26D"/>
      </a:folHlink>
    </a:clrScheme>
    <a:fontScheme name="1_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5695"/>
        </a:dk1>
        <a:lt1>
          <a:srgbClr val="FFFFFF"/>
        </a:lt1>
        <a:dk2>
          <a:srgbClr val="7E8083"/>
        </a:dk2>
        <a:lt2>
          <a:srgbClr val="A7B2B1"/>
        </a:lt2>
        <a:accent1>
          <a:srgbClr val="26BCD7"/>
        </a:accent1>
        <a:accent2>
          <a:srgbClr val="8DC43F"/>
        </a:accent2>
        <a:accent3>
          <a:srgbClr val="FFFFFF"/>
        </a:accent3>
        <a:accent4>
          <a:srgbClr val="00487E"/>
        </a:accent4>
        <a:accent5>
          <a:srgbClr val="ACDAE8"/>
        </a:accent5>
        <a:accent6>
          <a:srgbClr val="7FB138"/>
        </a:accent6>
        <a:hlink>
          <a:srgbClr val="005695"/>
        </a:hlink>
        <a:folHlink>
          <a:srgbClr val="A9D26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WBENC">
      <a:dk1>
        <a:srgbClr val="000000"/>
      </a:dk1>
      <a:lt1>
        <a:srgbClr val="FFFFFF"/>
      </a:lt1>
      <a:dk2>
        <a:srgbClr val="7E8083"/>
      </a:dk2>
      <a:lt2>
        <a:srgbClr val="A7B2B1"/>
      </a:lt2>
      <a:accent1>
        <a:srgbClr val="008C99"/>
      </a:accent1>
      <a:accent2>
        <a:srgbClr val="FEC232"/>
      </a:accent2>
      <a:accent3>
        <a:srgbClr val="9D9FA2"/>
      </a:accent3>
      <a:accent4>
        <a:srgbClr val="712C86"/>
      </a:accent4>
      <a:accent5>
        <a:srgbClr val="ACDAE8"/>
      </a:accent5>
      <a:accent6>
        <a:srgbClr val="7FB138"/>
      </a:accent6>
      <a:hlink>
        <a:srgbClr val="005695"/>
      </a:hlink>
      <a:folHlink>
        <a:srgbClr val="A9D26D"/>
      </a:folHlink>
    </a:clrScheme>
    <a:fontScheme name="1_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5695"/>
        </a:dk1>
        <a:lt1>
          <a:srgbClr val="FFFFFF"/>
        </a:lt1>
        <a:dk2>
          <a:srgbClr val="7E8083"/>
        </a:dk2>
        <a:lt2>
          <a:srgbClr val="A7B2B1"/>
        </a:lt2>
        <a:accent1>
          <a:srgbClr val="26BCD7"/>
        </a:accent1>
        <a:accent2>
          <a:srgbClr val="8DC43F"/>
        </a:accent2>
        <a:accent3>
          <a:srgbClr val="FFFFFF"/>
        </a:accent3>
        <a:accent4>
          <a:srgbClr val="00487E"/>
        </a:accent4>
        <a:accent5>
          <a:srgbClr val="ACDAE8"/>
        </a:accent5>
        <a:accent6>
          <a:srgbClr val="7FB138"/>
        </a:accent6>
        <a:hlink>
          <a:srgbClr val="005695"/>
        </a:hlink>
        <a:folHlink>
          <a:srgbClr val="A9D26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4077</TotalTime>
  <Words>4999</Words>
  <Application>Microsoft Office PowerPoint</Application>
  <PresentationFormat>On-screen Show (4:3)</PresentationFormat>
  <Paragraphs>907</Paragraphs>
  <Slides>68</Slides>
  <Notes>24</Notes>
  <HiddenSlides>0</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68</vt:i4>
      </vt:variant>
    </vt:vector>
  </HeadingPairs>
  <TitlesOfParts>
    <vt:vector size="93" baseType="lpstr">
      <vt:lpstr>MS PGothic</vt:lpstr>
      <vt:lpstr>MS PGothic</vt:lpstr>
      <vt:lpstr>Aharoni</vt:lpstr>
      <vt:lpstr>Arial</vt:lpstr>
      <vt:lpstr>Arial Black</vt:lpstr>
      <vt:lpstr>Baskerville Old Face</vt:lpstr>
      <vt:lpstr>Calibri</vt:lpstr>
      <vt:lpstr>Calibri Light</vt:lpstr>
      <vt:lpstr>Cambria</vt:lpstr>
      <vt:lpstr>Elephant</vt:lpstr>
      <vt:lpstr>Geneva</vt:lpstr>
      <vt:lpstr>Iskoola Pota</vt:lpstr>
      <vt:lpstr>Symbol</vt:lpstr>
      <vt:lpstr>Times New Roman</vt:lpstr>
      <vt:lpstr>Wingdings</vt:lpstr>
      <vt:lpstr>ヒラギノ角ゴ Pro W3</vt:lpstr>
      <vt:lpstr>1_Office Theme</vt:lpstr>
      <vt:lpstr>2_Office Theme</vt:lpstr>
      <vt:lpstr>3_Office Theme</vt:lpstr>
      <vt:lpstr>4_Office Theme</vt:lpstr>
      <vt:lpstr>5_Office Theme</vt:lpstr>
      <vt:lpstr>Office Theme</vt:lpstr>
      <vt:lpstr>6_Office Theme</vt:lpstr>
      <vt:lpstr>7_Office Theme</vt:lpstr>
      <vt:lpstr>8_Office Theme</vt:lpstr>
      <vt:lpstr>November 2016</vt:lpstr>
      <vt:lpstr>Nominating Committee:  Board Elections</vt:lpstr>
      <vt:lpstr>Nominating Committee:  Board Elections</vt:lpstr>
      <vt:lpstr>Corporate Seat Replacement – Renee Jones</vt:lpstr>
      <vt:lpstr>Corporate Seat Replacement – Julie Cooke</vt:lpstr>
      <vt:lpstr>Corporate Seat Replacement – Renee Jones</vt:lpstr>
      <vt:lpstr>Nominating Committee:  Board Demographics by Gender</vt:lpstr>
      <vt:lpstr>Nominating Committee:  Board Demographics by Race</vt:lpstr>
      <vt:lpstr>Nominating Committee:  Board Demographics by State</vt:lpstr>
      <vt:lpstr>Nominating Committee:  Board Demographics by Industry</vt:lpstr>
      <vt:lpstr>Resolution to Approve Current Candidate Slate</vt:lpstr>
      <vt:lpstr>WBENC Board Resolution</vt:lpstr>
      <vt:lpstr>PowerPoint Presentation</vt:lpstr>
      <vt:lpstr>2017 Activities: Overview</vt:lpstr>
      <vt:lpstr>2017 WBENC Summit &amp; Salute New Orleans, LA</vt:lpstr>
      <vt:lpstr>PowerPoint Presentation</vt:lpstr>
      <vt:lpstr>PowerPoint Presentation</vt:lpstr>
      <vt:lpstr>PowerPoint Presentation</vt:lpstr>
      <vt:lpstr>PowerPoint Presentation</vt:lpstr>
      <vt:lpstr>PowerPoint Presentation</vt:lpstr>
      <vt:lpstr>PowerPoint Presentation</vt:lpstr>
      <vt:lpstr>2017 WBENC National  Conference &amp; Business Fair Las Vegas, NV</vt:lpstr>
      <vt:lpstr>Overarching Theme: Looking Back. To The Future.</vt:lpstr>
      <vt:lpstr>Tuesday Theme – The Wonder Women of WBENC</vt:lpstr>
      <vt:lpstr>The Beach Party</vt:lpstr>
      <vt:lpstr>Wednesday Theme - TBD</vt:lpstr>
      <vt:lpstr>Thursday Theme – Michael Jackson: Defining a Generation</vt:lpstr>
      <vt:lpstr>#Hes4Shes Awards – The People’s Choice Awards</vt:lpstr>
      <vt:lpstr>Treasurer’s Report to   Board of Directors</vt:lpstr>
      <vt:lpstr>Purpose of Presentation </vt:lpstr>
      <vt:lpstr>2016 Full Year Forecast     Revenue, Expenses and Net Income</vt:lpstr>
      <vt:lpstr>2016 Financial Progress    </vt:lpstr>
      <vt:lpstr>2015 Audit &amp; 2015 Form 990    </vt:lpstr>
      <vt:lpstr>2017 Budget   Revenue, Expenses and Net Income</vt:lpstr>
      <vt:lpstr>2017 Budget: Revenue Summary by Revenue Category</vt:lpstr>
      <vt:lpstr>2017 Budget: Revenue Membership Assumptions</vt:lpstr>
      <vt:lpstr>2017 Budget: Revenue Sponsorships </vt:lpstr>
      <vt:lpstr>2017 Budget:   Top Seven Expense Categories</vt:lpstr>
      <vt:lpstr>UNA Reserve Projection  </vt:lpstr>
      <vt:lpstr>Investment Policy Statement  </vt:lpstr>
      <vt:lpstr>PowerPoint Presentation</vt:lpstr>
      <vt:lpstr>Resolution to Approve 2017 Recommended Budget </vt:lpstr>
      <vt:lpstr>2016 Actual Summit &amp; Salute (includes Silent Auction Revenue)</vt:lpstr>
      <vt:lpstr>2016 Actual National Conference &amp; Business Fair </vt:lpstr>
      <vt:lpstr>Ambassadors In Action</vt:lpstr>
      <vt:lpstr>2016 Ambassador Accomplishments</vt:lpstr>
      <vt:lpstr>2017 Ambassadors Program</vt:lpstr>
      <vt:lpstr>Digitization Update WBENC Board Meeting</vt:lpstr>
      <vt:lpstr>Process</vt:lpstr>
      <vt:lpstr>White Hat =  Facts</vt:lpstr>
      <vt:lpstr>White Hat =  Facts</vt:lpstr>
      <vt:lpstr> Red Hat= Feelings  and  Yellow Hat- Benefits </vt:lpstr>
      <vt:lpstr>Red Hat= Feelings and Black Hat= Cautions </vt:lpstr>
      <vt:lpstr> Green Hat- Creativity/ Ideas</vt:lpstr>
      <vt:lpstr>Where We Are Today: WBENCLink2.0- The Numbers</vt:lpstr>
      <vt:lpstr>Next Steps</vt:lpstr>
      <vt:lpstr>PowerPoint Presentation</vt:lpstr>
      <vt:lpstr>Brand Identity RFP</vt:lpstr>
      <vt:lpstr>RFP Overview </vt:lpstr>
      <vt:lpstr>RFP Overview </vt:lpstr>
      <vt:lpstr>RFP Overview </vt:lpstr>
      <vt:lpstr>RFP Evaluations: Phase 1 </vt:lpstr>
      <vt:lpstr>RFP Evaluations: Phase 1 </vt:lpstr>
      <vt:lpstr>RFP Evaluations: Phase 2 (Live Presentations) </vt:lpstr>
      <vt:lpstr>Lessons Learned</vt:lpstr>
      <vt:lpstr>Recommendation:   Utilize Supplier Methodology to Conduct Brand Identity Study</vt:lpstr>
      <vt:lpstr>Recommendation:   Utilize Supplier Methodology to Conduct Brand Identity Study</vt:lpstr>
      <vt:lpstr>PowerPoint Presentation</vt:lpstr>
    </vt:vector>
  </TitlesOfParts>
  <Company>Endeavour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freelance;Helen Avery</dc:creator>
  <cp:keywords>project management;project charter;Summit &amp; Salute;2013;presentation;kickoff meeting;project team leads;sponsor</cp:keywords>
  <cp:lastModifiedBy>Jill Sasso</cp:lastModifiedBy>
  <cp:revision>218</cp:revision>
  <cp:lastPrinted>2011-02-09T16:46:50Z</cp:lastPrinted>
  <dcterms:created xsi:type="dcterms:W3CDTF">2011-02-09T16:13:10Z</dcterms:created>
  <dcterms:modified xsi:type="dcterms:W3CDTF">2016-11-16T13:51:12Z</dcterms:modified>
</cp:coreProperties>
</file>