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7"/>
  </p:notesMasterIdLst>
  <p:handoutMasterIdLst>
    <p:handoutMasterId r:id="rId8"/>
  </p:handoutMasterIdLst>
  <p:sldIdLst>
    <p:sldId id="261" r:id="rId2"/>
    <p:sldId id="316" r:id="rId3"/>
    <p:sldId id="318" r:id="rId4"/>
    <p:sldId id="313" r:id="rId5"/>
    <p:sldId id="317" r:id="rId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89">
          <p15:clr>
            <a:srgbClr val="A4A3A4"/>
          </p15:clr>
        </p15:guide>
        <p15:guide id="2" orient="horz" pos="760">
          <p15:clr>
            <a:srgbClr val="A4A3A4"/>
          </p15:clr>
        </p15:guide>
        <p15:guide id="3" orient="horz" pos="3744">
          <p15:clr>
            <a:srgbClr val="A4A3A4"/>
          </p15:clr>
        </p15:guide>
        <p15:guide id="4" orient="horz" pos="1161">
          <p15:clr>
            <a:srgbClr val="A4A3A4"/>
          </p15:clr>
        </p15:guide>
        <p15:guide id="5" orient="horz" pos="3269">
          <p15:clr>
            <a:srgbClr val="A4A3A4"/>
          </p15:clr>
        </p15:guide>
        <p15:guide id="6" orient="horz" pos="1826">
          <p15:clr>
            <a:srgbClr val="A4A3A4"/>
          </p15:clr>
        </p15:guide>
        <p15:guide id="7" pos="3442">
          <p15:clr>
            <a:srgbClr val="A4A3A4"/>
          </p15:clr>
        </p15:guide>
        <p15:guide id="8" pos="242">
          <p15:clr>
            <a:srgbClr val="A4A3A4"/>
          </p15:clr>
        </p15:guide>
        <p15:guide id="9" pos="1796">
          <p15:clr>
            <a:srgbClr val="A4A3A4"/>
          </p15:clr>
        </p15:guide>
        <p15:guide id="10" pos="5517">
          <p15:clr>
            <a:srgbClr val="A4A3A4"/>
          </p15:clr>
        </p15:guide>
        <p15:guide id="11" pos="3975">
          <p15:clr>
            <a:srgbClr val="A4A3A4"/>
          </p15:clr>
        </p15:guide>
        <p15:guide id="12" pos="4104">
          <p15:clr>
            <a:srgbClr val="A4A3A4"/>
          </p15:clr>
        </p15:guide>
        <p15:guide id="13" pos="16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9F9F8"/>
    <a:srgbClr val="14508B"/>
    <a:srgbClr val="0F467A"/>
    <a:srgbClr val="2C2C2C"/>
    <a:srgbClr val="171717"/>
    <a:srgbClr val="616161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509" autoAdjust="0"/>
  </p:normalViewPr>
  <p:slideViewPr>
    <p:cSldViewPr snapToGrid="0">
      <p:cViewPr varScale="1">
        <p:scale>
          <a:sx n="47" d="100"/>
          <a:sy n="47" d="100"/>
        </p:scale>
        <p:origin x="1470" y="36"/>
      </p:cViewPr>
      <p:guideLst>
        <p:guide orient="horz" pos="3489"/>
        <p:guide orient="horz" pos="760"/>
        <p:guide orient="horz" pos="3744"/>
        <p:guide orient="horz" pos="1161"/>
        <p:guide orient="horz" pos="3269"/>
        <p:guide orient="horz" pos="1826"/>
        <p:guide pos="3442"/>
        <p:guide pos="242"/>
        <p:guide pos="1796"/>
        <p:guide pos="5517"/>
        <p:guide pos="3975"/>
        <p:guide pos="4104"/>
        <p:guide pos="1691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-3468" y="-102"/>
      </p:cViewPr>
      <p:guideLst>
        <p:guide orient="horz" pos="292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FB483B2-D619-A742-963C-A1EC57CE867F}" type="datetime1">
              <a:rPr lang="en-US"/>
              <a:pPr/>
              <a:t>6/17/2015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86E4EDB-0431-FF41-BF45-38922CC112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25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416464" y="8970381"/>
            <a:ext cx="443019" cy="238866"/>
          </a:xfrm>
          <a:prstGeom prst="rect">
            <a:avLst/>
          </a:prstGeom>
        </p:spPr>
        <p:txBody>
          <a:bodyPr lIns="93177" tIns="46589" rIns="93177" bIns="46589"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75B51B51-4A4E-874B-91C5-ABFB4B497756}" type="slidenum">
              <a:rPr lang="en-US" sz="1200" b="0"/>
              <a:pPr algn="r" eaLnBrk="1" hangingPunct="1"/>
              <a:t>‹#›</a:t>
            </a:fld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85987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1pPr>
    <a:lvl2pPr marL="222250" indent="-2222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2pPr>
    <a:lvl3pPr marL="457200" indent="-2349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568325" indent="-2095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803275" indent="-2349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2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6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59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59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59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Title 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WBENC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957263"/>
            <a:ext cx="382746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arrow yellow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90" y="6288088"/>
            <a:ext cx="1825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4" name="Text Placeholder 2"/>
          <p:cNvSpPr>
            <a:spLocks noGrp="1"/>
          </p:cNvSpPr>
          <p:nvPr>
            <p:ph type="subTitle" idx="1"/>
          </p:nvPr>
        </p:nvSpPr>
        <p:spPr>
          <a:xfrm>
            <a:off x="355600" y="4624388"/>
            <a:ext cx="8226425" cy="347662"/>
          </a:xfrm>
          <a:extLst/>
        </p:spPr>
        <p:txBody>
          <a:bodyPr/>
          <a:lstStyle>
            <a:lvl1pPr marL="0" indent="0">
              <a:defRPr sz="3000">
                <a:solidFill>
                  <a:schemeClr val="accent2"/>
                </a:solidFill>
                <a:latin typeface="Arial" charset="0"/>
                <a:cs typeface="Geneva" charset="0"/>
              </a:defRPr>
            </a:lvl1pPr>
          </a:lstStyle>
          <a:p>
            <a:pPr lvl="0"/>
            <a:r>
              <a:rPr lang="en-CA" noProof="0"/>
              <a:t>Click to edit Master subtitle style</a:t>
            </a:r>
          </a:p>
        </p:txBody>
      </p:sp>
      <p:sp>
        <p:nvSpPr>
          <p:cNvPr id="61455" name="Title Placeholder 1"/>
          <p:cNvSpPr>
            <a:spLocks noGrp="1"/>
          </p:cNvSpPr>
          <p:nvPr>
            <p:ph type="ctrTitle"/>
          </p:nvPr>
        </p:nvSpPr>
        <p:spPr>
          <a:xfrm>
            <a:off x="355600" y="3938588"/>
            <a:ext cx="8226425" cy="603250"/>
          </a:xfrm>
          <a:extLst/>
        </p:spPr>
        <p:txBody>
          <a:bodyPr/>
          <a:lstStyle>
            <a:lvl1pPr>
              <a:defRPr sz="4400" b="1">
                <a:solidFill>
                  <a:schemeClr val="accent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 lvl="0"/>
            <a:r>
              <a:rPr lang="en-CA" noProof="0" dirty="0" smtClean="0"/>
              <a:t>Click </a:t>
            </a:r>
            <a:r>
              <a:rPr lang="en-CA" noProof="0" dirty="0"/>
              <a:t>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189975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CC21EA05-6B4D-EA42-83A8-186F2B06A868}" type="slidenum">
              <a:rPr lang="en-US" sz="1600" b="0"/>
              <a:pPr defTabSz="914400"/>
              <a:t>‹#›</a:t>
            </a:fld>
            <a:endParaRPr lang="en-US" sz="1600" b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363641" y="6489700"/>
            <a:ext cx="7822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March, 2014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8" name="Picture 13" descr="arrow yell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478998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04DA0E21-39FC-4E48-A9B3-A2C2C99606BF}" type="slidenum">
              <a:rPr lang="en-US" sz="1600" b="0"/>
              <a:pPr defTabSz="914400"/>
              <a:t>‹#›</a:t>
            </a:fld>
            <a:endParaRPr lang="en-US" sz="1600" b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7822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March, 2015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47555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9D3EDF74-0876-394D-B506-218C0AA127F4}" type="slidenum">
              <a:rPr lang="en-US" sz="1600" b="0"/>
              <a:pPr defTabSz="914400"/>
              <a:t>‹#›</a:t>
            </a:fld>
            <a:endParaRPr lang="en-US" sz="1600" b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85279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October 2012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93758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div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9A13FA59-D8BC-204D-A970-488720E04AA3}" type="slidenum">
              <a:rPr lang="en-US" sz="1600" b="0"/>
              <a:pPr defTabSz="914400"/>
              <a:t>‹#›</a:t>
            </a:fld>
            <a:endParaRPr lang="en-US" sz="1600" b="0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3" name="Freeform 12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4" name="Oval 13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5" name="Freeform 14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5" y="1159845"/>
            <a:ext cx="5916613" cy="4765675"/>
          </a:xfrm>
        </p:spPr>
        <p:txBody>
          <a:bodyPr/>
          <a:lstStyle>
            <a:lvl1pPr marL="0" indent="0">
              <a:spcBef>
                <a:spcPts val="1200"/>
              </a:spcBef>
              <a:defRPr sz="1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4175" y="1159845"/>
            <a:ext cx="2243138" cy="4783755"/>
          </a:xfrm>
        </p:spPr>
        <p:txBody>
          <a:bodyPr/>
          <a:lstStyle>
            <a:lvl1pPr marL="0" indent="0" algn="l" rtl="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lang="en-US" sz="1600" b="1" kern="1200" baseline="0" dirty="0" smtClean="0">
                <a:solidFill>
                  <a:srgbClr val="008C97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1pPr>
            <a:lvl2pPr>
              <a:defRPr lang="en-US" sz="1600" b="0" kern="1200" baseline="0" dirty="0" smtClean="0">
                <a:solidFill>
                  <a:schemeClr val="tx1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6138010" y="6489700"/>
            <a:ext cx="85279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October 2012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20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11205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338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F65CCFC5-E934-3246-A96B-EA4F5BFDB207}" type="slidenum">
              <a:rPr lang="en-US" sz="1600" b="0"/>
              <a:pPr defTabSz="914400"/>
              <a:t>‹#›</a:t>
            </a:fld>
            <a:endParaRPr lang="en-US" sz="1600" b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564409" y="6468061"/>
            <a:ext cx="123751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November</a:t>
            </a:r>
            <a:r>
              <a:rPr lang="en-CA" sz="1100" b="0" baseline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 12, 2012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28022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84175" y="1577975"/>
            <a:ext cx="8378825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5" name="Title Placeholder 1"/>
          <p:cNvSpPr>
            <a:spLocks noGrp="1"/>
          </p:cNvSpPr>
          <p:nvPr userDrawn="1">
            <p:ph type="title"/>
          </p:nvPr>
        </p:nvSpPr>
        <p:spPr bwMode="gray">
          <a:xfrm>
            <a:off x="384175" y="0"/>
            <a:ext cx="837565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6" r:id="rId6"/>
    <p:sldLayoutId id="2147483712" r:id="rId7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Clr>
          <a:schemeClr val="tx1"/>
        </a:buClr>
        <a:buSzPct val="70000"/>
        <a:buFont typeface="Wingdings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23850" indent="-3222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200" kern="1200">
          <a:solidFill>
            <a:schemeClr val="tx1"/>
          </a:solidFill>
          <a:latin typeface="+mn-lt"/>
          <a:ea typeface="Geneva" pitchFamily="68" charset="-128"/>
          <a:cs typeface="+mn-cs"/>
        </a:defRPr>
      </a:lvl2pPr>
      <a:lvl3pPr marL="600075" indent="-274638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chemeClr val="accent2"/>
        </a:buClr>
        <a:buSzPct val="70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Geneva" pitchFamily="68" charset="-128"/>
          <a:cs typeface="+mn-cs"/>
        </a:defRPr>
      </a:lvl3pPr>
      <a:lvl4pPr marL="857250" indent="-2555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SzPct val="70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Geneva" pitchFamily="68" charset="-128"/>
          <a:cs typeface="+mn-cs"/>
        </a:defRPr>
      </a:lvl4pPr>
      <a:lvl5pPr marL="1152525" indent="-2936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1600" kern="1200">
          <a:solidFill>
            <a:schemeClr val="tx1"/>
          </a:solidFill>
          <a:latin typeface="+mn-lt"/>
          <a:ea typeface="Geneva" pitchFamily="6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8"/>
          <p:cNvSpPr>
            <a:spLocks noGrp="1"/>
          </p:cNvSpPr>
          <p:nvPr>
            <p:ph type="ctrTitle"/>
          </p:nvPr>
        </p:nvSpPr>
        <p:spPr>
          <a:xfrm>
            <a:off x="196409" y="3892405"/>
            <a:ext cx="8947591" cy="1917267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CA" sz="4000" dirty="0" smtClean="0"/>
              <a:t>Nominating Committee</a:t>
            </a:r>
            <a:r>
              <a:rPr lang="en-CA" sz="1000" dirty="0" smtClean="0"/>
              <a:t/>
            </a:r>
            <a:br>
              <a:rPr lang="en-CA" sz="1000" dirty="0" smtClean="0"/>
            </a:b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>March 2015 Board Meeting</a:t>
            </a:r>
            <a:endParaRPr lang="en-CA" sz="2800" dirty="0"/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7283450" y="6116638"/>
            <a:ext cx="528638" cy="527050"/>
            <a:chOff x="5661535" y="4573551"/>
            <a:chExt cx="963199" cy="963199"/>
          </a:xfrm>
        </p:grpSpPr>
        <p:sp>
          <p:nvSpPr>
            <p:cNvPr id="6" name="Freeform 5"/>
            <p:cNvSpPr>
              <a:spLocks noChangeAspect="1"/>
            </p:cNvSpPr>
            <p:nvPr/>
          </p:nvSpPr>
          <p:spPr>
            <a:xfrm>
              <a:off x="5670213" y="4744721"/>
              <a:ext cx="847498" cy="620857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7" name="Oval 6">
              <a:hlinkClick r:id="" action="ppaction://hlinkshowjump?jump=nextslide"/>
            </p:cNvPr>
            <p:cNvSpPr/>
            <p:nvPr/>
          </p:nvSpPr>
          <p:spPr>
            <a:xfrm>
              <a:off x="5661535" y="4573551"/>
              <a:ext cx="963199" cy="96319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8" name="Rectangle 7"/>
          <p:cNvSpPr/>
          <p:nvPr/>
        </p:nvSpPr>
        <p:spPr>
          <a:xfrm>
            <a:off x="153302" y="6274680"/>
            <a:ext cx="13308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Confidential</a:t>
            </a:r>
            <a:endParaRPr lang="en-US" sz="1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183" y="1029763"/>
            <a:ext cx="8607931" cy="4765675"/>
          </a:xfrm>
        </p:spPr>
        <p:txBody>
          <a:bodyPr/>
          <a:lstStyle/>
          <a:p>
            <a:pPr marL="0" indent="0">
              <a:buSzPct val="78000"/>
              <a:buNone/>
            </a:pPr>
            <a:r>
              <a:rPr lang="en-US" dirty="0" smtClean="0"/>
              <a:t>There have been 4 Corporate Board Resignations</a:t>
            </a:r>
            <a:r>
              <a:rPr lang="en-US" sz="2000" dirty="0" smtClean="0"/>
              <a:t>:</a:t>
            </a:r>
          </a:p>
          <a:p>
            <a:pPr marL="0" indent="0">
              <a:buSzPct val="78000"/>
              <a:buNone/>
            </a:pPr>
            <a:endParaRPr lang="en-US" sz="1800" dirty="0" smtClean="0"/>
          </a:p>
          <a:p>
            <a:pPr marL="463550" lvl="2" indent="-238125">
              <a:buClr>
                <a:schemeClr val="accent1">
                  <a:lumMod val="75000"/>
                </a:schemeClr>
              </a:buClr>
              <a:buSzPct val="78000"/>
              <a:buFont typeface="Wingdings" pitchFamily="2" charset="2"/>
              <a:buChar char="§"/>
            </a:pPr>
            <a:r>
              <a:rPr lang="en-US" sz="2200" dirty="0"/>
              <a:t>Cheryl Stevens            -      Energy Future Holdings</a:t>
            </a:r>
          </a:p>
          <a:p>
            <a:pPr marL="463550" lvl="2" indent="-238125">
              <a:buClr>
                <a:schemeClr val="accent1">
                  <a:lumMod val="75000"/>
                </a:schemeClr>
              </a:buClr>
              <a:buSzPct val="78000"/>
              <a:buFont typeface="Wingdings" pitchFamily="2" charset="2"/>
              <a:buChar char="§"/>
            </a:pPr>
            <a:r>
              <a:rPr lang="en-US" sz="2200" dirty="0" smtClean="0"/>
              <a:t>Howard Thompson      -      Macy’s</a:t>
            </a:r>
          </a:p>
          <a:p>
            <a:pPr marL="463550" lvl="2" indent="-238125">
              <a:buClr>
                <a:schemeClr val="accent1">
                  <a:lumMod val="75000"/>
                </a:schemeClr>
              </a:buClr>
              <a:buSzPct val="78000"/>
              <a:buFont typeface="Wingdings" pitchFamily="2" charset="2"/>
              <a:buChar char="§"/>
            </a:pPr>
            <a:r>
              <a:rPr lang="en-US" sz="2200" dirty="0" smtClean="0"/>
              <a:t>Betsy </a:t>
            </a:r>
            <a:r>
              <a:rPr lang="en-US" sz="2200" dirty="0" err="1" smtClean="0"/>
              <a:t>Hosick</a:t>
            </a:r>
            <a:r>
              <a:rPr lang="en-US" sz="2200" dirty="0"/>
              <a:t> </a:t>
            </a:r>
            <a:r>
              <a:rPr lang="en-US" sz="2200" dirty="0" smtClean="0"/>
              <a:t>  	       -      Chevron </a:t>
            </a:r>
          </a:p>
          <a:p>
            <a:pPr marL="463550" lvl="2" indent="-238125">
              <a:buClr>
                <a:schemeClr val="accent1">
                  <a:lumMod val="75000"/>
                </a:schemeClr>
              </a:buClr>
              <a:buSzPct val="78000"/>
              <a:buFont typeface="Wingdings" pitchFamily="2" charset="2"/>
              <a:buChar char="§"/>
            </a:pPr>
            <a:r>
              <a:rPr lang="en-US" sz="2200" dirty="0" smtClean="0"/>
              <a:t>Janet </a:t>
            </a:r>
            <a:r>
              <a:rPr lang="en-US" sz="2200" dirty="0" err="1" smtClean="0"/>
              <a:t>Murrah</a:t>
            </a:r>
            <a:r>
              <a:rPr lang="en-US" sz="2200" dirty="0"/>
              <a:t> </a:t>
            </a:r>
            <a:r>
              <a:rPr lang="en-US" sz="2200" dirty="0" smtClean="0"/>
              <a:t>              -       AT&amp;T</a:t>
            </a:r>
            <a:endParaRPr lang="en-US" sz="2000" dirty="0"/>
          </a:p>
          <a:p>
            <a:pPr>
              <a:buSzPct val="78000"/>
              <a:buFont typeface="Wingdings" pitchFamily="2" charset="2"/>
              <a:buChar char="§"/>
            </a:pPr>
            <a:endParaRPr lang="en-US" sz="2000" dirty="0" smtClean="0"/>
          </a:p>
          <a:p>
            <a:pPr lvl="0">
              <a:buSzPct val="78000"/>
              <a:buFont typeface="Wingdings" pitchFamily="2" charset="2"/>
              <a:buChar char="§"/>
            </a:pPr>
            <a:endParaRPr lang="en-US" sz="500" dirty="0"/>
          </a:p>
          <a:p>
            <a:pPr lvl="2">
              <a:buClrTx/>
              <a:buFont typeface="Wingdings" pitchFamily="2" charset="2"/>
              <a:buChar char="§"/>
            </a:pPr>
            <a:endParaRPr lang="en-US" sz="600" dirty="0"/>
          </a:p>
          <a:p>
            <a:pPr lvl="2">
              <a:buClrTx/>
              <a:buFont typeface="Wingdings" pitchFamily="2" charset="2"/>
              <a:buChar char="§"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43071" y="6434348"/>
            <a:ext cx="13308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Confidential</a:t>
            </a:r>
            <a:endParaRPr lang="en-US" sz="1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42082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87688" y="249379"/>
            <a:ext cx="1792102" cy="24098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750"/>
          </a:xfrm>
        </p:spPr>
        <p:txBody>
          <a:bodyPr/>
          <a:lstStyle/>
          <a:p>
            <a:r>
              <a:rPr lang="en-CA" dirty="0" smtClean="0">
                <a:latin typeface="Arial" charset="0"/>
                <a:ea typeface="MS PGothic" charset="0"/>
                <a:cs typeface="Geneva" charset="0"/>
              </a:rPr>
              <a:t>Corporate Seat Replacements</a:t>
            </a:r>
            <a:endParaRPr lang="en-CA" dirty="0">
              <a:latin typeface="Arial" charset="0"/>
              <a:ea typeface="MS PGothic" charset="0"/>
              <a:cs typeface="Geneva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gray">
          <a:xfrm>
            <a:off x="372141" y="1155316"/>
            <a:ext cx="6598675" cy="499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323850" indent="-32226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2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2pPr>
            <a:lvl3pPr marL="600075" indent="-27463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0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3pPr>
            <a:lvl4pPr marL="857250" indent="-25558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charset="0"/>
              <a:buChar char="l"/>
              <a:defRPr sz="20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4pPr>
            <a:lvl5pPr marL="1152525" indent="-29368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16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lnSpc>
                <a:spcPct val="130000"/>
              </a:lnSpc>
              <a:spcBef>
                <a:spcPct val="4500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</a:pPr>
            <a:r>
              <a:rPr lang="en-US" sz="2400" b="0" dirty="0" smtClean="0">
                <a:ea typeface="MS PGothic" pitchFamily="34" charset="-128"/>
              </a:rPr>
              <a:t>Kevin Chase, Energy Future Holdings, replacing Cheryl Stevens.  </a:t>
            </a:r>
          </a:p>
          <a:p>
            <a:pPr marL="342900" lvl="2" indent="-342900">
              <a:lnSpc>
                <a:spcPct val="130000"/>
              </a:lnSpc>
              <a:spcBef>
                <a:spcPct val="4500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</a:pPr>
            <a:r>
              <a:rPr lang="en-US" sz="2400" b="0" dirty="0" smtClean="0">
                <a:ea typeface="MS PGothic" pitchFamily="34" charset="-128"/>
              </a:rPr>
              <a:t>Kevin’s term will end December, 2017</a:t>
            </a:r>
            <a:endParaRPr lang="en-US" sz="2400" b="0" dirty="0"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6211" y="6370551"/>
            <a:ext cx="13308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Confidential</a:t>
            </a:r>
            <a:endParaRPr lang="en-US" sz="1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45929" y="2863559"/>
            <a:ext cx="2077813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Kevin Chase</a:t>
            </a:r>
          </a:p>
          <a:p>
            <a:pPr algn="ctr"/>
            <a:r>
              <a:rPr lang="en-US" sz="1100" dirty="0" smtClean="0"/>
              <a:t>Chief </a:t>
            </a:r>
            <a:r>
              <a:rPr lang="en-US" sz="1100" dirty="0"/>
              <a:t>Information Officer </a:t>
            </a:r>
            <a:endParaRPr lang="en-US" sz="1100" dirty="0" smtClean="0"/>
          </a:p>
          <a:p>
            <a:pPr algn="ctr"/>
            <a:r>
              <a:rPr lang="en-US" sz="1100" dirty="0" smtClean="0"/>
              <a:t>&amp; Chief </a:t>
            </a:r>
            <a:r>
              <a:rPr lang="en-US" sz="1100" dirty="0"/>
              <a:t>Procurement Officer</a:t>
            </a:r>
          </a:p>
          <a:p>
            <a:pPr algn="ctr"/>
            <a:r>
              <a:rPr lang="en-US" sz="1100" dirty="0"/>
              <a:t>Senior Vice President </a:t>
            </a:r>
            <a:endParaRPr lang="en-US" sz="1100" dirty="0" smtClean="0"/>
          </a:p>
          <a:p>
            <a:pPr algn="ctr"/>
            <a:r>
              <a:rPr lang="en-US" sz="1100" dirty="0" smtClean="0"/>
              <a:t>of </a:t>
            </a:r>
            <a:r>
              <a:rPr lang="en-US" sz="1100" dirty="0"/>
              <a:t>IT &amp; Supply Chain</a:t>
            </a:r>
          </a:p>
        </p:txBody>
      </p:sp>
      <p:pic>
        <p:nvPicPr>
          <p:cNvPr id="8" name="Picture 7" descr="KevinChase_4x5casual - 201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995662" y="316341"/>
            <a:ext cx="1578348" cy="225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770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87688" y="344384"/>
            <a:ext cx="1792102" cy="22206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750"/>
          </a:xfrm>
        </p:spPr>
        <p:txBody>
          <a:bodyPr/>
          <a:lstStyle/>
          <a:p>
            <a:r>
              <a:rPr lang="en-CA" dirty="0" smtClean="0">
                <a:latin typeface="Arial" charset="0"/>
                <a:ea typeface="MS PGothic" charset="0"/>
                <a:cs typeface="Geneva" charset="0"/>
              </a:rPr>
              <a:t>Corporate Seat Replacements</a:t>
            </a:r>
            <a:endParaRPr lang="en-CA" dirty="0">
              <a:latin typeface="Arial" charset="0"/>
              <a:ea typeface="MS PGothic" charset="0"/>
              <a:cs typeface="Geneva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gray">
          <a:xfrm>
            <a:off x="372141" y="1155316"/>
            <a:ext cx="6598675" cy="499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323850" indent="-32226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2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2pPr>
            <a:lvl3pPr marL="600075" indent="-27463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0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3pPr>
            <a:lvl4pPr marL="857250" indent="-25558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charset="0"/>
              <a:buChar char="l"/>
              <a:defRPr sz="20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4pPr>
            <a:lvl5pPr marL="1152525" indent="-29368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16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lnSpc>
                <a:spcPct val="130000"/>
              </a:lnSpc>
              <a:spcBef>
                <a:spcPct val="4500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</a:pPr>
            <a:r>
              <a:rPr lang="en-US" sz="2400" b="0" dirty="0" smtClean="0">
                <a:ea typeface="MS PGothic" pitchFamily="34" charset="-128"/>
              </a:rPr>
              <a:t>John Munson, Macy’s, replacing Howard Thompson</a:t>
            </a:r>
          </a:p>
          <a:p>
            <a:pPr marL="342900" lvl="2" indent="-342900">
              <a:lnSpc>
                <a:spcPct val="130000"/>
              </a:lnSpc>
              <a:spcBef>
                <a:spcPct val="4500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</a:pPr>
            <a:r>
              <a:rPr lang="en-US" sz="2400" b="0" dirty="0" smtClean="0">
                <a:ea typeface="MS PGothic" pitchFamily="34" charset="-128"/>
              </a:rPr>
              <a:t>John’s term will end December, 2015</a:t>
            </a:r>
            <a:endParaRPr lang="en-US" sz="2400" b="0" dirty="0"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6211" y="6370551"/>
            <a:ext cx="13308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Confidential</a:t>
            </a:r>
            <a:endParaRPr lang="en-US" sz="1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38974" y="2958561"/>
            <a:ext cx="24304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John Munson Jr.</a:t>
            </a:r>
          </a:p>
          <a:p>
            <a:pPr algn="ctr"/>
            <a:r>
              <a:rPr lang="en-US" sz="1100" dirty="0" smtClean="0"/>
              <a:t>Vice President, Supplier Diversity</a:t>
            </a:r>
            <a:endParaRPr lang="en-US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449" y="433003"/>
            <a:ext cx="1704579" cy="204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1240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87688" y="249379"/>
            <a:ext cx="1792102" cy="24098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750"/>
          </a:xfrm>
        </p:spPr>
        <p:txBody>
          <a:bodyPr/>
          <a:lstStyle/>
          <a:p>
            <a:r>
              <a:rPr lang="en-CA" dirty="0" smtClean="0">
                <a:latin typeface="Arial" charset="0"/>
                <a:ea typeface="MS PGothic" charset="0"/>
                <a:cs typeface="Geneva" charset="0"/>
              </a:rPr>
              <a:t>Corporate Seat Replacements</a:t>
            </a:r>
            <a:endParaRPr lang="en-CA" dirty="0">
              <a:latin typeface="Arial" charset="0"/>
              <a:ea typeface="MS PGothic" charset="0"/>
              <a:cs typeface="Geneva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gray">
          <a:xfrm>
            <a:off x="372141" y="1155316"/>
            <a:ext cx="6598675" cy="181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323850" indent="-32226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2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2pPr>
            <a:lvl3pPr marL="600075" indent="-27463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0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3pPr>
            <a:lvl4pPr marL="857250" indent="-25558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charset="0"/>
              <a:buChar char="l"/>
              <a:defRPr sz="20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4pPr>
            <a:lvl5pPr marL="1152525" indent="-29368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16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lnSpc>
                <a:spcPct val="130000"/>
              </a:lnSpc>
              <a:spcBef>
                <a:spcPct val="45000"/>
              </a:spcBef>
              <a:spcAft>
                <a:spcPct val="0"/>
              </a:spcAft>
              <a:buClrTx/>
              <a:buSzPct val="85000"/>
              <a:buFont typeface="Wingdings" pitchFamily="2" charset="2"/>
              <a:buChar char="§"/>
            </a:pPr>
            <a:r>
              <a:rPr lang="en-US" sz="2400" b="0" dirty="0" smtClean="0">
                <a:ea typeface="MS PGothic" pitchFamily="34" charset="-128"/>
              </a:rPr>
              <a:t>Paula Gibson, Chevron, replacing Betsy </a:t>
            </a:r>
            <a:r>
              <a:rPr lang="en-US" sz="2400" b="0" dirty="0" err="1" smtClean="0">
                <a:ea typeface="MS PGothic" pitchFamily="34" charset="-128"/>
              </a:rPr>
              <a:t>Hosick</a:t>
            </a:r>
            <a:endParaRPr lang="en-US" sz="2400" b="0" dirty="0" smtClean="0"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6211" y="6370551"/>
            <a:ext cx="13308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Confidential</a:t>
            </a:r>
            <a:endParaRPr lang="en-US" sz="1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34175" y="2839809"/>
            <a:ext cx="149912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Paula Gibson</a:t>
            </a:r>
          </a:p>
          <a:p>
            <a:pPr algn="ctr"/>
            <a:r>
              <a:rPr lang="en-US" sz="1100" dirty="0" smtClean="0"/>
              <a:t>General Manager, </a:t>
            </a:r>
          </a:p>
          <a:p>
            <a:pPr algn="ctr"/>
            <a:r>
              <a:rPr lang="en-US" sz="1100" dirty="0" smtClean="0"/>
              <a:t>Strategic Capability</a:t>
            </a:r>
            <a:endParaRPr lang="en-US" sz="1100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210" y="356260"/>
            <a:ext cx="1704580" cy="220881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73124" y="2393439"/>
            <a:ext cx="6341423" cy="522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lnSpc>
                <a:spcPct val="130000"/>
              </a:lnSpc>
              <a:spcBef>
                <a:spcPct val="45000"/>
              </a:spcBef>
              <a:buSzPct val="85000"/>
              <a:buFont typeface="Wingdings" pitchFamily="2" charset="2"/>
              <a:buChar char="§"/>
            </a:pPr>
            <a:r>
              <a:rPr lang="en-US" sz="2400" b="0" dirty="0" smtClean="0">
                <a:ea typeface="MS PGothic" pitchFamily="34" charset="-128"/>
              </a:rPr>
              <a:t>Paula’s </a:t>
            </a:r>
            <a:r>
              <a:rPr lang="en-US" sz="2400" b="0" dirty="0">
                <a:ea typeface="MS PGothic" pitchFamily="34" charset="-128"/>
              </a:rPr>
              <a:t>term will end December, </a:t>
            </a:r>
            <a:r>
              <a:rPr lang="en-US" sz="2400" b="0" dirty="0" smtClean="0">
                <a:ea typeface="MS PGothic" pitchFamily="34" charset="-128"/>
              </a:rPr>
              <a:t>2017</a:t>
            </a:r>
            <a:endParaRPr lang="en-US" sz="2400" b="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5770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WBENC">
      <a:dk1>
        <a:srgbClr val="000000"/>
      </a:dk1>
      <a:lt1>
        <a:srgbClr val="FFFFFF"/>
      </a:lt1>
      <a:dk2>
        <a:srgbClr val="7E8083"/>
      </a:dk2>
      <a:lt2>
        <a:srgbClr val="A7B2B1"/>
      </a:lt2>
      <a:accent1>
        <a:srgbClr val="008C99"/>
      </a:accent1>
      <a:accent2>
        <a:srgbClr val="FEC232"/>
      </a:accent2>
      <a:accent3>
        <a:srgbClr val="9D9FA2"/>
      </a:accent3>
      <a:accent4>
        <a:srgbClr val="712C86"/>
      </a:accent4>
      <a:accent5>
        <a:srgbClr val="ACDAE8"/>
      </a:accent5>
      <a:accent6>
        <a:srgbClr val="7FB138"/>
      </a:accent6>
      <a:hlink>
        <a:srgbClr val="005695"/>
      </a:hlink>
      <a:folHlink>
        <a:srgbClr val="A9D26D"/>
      </a:folHlink>
    </a:clrScheme>
    <a:fontScheme name="1_Office Theme">
      <a:majorFont>
        <a:latin typeface="Arial"/>
        <a:ea typeface="ＭＳ Ｐゴシック"/>
        <a:cs typeface="Geneva"/>
      </a:majorFont>
      <a:minorFont>
        <a:latin typeface="Arial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5695"/>
        </a:dk1>
        <a:lt1>
          <a:srgbClr val="FFFFFF"/>
        </a:lt1>
        <a:dk2>
          <a:srgbClr val="7E8083"/>
        </a:dk2>
        <a:lt2>
          <a:srgbClr val="A7B2B1"/>
        </a:lt2>
        <a:accent1>
          <a:srgbClr val="26BCD7"/>
        </a:accent1>
        <a:accent2>
          <a:srgbClr val="8DC43F"/>
        </a:accent2>
        <a:accent3>
          <a:srgbClr val="FFFFFF"/>
        </a:accent3>
        <a:accent4>
          <a:srgbClr val="00487E"/>
        </a:accent4>
        <a:accent5>
          <a:srgbClr val="ACDAE8"/>
        </a:accent5>
        <a:accent6>
          <a:srgbClr val="7FB138"/>
        </a:accent6>
        <a:hlink>
          <a:srgbClr val="005695"/>
        </a:hlink>
        <a:folHlink>
          <a:srgbClr val="A9D2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6245</TotalTime>
  <Words>119</Words>
  <Application>Microsoft Office PowerPoint</Application>
  <PresentationFormat>On-screen Show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ＭＳ Ｐゴシック</vt:lpstr>
      <vt:lpstr>Arial</vt:lpstr>
      <vt:lpstr>Geneva</vt:lpstr>
      <vt:lpstr>Wingdings</vt:lpstr>
      <vt:lpstr>1_Office Theme</vt:lpstr>
      <vt:lpstr>Nominating Committee  March 2015 Board Meeting</vt:lpstr>
      <vt:lpstr>General Information</vt:lpstr>
      <vt:lpstr>Corporate Seat Replacements</vt:lpstr>
      <vt:lpstr>Corporate Seat Replacements</vt:lpstr>
      <vt:lpstr>Corporate Seat Replacements</vt:lpstr>
    </vt:vector>
  </TitlesOfParts>
  <Company>Endeavour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freelance;Helen Avery</dc:creator>
  <cp:keywords>project management;project charter;Summit &amp; Salute;2013;presentation;kickoff meeting;project team leads;sponsor</cp:keywords>
  <cp:lastModifiedBy>Mary Callaghan</cp:lastModifiedBy>
  <cp:revision>239</cp:revision>
  <cp:lastPrinted>2015-03-16T21:11:12Z</cp:lastPrinted>
  <dcterms:created xsi:type="dcterms:W3CDTF">2011-02-09T16:13:10Z</dcterms:created>
  <dcterms:modified xsi:type="dcterms:W3CDTF">2015-06-17T13:15:34Z</dcterms:modified>
</cp:coreProperties>
</file>