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3"/>
  </p:notesMasterIdLst>
  <p:handoutMasterIdLst>
    <p:handoutMasterId r:id="rId14"/>
  </p:handoutMasterIdLst>
  <p:sldIdLst>
    <p:sldId id="261" r:id="rId2"/>
    <p:sldId id="424" r:id="rId3"/>
    <p:sldId id="430" r:id="rId4"/>
    <p:sldId id="425" r:id="rId5"/>
    <p:sldId id="426" r:id="rId6"/>
    <p:sldId id="427" r:id="rId7"/>
    <p:sldId id="429" r:id="rId8"/>
    <p:sldId id="431" r:id="rId9"/>
    <p:sldId id="433" r:id="rId10"/>
    <p:sldId id="428" r:id="rId11"/>
    <p:sldId id="291" r:id="rId12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9" userDrawn="1">
          <p15:clr>
            <a:srgbClr val="A4A3A4"/>
          </p15:clr>
        </p15:guide>
        <p15:guide id="2" orient="horz" pos="760" userDrawn="1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orient="horz" pos="1161" userDrawn="1">
          <p15:clr>
            <a:srgbClr val="A4A3A4"/>
          </p15:clr>
        </p15:guide>
        <p15:guide id="5" orient="horz" pos="3269" userDrawn="1">
          <p15:clr>
            <a:srgbClr val="A4A3A4"/>
          </p15:clr>
        </p15:guide>
        <p15:guide id="6" orient="horz" pos="1826" userDrawn="1">
          <p15:clr>
            <a:srgbClr val="A4A3A4"/>
          </p15:clr>
        </p15:guide>
        <p15:guide id="7" pos="3442" userDrawn="1">
          <p15:clr>
            <a:srgbClr val="A4A3A4"/>
          </p15:clr>
        </p15:guide>
        <p15:guide id="8" pos="242" userDrawn="1">
          <p15:clr>
            <a:srgbClr val="A4A3A4"/>
          </p15:clr>
        </p15:guide>
        <p15:guide id="9" pos="1796" userDrawn="1">
          <p15:clr>
            <a:srgbClr val="A4A3A4"/>
          </p15:clr>
        </p15:guide>
        <p15:guide id="10" pos="5517" userDrawn="1">
          <p15:clr>
            <a:srgbClr val="A4A3A4"/>
          </p15:clr>
        </p15:guide>
        <p15:guide id="11" pos="3975" userDrawn="1">
          <p15:clr>
            <a:srgbClr val="A4A3A4"/>
          </p15:clr>
        </p15:guide>
        <p15:guide id="12" pos="4104" userDrawn="1">
          <p15:clr>
            <a:srgbClr val="A4A3A4"/>
          </p15:clr>
        </p15:guide>
        <p15:guide id="13" pos="16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33333"/>
    <a:srgbClr val="14508B"/>
    <a:srgbClr val="0F467A"/>
    <a:srgbClr val="2C2C2C"/>
    <a:srgbClr val="171717"/>
    <a:srgbClr val="616161"/>
    <a:srgbClr val="F9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196" autoAdjust="0"/>
  </p:normalViewPr>
  <p:slideViewPr>
    <p:cSldViewPr snapToGrid="0">
      <p:cViewPr varScale="1">
        <p:scale>
          <a:sx n="102" d="100"/>
          <a:sy n="102" d="100"/>
        </p:scale>
        <p:origin x="306" y="114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-2837"/>
    </p:cViewPr>
  </p:outlineViewPr>
  <p:notesTextViewPr>
    <p:cViewPr>
      <p:scale>
        <a:sx n="95" d="100"/>
        <a:sy n="9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9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FA249E55-503B-429D-B8C6-91098ADAAABE}" type="datetime1">
              <a:rPr lang="en-US"/>
              <a:pPr>
                <a:defRPr/>
              </a:pPr>
              <a:t>11/13/2015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F853B411-8A89-4E0E-9424-B4D6A32AE9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26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416675" y="8970963"/>
            <a:ext cx="442913" cy="238125"/>
          </a:xfrm>
          <a:prstGeom prst="rect">
            <a:avLst/>
          </a:prstGeom>
        </p:spPr>
        <p:txBody>
          <a:bodyPr lIns="93177" tIns="46589" rIns="93177" bIns="46589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87C9917A-4367-43D7-A7E0-7D6FAFB13252}" type="slidenum">
              <a:rPr lang="en-US" sz="1200" b="0" smtClean="0"/>
              <a:pPr algn="r" eaLnBrk="1" hangingPunct="1">
                <a:defRPr/>
              </a:pPr>
              <a:t>‹#›</a:t>
            </a:fld>
            <a:endParaRPr lang="en-US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3545754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78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WBENC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6" y="957263"/>
            <a:ext cx="38274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arrow yello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6316663"/>
            <a:ext cx="1825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Placeholder 2"/>
          <p:cNvSpPr>
            <a:spLocks noGrp="1"/>
          </p:cNvSpPr>
          <p:nvPr>
            <p:ph type="subTitle" idx="1"/>
          </p:nvPr>
        </p:nvSpPr>
        <p:spPr>
          <a:xfrm>
            <a:off x="355601" y="4624388"/>
            <a:ext cx="8226425" cy="347662"/>
          </a:xfrm>
          <a:extLst/>
        </p:spPr>
        <p:txBody>
          <a:bodyPr/>
          <a:lstStyle>
            <a:lvl1pPr marL="0" indent="0">
              <a:defRPr sz="225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/>
              <a:t>Click to edit 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1" y="3938588"/>
            <a:ext cx="8226425" cy="603250"/>
          </a:xfrm>
          <a:extLst/>
        </p:spPr>
        <p:txBody>
          <a:bodyPr/>
          <a:lstStyle>
            <a:lvl1pPr>
              <a:defRPr sz="33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249617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6" y="6438901"/>
            <a:ext cx="4905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defRPr/>
            </a:pPr>
            <a:fld id="{A0E0F12B-1215-4F1C-955F-9D10E1A2EF9E}" type="slidenum">
              <a:rPr lang="en-US" sz="1200" b="0" smtClean="0"/>
              <a:pPr defTabSz="685800" eaLnBrk="1" hangingPunct="1">
                <a:defRPr/>
              </a:pPr>
              <a:t>‹#›</a:t>
            </a:fld>
            <a:endParaRPr lang="en-US" sz="1200" b="0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6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4981576" y="6499226"/>
            <a:ext cx="1739259" cy="12695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CA" sz="825" b="0" dirty="0" smtClean="0">
                <a:solidFill>
                  <a:srgbClr val="9D9FA2"/>
                </a:solidFill>
              </a:rPr>
              <a:t>Roadmap for Growth &amp; Sustainability</a:t>
            </a:r>
          </a:p>
        </p:txBody>
      </p:sp>
      <p:pic>
        <p:nvPicPr>
          <p:cNvPr id="7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6492877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6478590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1"/>
          <p:cNvGrpSpPr>
            <a:grpSpLocks/>
          </p:cNvGrpSpPr>
          <p:nvPr userDrawn="1"/>
        </p:nvGrpSpPr>
        <p:grpSpPr bwMode="auto">
          <a:xfrm>
            <a:off x="1330326" y="6492877"/>
            <a:ext cx="182563" cy="182563"/>
            <a:chOff x="1276349" y="5514975"/>
            <a:chExt cx="182880" cy="182880"/>
          </a:xfrm>
        </p:grpSpPr>
        <p:sp>
          <p:nvSpPr>
            <p:cNvPr id="10" name="Freeform 9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  <p:sp>
        <p:nvSpPr>
          <p:cNvPr id="12" name="Freeform 11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9" y="6530977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3" name="Oval 12">
            <a:hlinkClick r:id="" action="ppaction://hlinkshowjump?jump=previousslide"/>
          </p:cNvPr>
          <p:cNvSpPr/>
          <p:nvPr userDrawn="1"/>
        </p:nvSpPr>
        <p:spPr>
          <a:xfrm flipH="1">
            <a:off x="1019176" y="6492877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2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CA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6" y="2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6" y="1159847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51933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6" y="6438901"/>
            <a:ext cx="4905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defRPr/>
            </a:pPr>
            <a:fld id="{59F294EE-E8FF-4B7F-9BD0-CEAA1AF28FF2}" type="slidenum">
              <a:rPr lang="en-US" sz="1200" b="0" smtClean="0"/>
              <a:pPr defTabSz="685800" eaLnBrk="1" hangingPunct="1">
                <a:defRPr/>
              </a:pPr>
              <a:t>‹#›</a:t>
            </a:fld>
            <a:endParaRPr lang="en-US" sz="1200" b="0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6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037139" y="6489701"/>
            <a:ext cx="1739259" cy="12695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CA" sz="825" b="0" dirty="0" smtClean="0">
                <a:solidFill>
                  <a:srgbClr val="9D9FA2"/>
                </a:solidFill>
              </a:rPr>
              <a:t>Roadmap for Growth &amp; Sustainability</a:t>
            </a:r>
          </a:p>
        </p:txBody>
      </p:sp>
      <p:pic>
        <p:nvPicPr>
          <p:cNvPr id="7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6492877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6478590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1"/>
          <p:cNvGrpSpPr>
            <a:grpSpLocks/>
          </p:cNvGrpSpPr>
          <p:nvPr userDrawn="1"/>
        </p:nvGrpSpPr>
        <p:grpSpPr bwMode="auto">
          <a:xfrm>
            <a:off x="1330326" y="6492877"/>
            <a:ext cx="182563" cy="182563"/>
            <a:chOff x="1276349" y="5514975"/>
            <a:chExt cx="182880" cy="182880"/>
          </a:xfrm>
        </p:grpSpPr>
        <p:sp>
          <p:nvSpPr>
            <p:cNvPr id="10" name="Freeform 9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  <p:sp>
        <p:nvSpPr>
          <p:cNvPr id="12" name="Freeform 11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9" y="6530977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3" name="Oval 12">
            <a:hlinkClick r:id="" action="ppaction://hlinkshowjump?jump=previousslide"/>
          </p:cNvPr>
          <p:cNvSpPr/>
          <p:nvPr userDrawn="1"/>
        </p:nvSpPr>
        <p:spPr>
          <a:xfrm flipH="1">
            <a:off x="1019176" y="6492877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2"/>
            <a:ext cx="9144000" cy="809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6" y="2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6" y="1159847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3931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6" y="6438901"/>
            <a:ext cx="4905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defRPr/>
            </a:pPr>
            <a:fld id="{6D75E17F-D478-46B4-9FF5-B2520669991F}" type="slidenum">
              <a:rPr lang="en-US" sz="1200" b="0" smtClean="0"/>
              <a:pPr defTabSz="685800" eaLnBrk="1" hangingPunct="1">
                <a:defRPr/>
              </a:pPr>
              <a:t>‹#›</a:t>
            </a:fld>
            <a:endParaRPr lang="en-US" sz="1200" b="0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6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037139" y="6489701"/>
            <a:ext cx="1739259" cy="12695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CA" sz="825" b="0" dirty="0" smtClean="0">
                <a:solidFill>
                  <a:srgbClr val="9D9FA2"/>
                </a:solidFill>
              </a:rPr>
              <a:t>Roadmap for Growth &amp; Sustainability</a:t>
            </a:r>
          </a:p>
        </p:txBody>
      </p:sp>
      <p:pic>
        <p:nvPicPr>
          <p:cNvPr id="7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6492877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6478590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1"/>
          <p:cNvGrpSpPr>
            <a:grpSpLocks/>
          </p:cNvGrpSpPr>
          <p:nvPr userDrawn="1"/>
        </p:nvGrpSpPr>
        <p:grpSpPr bwMode="auto">
          <a:xfrm>
            <a:off x="1330326" y="6492877"/>
            <a:ext cx="182563" cy="182563"/>
            <a:chOff x="1276349" y="5514975"/>
            <a:chExt cx="182880" cy="182880"/>
          </a:xfrm>
        </p:grpSpPr>
        <p:sp>
          <p:nvSpPr>
            <p:cNvPr id="10" name="Freeform 9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  <p:sp>
        <p:nvSpPr>
          <p:cNvPr id="12" name="Freeform 11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9" y="6530977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3" name="Oval 12">
            <a:hlinkClick r:id="" action="ppaction://hlinkshowjump?jump=previousslide"/>
          </p:cNvPr>
          <p:cNvSpPr/>
          <p:nvPr userDrawn="1"/>
        </p:nvSpPr>
        <p:spPr>
          <a:xfrm flipH="1">
            <a:off x="1019176" y="6492877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2"/>
            <a:ext cx="9144000" cy="8096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6" y="2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6" y="1159847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04891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6" y="6438901"/>
            <a:ext cx="4905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defRPr/>
            </a:pPr>
            <a:fld id="{B063632B-BD9B-4246-985F-CE5DCF9B7485}" type="slidenum">
              <a:rPr lang="en-US" sz="1200" b="0" smtClean="0"/>
              <a:pPr defTabSz="685800" eaLnBrk="1" hangingPunct="1">
                <a:defRPr/>
              </a:pPr>
              <a:t>‹#›</a:t>
            </a:fld>
            <a:endParaRPr lang="en-US" sz="1200" b="0" dirty="0" smtClean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6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5037139" y="6489701"/>
            <a:ext cx="1739259" cy="12695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CA" sz="825" b="0" dirty="0" smtClean="0">
                <a:solidFill>
                  <a:srgbClr val="9D9FA2"/>
                </a:solidFill>
              </a:rPr>
              <a:t>Roadmap for Growth &amp; Sustainability</a:t>
            </a:r>
          </a:p>
        </p:txBody>
      </p: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6492877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6478590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21"/>
          <p:cNvGrpSpPr>
            <a:grpSpLocks/>
          </p:cNvGrpSpPr>
          <p:nvPr userDrawn="1"/>
        </p:nvGrpSpPr>
        <p:grpSpPr bwMode="auto">
          <a:xfrm>
            <a:off x="1330326" y="6492877"/>
            <a:ext cx="182563" cy="182563"/>
            <a:chOff x="1276349" y="5514975"/>
            <a:chExt cx="182880" cy="182880"/>
          </a:xfrm>
        </p:grpSpPr>
        <p:sp>
          <p:nvSpPr>
            <p:cNvPr id="12" name="Freeform 11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13" name="Oval 12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  <p:sp>
        <p:nvSpPr>
          <p:cNvPr id="14" name="Freeform 13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9" y="6530977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5" name="Oval 14">
            <a:hlinkClick r:id="" action="ppaction://hlinkshowjump?jump=previousslide"/>
          </p:cNvPr>
          <p:cNvSpPr/>
          <p:nvPr userDrawn="1"/>
        </p:nvSpPr>
        <p:spPr>
          <a:xfrm flipH="1">
            <a:off x="1019176" y="6492877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0" y="2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CA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6" y="2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6" y="1159847"/>
            <a:ext cx="5916613" cy="4765675"/>
          </a:xfrm>
        </p:spPr>
        <p:txBody>
          <a:bodyPr/>
          <a:lstStyle>
            <a:lvl1pPr marL="0" indent="0">
              <a:spcBef>
                <a:spcPts val="900"/>
              </a:spcBef>
              <a:defRPr sz="135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 sz="1050">
                <a:solidFill>
                  <a:schemeClr val="tx1"/>
                </a:solidFill>
              </a:defRPr>
            </a:lvl2pPr>
            <a:lvl3pPr>
              <a:spcBef>
                <a:spcPts val="450"/>
              </a:spcBef>
              <a:defRPr sz="1050">
                <a:solidFill>
                  <a:schemeClr val="tx1"/>
                </a:solidFill>
              </a:defRPr>
            </a:lvl3pPr>
            <a:lvl4pPr>
              <a:spcBef>
                <a:spcPts val="450"/>
              </a:spcBef>
              <a:defRPr sz="1050">
                <a:solidFill>
                  <a:schemeClr val="tx1"/>
                </a:solidFill>
              </a:defRPr>
            </a:lvl4pPr>
            <a:lvl5pPr>
              <a:spcBef>
                <a:spcPts val="450"/>
              </a:spcBef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7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2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2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050">
                <a:solidFill>
                  <a:schemeClr val="tx1"/>
                </a:solidFill>
              </a:defRPr>
            </a:lvl3pPr>
            <a:lvl4pPr>
              <a:defRPr sz="975">
                <a:solidFill>
                  <a:schemeClr val="tx1"/>
                </a:solidFill>
              </a:defRPr>
            </a:lvl4pPr>
            <a:lvl5pPr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8945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23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6" y="6438901"/>
            <a:ext cx="4905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 eaLnBrk="1" hangingPunct="1">
              <a:defRPr/>
            </a:pPr>
            <a:fld id="{091596F1-548D-4263-9864-6BE55E3DA968}" type="slidenum">
              <a:rPr lang="en-US" sz="1200" b="0" smtClean="0"/>
              <a:pPr defTabSz="685800" eaLnBrk="1" hangingPunct="1">
                <a:defRPr/>
              </a:pPr>
              <a:t>‹#›</a:t>
            </a:fld>
            <a:endParaRPr lang="en-US" sz="1200" b="0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6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5037139" y="6489701"/>
            <a:ext cx="1739259" cy="12695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CA" sz="825" b="0" dirty="0" smtClean="0">
                <a:solidFill>
                  <a:srgbClr val="9D9FA2"/>
                </a:solidFill>
              </a:rPr>
              <a:t>Roadmap for Growth &amp; Sustainability</a:t>
            </a:r>
          </a:p>
        </p:txBody>
      </p:sp>
      <p:pic>
        <p:nvPicPr>
          <p:cNvPr id="7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6492877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9" y="6478590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1"/>
          <p:cNvGrpSpPr>
            <a:grpSpLocks/>
          </p:cNvGrpSpPr>
          <p:nvPr userDrawn="1"/>
        </p:nvGrpSpPr>
        <p:grpSpPr bwMode="auto">
          <a:xfrm>
            <a:off x="1330326" y="6492877"/>
            <a:ext cx="182563" cy="182563"/>
            <a:chOff x="1276349" y="5514975"/>
            <a:chExt cx="182880" cy="182880"/>
          </a:xfrm>
        </p:grpSpPr>
        <p:sp>
          <p:nvSpPr>
            <p:cNvPr id="10" name="Freeform 9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  <p:sp>
        <p:nvSpPr>
          <p:cNvPr id="12" name="Freeform 11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9" y="6530977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3" name="Oval 12">
            <a:hlinkClick r:id="" action="ppaction://hlinkshowjump?jump=previousslide"/>
          </p:cNvPr>
          <p:cNvSpPr/>
          <p:nvPr userDrawn="1"/>
        </p:nvSpPr>
        <p:spPr>
          <a:xfrm flipH="1">
            <a:off x="1019176" y="6492877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/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0" y="2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CA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6" y="2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6" y="1159847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69635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6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6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17" r:id="rId6"/>
    <p:sldLayoutId id="2147484423" r:id="rId7"/>
  </p:sldLayoutIdLst>
  <p:transition>
    <p:wipe dir="r"/>
  </p:transition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342900" algn="l" defTabSz="342900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685800" algn="l" defTabSz="342900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028700" algn="l" defTabSz="342900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371600" algn="l" defTabSz="342900" rtl="0" fontAlgn="base"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257175" indent="-257175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sz="1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242888" indent="-241697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65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450056" indent="-205979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642938" indent="-191691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864394" indent="-220266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1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Network Task Force Update</a:t>
            </a:r>
          </a:p>
        </p:txBody>
      </p:sp>
      <p:sp>
        <p:nvSpPr>
          <p:cNvPr id="22532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55600" y="4938439"/>
            <a:ext cx="5239941" cy="321469"/>
          </a:xfrm>
        </p:spPr>
        <p:txBody>
          <a:bodyPr/>
          <a:lstStyle/>
          <a:p>
            <a:pPr marL="0" indent="0"/>
            <a:r>
              <a:rPr lang="en-CA" altLang="en-US" dirty="0" smtClean="0">
                <a:solidFill>
                  <a:srgbClr val="9D9FA2"/>
                </a:solidFill>
              </a:rPr>
              <a:t>Board of Directors Meeting</a:t>
            </a:r>
          </a:p>
          <a:p>
            <a:pPr marL="0" indent="0"/>
            <a:r>
              <a:rPr lang="en-CA" altLang="en-US" dirty="0" smtClean="0">
                <a:solidFill>
                  <a:srgbClr val="9D9FA2"/>
                </a:solidFill>
              </a:rPr>
              <a:t>November 20, 2015</a:t>
            </a:r>
          </a:p>
          <a:p>
            <a:pPr marL="0" indent="0"/>
            <a:r>
              <a:rPr lang="en-CA" altLang="en-US" dirty="0" smtClean="0">
                <a:solidFill>
                  <a:srgbClr val="9D9FA2"/>
                </a:solidFill>
              </a:rPr>
              <a:t>    </a:t>
            </a: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6605587" y="5444728"/>
            <a:ext cx="396479" cy="395288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69126"/>
              </p:ext>
            </p:extLst>
          </p:nvPr>
        </p:nvGraphicFramePr>
        <p:xfrm>
          <a:off x="240400" y="907691"/>
          <a:ext cx="8752771" cy="5046992"/>
        </p:xfrm>
        <a:graphic>
          <a:graphicData uri="http://schemas.openxmlformats.org/drawingml/2006/table">
            <a:tbl>
              <a:tblPr firstRow="1" firstCol="1" bandRow="1"/>
              <a:tblGrid>
                <a:gridCol w="4369307"/>
                <a:gridCol w="1489435"/>
                <a:gridCol w="2894029"/>
              </a:tblGrid>
              <a:tr h="246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Deliverable</a:t>
                      </a:r>
                      <a:endParaRPr lang="en-US" sz="1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Owner</a:t>
                      </a:r>
                      <a:endParaRPr lang="en-US" sz="1400" b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Timing</a:t>
                      </a:r>
                      <a:endParaRPr lang="en-US" sz="14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460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Growth </a:t>
                      </a: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Create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charter and process for 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new growth and alignment committee and present to Board Chair/Executive Committee for 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endParaRPr lang="en-US" sz="12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Create a charter for the ad-hoc Membership Structure committee 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present to Board Chair/Executive Committee for </a:t>
                      </a: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endParaRPr lang="en-US" sz="12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Complete a national brand evaluation</a:t>
                      </a: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2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Task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Force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Task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Force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WBENC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Committee leadership</a:t>
                      </a: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End of January 2016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End of January 2016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TBD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CORE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8600" marR="0" lvl="2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Make recommendations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 core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 the CORE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programs and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lvl="2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Define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core to CORE programs and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 and finalize CORE Guidance document</a:t>
                      </a: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Task Force, EC, and LC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both -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eview with LC and present to Executive Committee in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2016 (meet in person week of Summit/Salute)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Governance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Extend current service agreement through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for all RPO’s</a:t>
                      </a: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Deliver WBENC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Operating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Manual, and requirements for Master Services Agreement, and Service Level Agreement </a:t>
                      </a:r>
                    </a:p>
                    <a:p>
                      <a:pPr marL="571500" marR="0" lvl="1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Executive Committee Briefing</a:t>
                      </a:r>
                    </a:p>
                    <a:p>
                      <a:pPr marL="571500" marR="0" lvl="1" indent="-22860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Leadership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Council 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review</a:t>
                      </a: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Deliver draft of new Master Services Agreement and Service Level agreement to LC</a:t>
                      </a:r>
                    </a:p>
                    <a:p>
                      <a:pPr marL="22860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Execution of new agreements</a:t>
                      </a:r>
                      <a:endParaRPr lang="en-US" sz="120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WBENC and RPOs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Task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Force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Task Force, Legal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Counsel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WBENC and RPOs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b="1" dirty="0" smtClean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End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 January 2016</a:t>
                      </a: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2016 (conference week)</a:t>
                      </a: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Early July 2016 </a:t>
                      </a: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September 2016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3429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2017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3" marR="312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600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/>
          </p:cNvSpPr>
          <p:nvPr>
            <p:ph type="ctrTitle"/>
          </p:nvPr>
        </p:nvSpPr>
        <p:spPr>
          <a:xfrm>
            <a:off x="577970" y="3627834"/>
            <a:ext cx="6126441" cy="1972865"/>
          </a:xfrm>
        </p:spPr>
        <p:txBody>
          <a:bodyPr/>
          <a:lstStyle/>
          <a:p>
            <a:pPr algn="ctr"/>
            <a:r>
              <a:rPr lang="en-CA" altLang="en-US" sz="2925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altLang="en-US" sz="292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altLang="en-US" sz="2925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  <a:endParaRPr lang="en-CA" altLang="en-US" sz="29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WBENC BOD Briefing – Agenda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78825" cy="4765675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Level set with review of scope, goals, and approach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Provide </a:t>
            </a:r>
            <a:r>
              <a:rPr lang="en-US" sz="1600" dirty="0"/>
              <a:t>an update </a:t>
            </a:r>
            <a:r>
              <a:rPr lang="en-US" sz="1600" dirty="0" smtClean="0"/>
              <a:t>on actions and outputs to date 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Share recommendations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 smtClean="0"/>
              <a:t>Next steps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4487" lvl="1" indent="-342900">
              <a:buFont typeface="+mj-lt"/>
              <a:buAutoNum type="arabicPeriod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624284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– Scope, Goals, and Approach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ClrTx/>
              <a:buSzPct val="120000"/>
              <a:buFont typeface="Arial" panose="020B0604020202020204" pitchFamily="34" charset="0"/>
              <a:buChar char="•"/>
            </a:pPr>
            <a:r>
              <a:rPr lang="en-US" sz="1600" b="1" dirty="0" smtClean="0"/>
              <a:t>Scope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All of the WBENC </a:t>
            </a:r>
            <a:r>
              <a:rPr lang="en-US" sz="1400" dirty="0" smtClean="0"/>
              <a:t>network and all services and deliverables</a:t>
            </a:r>
            <a:endParaRPr lang="en-US" sz="1400" dirty="0"/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Roles of WBENC and RPO 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Governance model between WBENC and RPO’s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600" b="1" dirty="0"/>
              <a:t>Guiding Principles for the work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Respect confidentiality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Utilize </a:t>
            </a:r>
            <a:r>
              <a:rPr lang="en-US" sz="1400" dirty="0" err="1"/>
              <a:t>deBono’s</a:t>
            </a:r>
            <a:r>
              <a:rPr lang="en-US" sz="1400" dirty="0"/>
              <a:t> “Six Hat Process” for information gathering sessions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/>
              <a:t>Leverage and learn from data, previous work, and </a:t>
            </a:r>
            <a:r>
              <a:rPr lang="en-US" sz="1400" dirty="0" smtClean="0"/>
              <a:t>benchmarking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r>
              <a:rPr lang="en-US" sz="1400" dirty="0" smtClean="0"/>
              <a:t>Evolution versus revolution</a:t>
            </a:r>
          </a:p>
          <a:p>
            <a:pPr lvl="2">
              <a:buSzPct val="100000"/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0" indent="0" algn="ctr"/>
            <a:r>
              <a:rPr lang="en-US" sz="1600" b="1" i="1" dirty="0" smtClean="0"/>
              <a:t>We used opportunity statements to assist us in the development of goals.</a:t>
            </a:r>
            <a:endParaRPr lang="en-US" sz="1600" b="1" dirty="0" smtClean="0"/>
          </a:p>
          <a:p>
            <a:pPr lvl="0" algn="ctr">
              <a:buClr>
                <a:schemeClr val="accent2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sz="1400" dirty="0" smtClean="0"/>
              <a:t>Position </a:t>
            </a:r>
            <a:r>
              <a:rPr lang="en-US" sz="1400" dirty="0"/>
              <a:t>for scalable and sustainable growth</a:t>
            </a:r>
          </a:p>
          <a:p>
            <a:pPr algn="ctr">
              <a:buClr>
                <a:schemeClr val="accent2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sz="1400" dirty="0" smtClean="0"/>
              <a:t>Remain </a:t>
            </a:r>
            <a:r>
              <a:rPr lang="en-US" sz="1400" dirty="0"/>
              <a:t>relevant with current and future needs of all constituency groups</a:t>
            </a:r>
          </a:p>
          <a:p>
            <a:pPr algn="ctr">
              <a:buClr>
                <a:schemeClr val="accent2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sz="1400" dirty="0" smtClean="0"/>
              <a:t>Expand programming for </a:t>
            </a:r>
            <a:r>
              <a:rPr lang="en-US" sz="1400" dirty="0"/>
              <a:t>women </a:t>
            </a:r>
            <a:r>
              <a:rPr lang="en-US" sz="1400" dirty="0" smtClean="0"/>
              <a:t>businesses</a:t>
            </a:r>
            <a:endParaRPr lang="en-US" sz="1400" dirty="0"/>
          </a:p>
          <a:p>
            <a:pPr lvl="0" algn="ctr">
              <a:buClr>
                <a:schemeClr val="accent2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sz="1400" dirty="0" smtClean="0"/>
              <a:t>Support </a:t>
            </a:r>
            <a:r>
              <a:rPr lang="en-US" sz="1400" dirty="0"/>
              <a:t>growth of certified WBE’s based on women owned business market potential  </a:t>
            </a:r>
          </a:p>
          <a:p>
            <a:pPr lvl="0" algn="ctr">
              <a:buClr>
                <a:schemeClr val="accent2"/>
              </a:buClr>
              <a:buSzPct val="120000"/>
              <a:buFont typeface="Calibri" panose="020F0502020204030204" pitchFamily="34" charset="0"/>
              <a:buChar char="•"/>
            </a:pPr>
            <a:r>
              <a:rPr lang="en-US" sz="1400" dirty="0"/>
              <a:t>Support </a:t>
            </a:r>
            <a:r>
              <a:rPr lang="en-US" sz="1400" dirty="0" smtClean="0"/>
              <a:t>certified WBE growth </a:t>
            </a:r>
            <a:r>
              <a:rPr lang="en-US" sz="1400" dirty="0"/>
              <a:t>in “market” potential of available 3</a:t>
            </a:r>
            <a:r>
              <a:rPr lang="en-US" sz="1400" baseline="30000" dirty="0"/>
              <a:t>rd</a:t>
            </a:r>
            <a:r>
              <a:rPr lang="en-US" sz="1400" dirty="0"/>
              <a:t> </a:t>
            </a:r>
            <a:r>
              <a:rPr lang="en-US" sz="1400" dirty="0" smtClean="0"/>
              <a:t>party spend</a:t>
            </a:r>
            <a:endParaRPr lang="en-US" sz="1400" dirty="0"/>
          </a:p>
          <a:p>
            <a:pPr marL="1587" lvl="1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3747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b="1" i="1" dirty="0" smtClean="0"/>
              <a:t>Through our strategic planning process, we decided we want to grow and be first in women’s business development. The WBENC </a:t>
            </a:r>
            <a:r>
              <a:rPr lang="en-US" sz="1600" b="1" i="1" dirty="0"/>
              <a:t>Network Task Force </a:t>
            </a:r>
            <a:r>
              <a:rPr lang="en-US" sz="1600" b="1" i="1" dirty="0" smtClean="0"/>
              <a:t>is leading the effort to define what that looks like in the future.  </a:t>
            </a:r>
          </a:p>
          <a:p>
            <a:pPr marL="0" indent="0"/>
            <a:endParaRPr lang="en-US" sz="1600" b="1" dirty="0" smtClean="0"/>
          </a:p>
          <a:p>
            <a:pPr lvl="2"/>
            <a:r>
              <a:rPr lang="en-US" sz="1600" dirty="0" smtClean="0"/>
              <a:t>Deliver </a:t>
            </a:r>
            <a:r>
              <a:rPr lang="en-US" sz="1600" dirty="0"/>
              <a:t>a network model which positions WBENC and its partners for scalable and sustainable </a:t>
            </a:r>
            <a:r>
              <a:rPr lang="en-US" sz="1600" dirty="0" smtClean="0"/>
              <a:t>growth</a:t>
            </a:r>
          </a:p>
          <a:p>
            <a:pPr marL="325437" lvl="2" indent="0">
              <a:buNone/>
            </a:pPr>
            <a:endParaRPr lang="en-US" sz="1600" dirty="0"/>
          </a:p>
          <a:p>
            <a:pPr lvl="2"/>
            <a:r>
              <a:rPr lang="en-US" sz="1600" dirty="0" smtClean="0"/>
              <a:t>Deliver </a:t>
            </a:r>
            <a:r>
              <a:rPr lang="en-US" sz="1600" dirty="0"/>
              <a:t>a relationship model which provides clarity of responsibilities and </a:t>
            </a:r>
            <a:r>
              <a:rPr lang="en-US" sz="1600" dirty="0" smtClean="0"/>
              <a:t>outcomes</a:t>
            </a:r>
          </a:p>
          <a:p>
            <a:pPr marL="325437" lvl="2" indent="0">
              <a:buNone/>
            </a:pPr>
            <a:endParaRPr lang="en-US" sz="1600" dirty="0"/>
          </a:p>
          <a:p>
            <a:pPr lvl="2"/>
            <a:r>
              <a:rPr lang="en-US" sz="1600" dirty="0" smtClean="0"/>
              <a:t>Create </a:t>
            </a:r>
            <a:r>
              <a:rPr lang="en-US" sz="1600" dirty="0"/>
              <a:t>a design that ensures WBENC and its network delivers to our </a:t>
            </a:r>
            <a:r>
              <a:rPr lang="en-US" sz="1600" dirty="0" smtClean="0"/>
              <a:t>CORE </a:t>
            </a:r>
            <a:r>
              <a:rPr lang="en-US" sz="1600" dirty="0"/>
              <a:t>value proposition, is aligned with our mission of furthering women’s business development and leverages the WBENC brand </a:t>
            </a:r>
          </a:p>
          <a:p>
            <a:pPr marL="1587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52665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375275"/>
          </a:xfrm>
        </p:spPr>
        <p:txBody>
          <a:bodyPr/>
          <a:lstStyle/>
          <a:p>
            <a:pPr marL="1587" lvl="1" indent="0">
              <a:buNone/>
            </a:pPr>
            <a:r>
              <a:rPr lang="en-US" sz="1600" b="1" i="1" dirty="0"/>
              <a:t>The </a:t>
            </a:r>
            <a:r>
              <a:rPr lang="en-US" sz="1600" b="1" i="1" dirty="0" smtClean="0"/>
              <a:t>Task Force recommended </a:t>
            </a:r>
            <a:r>
              <a:rPr lang="en-US" sz="1600" b="1" i="1" dirty="0"/>
              <a:t>that </a:t>
            </a:r>
            <a:r>
              <a:rPr lang="en-US" sz="1600" b="1" i="1" dirty="0" smtClean="0"/>
              <a:t>to </a:t>
            </a:r>
            <a:r>
              <a:rPr lang="en-US" sz="1600" b="1" i="1" dirty="0"/>
              <a:t>ensure appropriate focus </a:t>
            </a:r>
            <a:r>
              <a:rPr lang="en-US" sz="1600" b="1" i="1" dirty="0" smtClean="0"/>
              <a:t>on priorities </a:t>
            </a:r>
            <a:r>
              <a:rPr lang="en-US" sz="1600" b="1" i="1" dirty="0"/>
              <a:t>and to accelerate progress, we should break this initiative into three </a:t>
            </a:r>
            <a:r>
              <a:rPr lang="en-US" sz="1600" b="1" i="1" dirty="0" smtClean="0"/>
              <a:t>components</a:t>
            </a:r>
          </a:p>
          <a:p>
            <a:pPr marL="1587" lvl="1" indent="0">
              <a:buNone/>
            </a:pPr>
            <a:endParaRPr lang="en-US" sz="1400" b="1" dirty="0" smtClean="0"/>
          </a:p>
          <a:p>
            <a:pPr lvl="2"/>
            <a:r>
              <a:rPr lang="en-US" sz="1400" b="1" dirty="0" smtClean="0"/>
              <a:t>Growth</a:t>
            </a:r>
            <a:r>
              <a:rPr lang="en-US" sz="1400" b="1" dirty="0"/>
              <a:t>  </a:t>
            </a:r>
            <a:r>
              <a:rPr lang="en-US" sz="1400" dirty="0"/>
              <a:t>  </a:t>
            </a:r>
            <a:endParaRPr lang="en-US" sz="1400" dirty="0" smtClean="0"/>
          </a:p>
          <a:p>
            <a:pPr lvl="3"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Create </a:t>
            </a:r>
            <a:r>
              <a:rPr lang="en-US" sz="1600" dirty="0"/>
              <a:t>strategy, criteria and process for network expansion or </a:t>
            </a:r>
            <a:r>
              <a:rPr lang="en-US" sz="1600" dirty="0" smtClean="0"/>
              <a:t>change</a:t>
            </a:r>
          </a:p>
          <a:p>
            <a:pPr lvl="3"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Conduct baseline assessment of current network structure and potential growth needs</a:t>
            </a:r>
          </a:p>
          <a:p>
            <a:pPr lvl="2"/>
            <a:endParaRPr lang="en-US" sz="1400" b="1" dirty="0" smtClean="0"/>
          </a:p>
          <a:p>
            <a:pPr lvl="2"/>
            <a:r>
              <a:rPr lang="en-US" sz="1400" b="1" dirty="0" smtClean="0"/>
              <a:t>CORE </a:t>
            </a:r>
            <a:r>
              <a:rPr lang="en-US" sz="1400" b="1" dirty="0"/>
              <a:t>Delivery </a:t>
            </a:r>
            <a:r>
              <a:rPr lang="en-US" sz="1400" dirty="0" smtClean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Define </a:t>
            </a:r>
            <a:r>
              <a:rPr lang="en-US" sz="1600" dirty="0"/>
              <a:t>standards for CORE services and programs delivered across the network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/>
              <a:t>Create a strategy for program delivery that will ensure WBENC and its network remain relevant with current and future needs of all constituency groups</a:t>
            </a:r>
          </a:p>
          <a:p>
            <a:pPr marL="325437" lvl="2" indent="0">
              <a:buNone/>
            </a:pPr>
            <a:endParaRPr lang="en-US" sz="1400" dirty="0"/>
          </a:p>
          <a:p>
            <a:pPr lvl="2"/>
            <a:r>
              <a:rPr lang="en-US" sz="1400" b="1" dirty="0" smtClean="0"/>
              <a:t>Governance</a:t>
            </a:r>
            <a:r>
              <a:rPr lang="en-US" sz="1400" dirty="0" smtClean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Update </a:t>
            </a:r>
            <a:r>
              <a:rPr lang="en-US" sz="1600" dirty="0"/>
              <a:t>governance model between WBENC and </a:t>
            </a:r>
            <a:r>
              <a:rPr lang="en-US" sz="1600" dirty="0" smtClean="0"/>
              <a:t>RPO’s and revise the Service Agreement</a:t>
            </a:r>
          </a:p>
          <a:p>
            <a:pPr lvl="3"/>
            <a:endParaRPr lang="en-US" sz="1600" dirty="0"/>
          </a:p>
          <a:p>
            <a:pPr lvl="2"/>
            <a:endParaRPr lang="en-US" sz="1400" dirty="0"/>
          </a:p>
          <a:p>
            <a:pPr marL="1587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128223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b="1" dirty="0" smtClean="0"/>
          </a:p>
          <a:p>
            <a:pPr lvl="2"/>
            <a:r>
              <a:rPr lang="en-US" dirty="0" smtClean="0"/>
              <a:t>Maintain </a:t>
            </a:r>
            <a:r>
              <a:rPr lang="en-US" dirty="0"/>
              <a:t>c</a:t>
            </a:r>
            <a:r>
              <a:rPr lang="en-US" dirty="0" smtClean="0"/>
              <a:t>onfidentiality </a:t>
            </a:r>
          </a:p>
          <a:p>
            <a:pPr marL="325437" lvl="2" indent="0">
              <a:buNone/>
            </a:pPr>
            <a:endParaRPr lang="en-US" dirty="0"/>
          </a:p>
          <a:p>
            <a:pPr lvl="2"/>
            <a:r>
              <a:rPr lang="en-US" dirty="0" smtClean="0"/>
              <a:t>Ensure consistency of messaging</a:t>
            </a:r>
            <a:endParaRPr lang="en-US" dirty="0"/>
          </a:p>
          <a:p>
            <a:pPr marL="325437" lvl="2" indent="0">
              <a:buNone/>
            </a:pPr>
            <a:endParaRPr lang="en-US" dirty="0"/>
          </a:p>
          <a:p>
            <a:pPr lvl="2"/>
            <a:r>
              <a:rPr lang="en-US" dirty="0" smtClean="0"/>
              <a:t>Manage interpretation of messaging and be responsive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Identify </a:t>
            </a:r>
            <a:r>
              <a:rPr lang="en-US" dirty="0"/>
              <a:t>stakeholders and </a:t>
            </a:r>
            <a:r>
              <a:rPr lang="en-US" dirty="0" smtClean="0"/>
              <a:t>roles and use a targeted communications approach</a:t>
            </a:r>
            <a:endParaRPr lang="en-US" dirty="0"/>
          </a:p>
          <a:p>
            <a:pPr lvl="2"/>
            <a:endParaRPr lang="en-US" dirty="0"/>
          </a:p>
          <a:p>
            <a:pPr marL="325437" lvl="2" indent="0" algn="ctr">
              <a:buNone/>
            </a:pPr>
            <a:r>
              <a:rPr lang="en-US" sz="1600" b="1" u="sng" dirty="0" smtClean="0"/>
              <a:t>Communication executed in 2015</a:t>
            </a:r>
          </a:p>
          <a:p>
            <a:pPr marL="611187" lvl="2" indent="-285750" algn="ctr"/>
            <a:r>
              <a:rPr lang="en-US" dirty="0" smtClean="0"/>
              <a:t>Regular Board updates  - March, June, November</a:t>
            </a:r>
          </a:p>
          <a:p>
            <a:pPr marL="611187" lvl="2" indent="-285750" algn="ctr"/>
            <a:r>
              <a:rPr lang="en-US" dirty="0" smtClean="0"/>
              <a:t>Monthly calls with Leadership Council</a:t>
            </a:r>
          </a:p>
          <a:p>
            <a:pPr marL="611187" lvl="2" indent="-285750" algn="ctr"/>
            <a:r>
              <a:rPr lang="en-US" dirty="0" smtClean="0"/>
              <a:t>Extended Executive Committee Briefing (included Forum Leadership)</a:t>
            </a:r>
          </a:p>
          <a:p>
            <a:pPr marL="611187" lvl="2" indent="-285750" algn="ctr"/>
            <a:r>
              <a:rPr lang="en-US" dirty="0" smtClean="0"/>
              <a:t>Periodic briefings with Legal Counsel</a:t>
            </a:r>
          </a:p>
          <a:p>
            <a:pPr marL="1587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7448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Supporting the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59" y="1989406"/>
            <a:ext cx="8766926" cy="3553556"/>
          </a:xfrm>
        </p:spPr>
        <p:txBody>
          <a:bodyPr/>
          <a:lstStyle/>
          <a:p>
            <a:pPr lvl="1"/>
            <a:r>
              <a:rPr lang="en-US" sz="1400" dirty="0" smtClean="0"/>
              <a:t>October 2014 </a:t>
            </a:r>
            <a:r>
              <a:rPr lang="en-US" sz="1400" dirty="0"/>
              <a:t>Extended Executive Committee </a:t>
            </a:r>
            <a:r>
              <a:rPr lang="en-US" sz="1400" dirty="0" smtClean="0"/>
              <a:t>(EEC) session to </a:t>
            </a:r>
            <a:r>
              <a:rPr lang="en-US" sz="1400" b="1" dirty="0" smtClean="0"/>
              <a:t>introduce Task Force concepts and gather input and insights from EEC</a:t>
            </a:r>
          </a:p>
          <a:p>
            <a:pPr lvl="1"/>
            <a:r>
              <a:rPr lang="en-US" sz="1400" dirty="0" smtClean="0"/>
              <a:t>November 2014 Leadership Council (LC) session </a:t>
            </a:r>
            <a:r>
              <a:rPr lang="en-US" sz="1400" dirty="0"/>
              <a:t>on proposed </a:t>
            </a:r>
            <a:r>
              <a:rPr lang="en-US" sz="1400" b="1" dirty="0"/>
              <a:t>2015 Service Agreement</a:t>
            </a:r>
          </a:p>
          <a:p>
            <a:pPr lvl="1"/>
            <a:r>
              <a:rPr lang="en-US" sz="1400" dirty="0" smtClean="0"/>
              <a:t>November </a:t>
            </a:r>
            <a:r>
              <a:rPr lang="en-US" sz="1400" dirty="0"/>
              <a:t>2014 LC session on </a:t>
            </a:r>
            <a:r>
              <a:rPr lang="en-US" sz="1400" b="1" dirty="0"/>
              <a:t>White Hat Facts </a:t>
            </a:r>
            <a:r>
              <a:rPr lang="en-US" sz="1400" dirty="0"/>
              <a:t>– demographic data</a:t>
            </a:r>
          </a:p>
          <a:p>
            <a:pPr lvl="1"/>
            <a:r>
              <a:rPr lang="en-US" sz="1400" dirty="0"/>
              <a:t>Q4 2014/Q1 2015 data survey  - filling in gaps on demographic data</a:t>
            </a:r>
          </a:p>
          <a:p>
            <a:pPr lvl="1"/>
            <a:r>
              <a:rPr lang="en-US" sz="1400" dirty="0" smtClean="0"/>
              <a:t>March 2015 LC </a:t>
            </a:r>
            <a:r>
              <a:rPr lang="en-US" sz="1400" b="1" dirty="0" smtClean="0"/>
              <a:t>programs </a:t>
            </a:r>
            <a:r>
              <a:rPr lang="en-US" sz="1400" b="1" dirty="0"/>
              <a:t>and </a:t>
            </a:r>
            <a:r>
              <a:rPr lang="en-US" sz="1400" b="1" dirty="0" smtClean="0"/>
              <a:t>services data gathering </a:t>
            </a:r>
            <a:r>
              <a:rPr lang="en-US" sz="1400" dirty="0" smtClean="0"/>
              <a:t>session </a:t>
            </a:r>
            <a:r>
              <a:rPr lang="en-US" sz="1400" dirty="0"/>
              <a:t>on Core to the </a:t>
            </a:r>
            <a:r>
              <a:rPr lang="en-US" sz="1400" dirty="0" smtClean="0"/>
              <a:t>CORE </a:t>
            </a:r>
          </a:p>
          <a:p>
            <a:pPr lvl="1"/>
            <a:r>
              <a:rPr lang="en-US" sz="1400" dirty="0" smtClean="0"/>
              <a:t>April 2015 - LC </a:t>
            </a:r>
            <a:r>
              <a:rPr lang="en-US" sz="1400" dirty="0"/>
              <a:t>sub-team </a:t>
            </a:r>
            <a:r>
              <a:rPr lang="en-US" sz="1400" b="1" dirty="0"/>
              <a:t>review and input </a:t>
            </a:r>
            <a:r>
              <a:rPr lang="en-US" sz="1400" dirty="0"/>
              <a:t>on Core to the CORE</a:t>
            </a:r>
          </a:p>
          <a:p>
            <a:pPr lvl="1"/>
            <a:r>
              <a:rPr lang="en-US" sz="1400" dirty="0" smtClean="0"/>
              <a:t>May 2015 - LC </a:t>
            </a:r>
            <a:r>
              <a:rPr lang="en-US" sz="1400" dirty="0"/>
              <a:t>sub-team </a:t>
            </a:r>
            <a:r>
              <a:rPr lang="en-US" sz="1400" dirty="0" smtClean="0"/>
              <a:t>work with </a:t>
            </a:r>
            <a:r>
              <a:rPr lang="en-US" sz="1400" dirty="0"/>
              <a:t>Task Force to </a:t>
            </a:r>
            <a:r>
              <a:rPr lang="en-US" sz="1400" dirty="0" smtClean="0"/>
              <a:t>develop </a:t>
            </a:r>
            <a:r>
              <a:rPr lang="en-US" sz="1400" b="1" dirty="0" smtClean="0"/>
              <a:t>Growth </a:t>
            </a:r>
            <a:r>
              <a:rPr lang="en-US" sz="1400" b="1" dirty="0"/>
              <a:t>topic priorities</a:t>
            </a:r>
          </a:p>
          <a:p>
            <a:pPr lvl="1"/>
            <a:r>
              <a:rPr lang="en-US" sz="1400" dirty="0"/>
              <a:t>July </a:t>
            </a:r>
            <a:r>
              <a:rPr lang="en-US" sz="1400" dirty="0" smtClean="0"/>
              <a:t>2015 LC two day session - </a:t>
            </a:r>
            <a:r>
              <a:rPr lang="en-US" sz="1400" b="1" dirty="0" smtClean="0"/>
              <a:t>Growth topics</a:t>
            </a:r>
          </a:p>
          <a:p>
            <a:pPr lvl="1"/>
            <a:r>
              <a:rPr lang="en-US" sz="1400" dirty="0" smtClean="0"/>
              <a:t>July-August 2015 - </a:t>
            </a:r>
            <a:r>
              <a:rPr lang="en-US" sz="1400" b="1" dirty="0" smtClean="0"/>
              <a:t>Discovery </a:t>
            </a:r>
            <a:r>
              <a:rPr lang="en-US" sz="1400" b="1" dirty="0"/>
              <a:t>and sharing </a:t>
            </a:r>
            <a:r>
              <a:rPr lang="en-US" sz="1400" dirty="0"/>
              <a:t>of past WBENC/RPO documents </a:t>
            </a:r>
          </a:p>
          <a:p>
            <a:pPr lvl="1"/>
            <a:r>
              <a:rPr lang="en-US" sz="1400" dirty="0" smtClean="0"/>
              <a:t>October 2015 EEC briefing and working session to </a:t>
            </a:r>
            <a:r>
              <a:rPr lang="en-US" sz="1400" b="1" dirty="0" smtClean="0"/>
              <a:t>gather input on core programs and services </a:t>
            </a:r>
          </a:p>
          <a:p>
            <a:pPr lvl="1"/>
            <a:r>
              <a:rPr lang="en-US" sz="1400" dirty="0" smtClean="0"/>
              <a:t>November 2015 LC working session to review WBENC </a:t>
            </a:r>
            <a:r>
              <a:rPr lang="en-US" sz="1400" b="1" dirty="0" smtClean="0"/>
              <a:t>CORE Guidance document</a:t>
            </a:r>
          </a:p>
          <a:p>
            <a:pPr lvl="1"/>
            <a:r>
              <a:rPr lang="en-US" sz="1400" dirty="0" smtClean="0"/>
              <a:t>November 2015 </a:t>
            </a:r>
            <a:r>
              <a:rPr lang="en-US" sz="1400" b="1" dirty="0" smtClean="0"/>
              <a:t>Roundtable with Forum </a:t>
            </a:r>
            <a:r>
              <a:rPr lang="en-US" sz="1400" dirty="0" smtClean="0"/>
              <a:t>to gather feedback on core programs and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1659" y="1037430"/>
            <a:ext cx="867266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Task Force has worked in partnership with WBENC, the EEC, and LC to gather data, seek input and insights in support of our CORE, Growth, and Governance plans</a:t>
            </a:r>
            <a:endParaRPr lang="en-US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47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36948"/>
            <a:ext cx="8378825" cy="4939646"/>
          </a:xfrm>
        </p:spPr>
        <p:txBody>
          <a:bodyPr/>
          <a:lstStyle/>
          <a:p>
            <a:pPr lvl="1"/>
            <a:r>
              <a:rPr lang="en-US" sz="1400" dirty="0" smtClean="0"/>
              <a:t>2015 Service Agreements across the WBENC network</a:t>
            </a:r>
          </a:p>
          <a:p>
            <a:pPr lvl="1"/>
            <a:r>
              <a:rPr lang="en-US" sz="1400" dirty="0" smtClean="0"/>
              <a:t>WBENC’s “White Hat Fact” story </a:t>
            </a:r>
          </a:p>
          <a:p>
            <a:pPr lvl="2"/>
            <a:r>
              <a:rPr lang="en-US" sz="1250" dirty="0" smtClean="0"/>
              <a:t>Collection of demographic facts </a:t>
            </a:r>
          </a:p>
          <a:p>
            <a:pPr lvl="2"/>
            <a:r>
              <a:rPr lang="en-US" sz="1250" dirty="0" smtClean="0"/>
              <a:t>Documented Programs and Services across the WBENC Network</a:t>
            </a:r>
          </a:p>
          <a:p>
            <a:pPr lvl="2"/>
            <a:r>
              <a:rPr lang="en-US" sz="1250" dirty="0" smtClean="0"/>
              <a:t>Input from LC, EEC, and Forum on “core” to the CORE considerations</a:t>
            </a:r>
          </a:p>
          <a:p>
            <a:pPr lvl="1"/>
            <a:r>
              <a:rPr lang="en-US" sz="1400" dirty="0" smtClean="0"/>
              <a:t>GROWTH priorities</a:t>
            </a:r>
          </a:p>
          <a:p>
            <a:pPr lvl="2"/>
            <a:r>
              <a:rPr lang="en-US" sz="1250" dirty="0" smtClean="0"/>
              <a:t>Prioritized GROWTH Topics and results from working session using input gathered from EEC and LC</a:t>
            </a:r>
          </a:p>
          <a:p>
            <a:pPr lvl="1"/>
            <a:r>
              <a:rPr lang="en-US" sz="1400" dirty="0" smtClean="0"/>
              <a:t>Framework document</a:t>
            </a:r>
          </a:p>
          <a:p>
            <a:pPr lvl="2"/>
            <a:r>
              <a:rPr lang="en-US" sz="1250" dirty="0"/>
              <a:t>Description of key organization elements – structure of network, key financial indicators,  governance, etc.</a:t>
            </a:r>
          </a:p>
          <a:p>
            <a:pPr lvl="2"/>
            <a:r>
              <a:rPr lang="en-US" sz="1250" dirty="0" smtClean="0"/>
              <a:t>Represent these elements at formation of WBENC, at present, and in the future </a:t>
            </a:r>
          </a:p>
          <a:p>
            <a:pPr lvl="2"/>
            <a:r>
              <a:rPr lang="en-US" sz="1250" dirty="0" smtClean="0"/>
              <a:t>Leverage in operating plans, budgets, and long term planning</a:t>
            </a:r>
          </a:p>
          <a:p>
            <a:pPr lvl="1"/>
            <a:r>
              <a:rPr lang="en-US" sz="1400" dirty="0" smtClean="0"/>
              <a:t>Guidance </a:t>
            </a:r>
            <a:r>
              <a:rPr lang="en-US" sz="1400" dirty="0"/>
              <a:t>d</a:t>
            </a:r>
            <a:r>
              <a:rPr lang="en-US" sz="1400" dirty="0" smtClean="0"/>
              <a:t>ocument </a:t>
            </a:r>
          </a:p>
          <a:p>
            <a:pPr lvl="2"/>
            <a:r>
              <a:rPr lang="en-US" sz="1250" dirty="0"/>
              <a:t>WBENC Guidance </a:t>
            </a:r>
            <a:r>
              <a:rPr lang="en-US" sz="1250" dirty="0" smtClean="0"/>
              <a:t>and CORE standards</a:t>
            </a:r>
            <a:endParaRPr lang="en-US" sz="1250" dirty="0"/>
          </a:p>
          <a:p>
            <a:pPr lvl="1"/>
            <a:r>
              <a:rPr lang="en-US" sz="1400" dirty="0" smtClean="0"/>
              <a:t>Summary recommendations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7431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 smtClean="0"/>
              <a:t>Summary Recommendations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091" lvl="1" indent="-342900">
              <a:buSzPct val="100000"/>
              <a:buFont typeface="+mj-lt"/>
              <a:buAutoNum type="alphaUcPeriod"/>
            </a:pPr>
            <a:r>
              <a:rPr lang="en-US" sz="1600" dirty="0"/>
              <a:t>GROWTH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/>
              <a:t>Explore a national brand – fund an evaluation of national branding including alternatives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/>
              <a:t>Implement a process and governance to address territory changes and adds, create a committee which assesses proposals and makes recommendations to Executive Committee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/>
              <a:t>Address membership structure to improve alignment and drive growth for the entire network,  establish an ad-hoc committee appointed by Executive Committee to evaluation membership structure and make recommendations</a:t>
            </a:r>
          </a:p>
          <a:p>
            <a:pPr marL="344091" lvl="1" indent="-342900">
              <a:buSzPct val="100000"/>
              <a:buFont typeface="+mj-lt"/>
              <a:buAutoNum type="alphaUcPeriod"/>
            </a:pPr>
            <a:r>
              <a:rPr lang="en-US" sz="1600" dirty="0" smtClean="0"/>
              <a:t>CORE </a:t>
            </a:r>
            <a:r>
              <a:rPr lang="en-US" sz="1600" dirty="0" smtClean="0"/>
              <a:t>(Certification, Opportunities, Resources, and Engagement)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 smtClean="0"/>
              <a:t>Formally build in “ORE” programs and services as is done today for “C”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 smtClean="0"/>
              <a:t>Define what is central to WBENC for CORE, determine who owns it, and how it is delivered</a:t>
            </a:r>
          </a:p>
          <a:p>
            <a:pPr marL="344091" lvl="1" indent="-342900">
              <a:buSzPct val="100000"/>
              <a:buFont typeface="+mj-lt"/>
              <a:buAutoNum type="alphaUcPeriod"/>
            </a:pPr>
            <a:r>
              <a:rPr lang="en-US" sz="1600" dirty="0" smtClean="0"/>
              <a:t>GOVERNANCE</a:t>
            </a:r>
            <a:endParaRPr lang="en-US" sz="1600" dirty="0" smtClean="0"/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 smtClean="0"/>
              <a:t>Utilize newly drafted CORE Guidance document to update </a:t>
            </a:r>
            <a:r>
              <a:rPr lang="en-US" sz="1400" dirty="0"/>
              <a:t>general requirements </a:t>
            </a:r>
            <a:r>
              <a:rPr lang="en-US" sz="1400" dirty="0" smtClean="0"/>
              <a:t>for Regional Partner Organizations (RPO) and </a:t>
            </a:r>
            <a:r>
              <a:rPr lang="en-US" sz="1400" dirty="0"/>
              <a:t>WBENC </a:t>
            </a:r>
            <a:r>
              <a:rPr lang="en-US" sz="1400" dirty="0" smtClean="0"/>
              <a:t>as part of a new WBENC Operating Manual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 smtClean="0"/>
              <a:t>For </a:t>
            </a:r>
            <a:r>
              <a:rPr lang="en-US" sz="1400" dirty="0"/>
              <a:t>what is delivered by the network, establish standards </a:t>
            </a:r>
            <a:r>
              <a:rPr lang="en-US" sz="1400" dirty="0" smtClean="0"/>
              <a:t>in RPO Agreements</a:t>
            </a:r>
          </a:p>
          <a:p>
            <a:pPr marL="551259" lvl="2" indent="-342900">
              <a:buSzPct val="100000"/>
              <a:buFont typeface="+mj-lt"/>
              <a:buAutoNum type="arabicPeriod"/>
            </a:pPr>
            <a:r>
              <a:rPr lang="en-US" sz="1400" dirty="0" smtClean="0"/>
              <a:t>Modify the structure of the agreements with RPO’s to include a Master Services Agreement (Legal Terms, relationship, governance, etc.) and an associated </a:t>
            </a:r>
            <a:r>
              <a:rPr lang="en-US" sz="1400" dirty="0"/>
              <a:t>Service Level Agreement </a:t>
            </a:r>
            <a:r>
              <a:rPr lang="en-US" sz="1400" dirty="0" smtClean="0"/>
              <a:t>including CORE standards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42578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29632</TotalTime>
  <Words>1043</Words>
  <Application>Microsoft Office PowerPoint</Application>
  <PresentationFormat>On-screen Show (4:3)</PresentationFormat>
  <Paragraphs>164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Geneva</vt:lpstr>
      <vt:lpstr>Symbol</vt:lpstr>
      <vt:lpstr>Times New Roman</vt:lpstr>
      <vt:lpstr>Wingdings</vt:lpstr>
      <vt:lpstr>1_Office Theme</vt:lpstr>
      <vt:lpstr>Network Task Force Update</vt:lpstr>
      <vt:lpstr>WBENC BOD Briefing – Agenda</vt:lpstr>
      <vt:lpstr>Review – Scope, Goals, and Approach</vt:lpstr>
      <vt:lpstr>Goals</vt:lpstr>
      <vt:lpstr>Approach</vt:lpstr>
      <vt:lpstr>Communication Strategy</vt:lpstr>
      <vt:lpstr>Supporting the Milestones</vt:lpstr>
      <vt:lpstr>Outputs</vt:lpstr>
      <vt:lpstr>Summary Recommendations</vt:lpstr>
      <vt:lpstr>Next Steps</vt:lpstr>
      <vt:lpstr> Thank you.</vt:lpstr>
    </vt:vector>
  </TitlesOfParts>
  <Company>Endeavour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</dc:creator>
  <cp:lastModifiedBy>Laura K Taylor</cp:lastModifiedBy>
  <cp:revision>526</cp:revision>
  <cp:lastPrinted>2015-10-08T13:53:27Z</cp:lastPrinted>
  <dcterms:created xsi:type="dcterms:W3CDTF">2011-02-09T16:13:10Z</dcterms:created>
  <dcterms:modified xsi:type="dcterms:W3CDTF">2015-11-13T18:45:04Z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672223006</vt:i4>
  </property>
  <property fmtid="{D5CDD505-2E9C-101B-9397-08002B2CF9AE}" pid="3" name="_NewReviewCycle">
    <vt:lpwstr/>
  </property>
  <property fmtid="{D5CDD505-2E9C-101B-9397-08002B2CF9AE}" pid="4" name="_EmailSubject">
    <vt:lpwstr>UPDATED Task Force briefing for 11/20 BOD meeting</vt:lpwstr>
  </property>
  <property fmtid="{D5CDD505-2E9C-101B-9397-08002B2CF9AE}" pid="5" name="_AuthorEmail">
    <vt:lpwstr>Laura.Taylor@pb.com</vt:lpwstr>
  </property>
  <property fmtid="{D5CDD505-2E9C-101B-9397-08002B2CF9AE}" pid="6" name="_AuthorEmailDisplayName">
    <vt:lpwstr>Laura K Taylor</vt:lpwstr>
  </property>
</Properties>
</file>