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713" r:id="rId2"/>
  </p:sldMasterIdLst>
  <p:notesMasterIdLst>
    <p:notesMasterId r:id="rId32"/>
  </p:notesMasterIdLst>
  <p:handoutMasterIdLst>
    <p:handoutMasterId r:id="rId33"/>
  </p:handoutMasterIdLst>
  <p:sldIdLst>
    <p:sldId id="261" r:id="rId3"/>
    <p:sldId id="316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89">
          <p15:clr>
            <a:srgbClr val="A4A3A4"/>
          </p15:clr>
        </p15:guide>
        <p15:guide id="2" orient="horz" pos="760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orient="horz" pos="1161">
          <p15:clr>
            <a:srgbClr val="A4A3A4"/>
          </p15:clr>
        </p15:guide>
        <p15:guide id="5" orient="horz" pos="3269">
          <p15:clr>
            <a:srgbClr val="A4A3A4"/>
          </p15:clr>
        </p15:guide>
        <p15:guide id="6" orient="horz" pos="1826">
          <p15:clr>
            <a:srgbClr val="A4A3A4"/>
          </p15:clr>
        </p15:guide>
        <p15:guide id="7" pos="3442">
          <p15:clr>
            <a:srgbClr val="A4A3A4"/>
          </p15:clr>
        </p15:guide>
        <p15:guide id="8" pos="242">
          <p15:clr>
            <a:srgbClr val="A4A3A4"/>
          </p15:clr>
        </p15:guide>
        <p15:guide id="9" pos="1796">
          <p15:clr>
            <a:srgbClr val="A4A3A4"/>
          </p15:clr>
        </p15:guide>
        <p15:guide id="10" pos="5517">
          <p15:clr>
            <a:srgbClr val="A4A3A4"/>
          </p15:clr>
        </p15:guide>
        <p15:guide id="11" pos="3975">
          <p15:clr>
            <a:srgbClr val="A4A3A4"/>
          </p15:clr>
        </p15:guide>
        <p15:guide id="12" pos="4104">
          <p15:clr>
            <a:srgbClr val="A4A3A4"/>
          </p15:clr>
        </p15:guide>
        <p15:guide id="13" pos="16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8"/>
    <a:srgbClr val="333333"/>
    <a:srgbClr val="14508B"/>
    <a:srgbClr val="0F467A"/>
    <a:srgbClr val="2C2C2C"/>
    <a:srgbClr val="171717"/>
    <a:srgbClr val="616161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509" autoAdjust="0"/>
  </p:normalViewPr>
  <p:slideViewPr>
    <p:cSldViewPr snapToGrid="0">
      <p:cViewPr varScale="1">
        <p:scale>
          <a:sx n="89" d="100"/>
          <a:sy n="89" d="100"/>
        </p:scale>
        <p:origin x="1771" y="77"/>
      </p:cViewPr>
      <p:guideLst>
        <p:guide orient="horz" pos="3489"/>
        <p:guide orient="horz" pos="760"/>
        <p:guide orient="horz" pos="3744"/>
        <p:guide orient="horz" pos="1161"/>
        <p:guide orient="horz" pos="3269"/>
        <p:guide orient="horz" pos="1826"/>
        <p:guide pos="3442"/>
        <p:guide pos="242"/>
        <p:guide pos="1796"/>
        <p:guide pos="5517"/>
        <p:guide pos="3975"/>
        <p:guide pos="4104"/>
        <p:guide pos="1691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3468" y="-102"/>
      </p:cViewPr>
      <p:guideLst>
        <p:guide orient="horz" pos="292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98584527066743"/>
          <c:y val="3.4958772984030974E-2"/>
          <c:w val="0.8829712692163475"/>
          <c:h val="0.85460987831066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Actual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-3.7202352358475084E-2"/>
                  <c:y val="-1.3577203379308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395935587627147E-2"/>
                  <c:y val="-1.32296889695315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076547129221579E-2"/>
                  <c:y val="-1.53389168261901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Arial Blac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Revenue</c:v>
                </c:pt>
                <c:pt idx="1">
                  <c:v>Expenses</c:v>
                </c:pt>
                <c:pt idx="2">
                  <c:v>Net Income</c:v>
                </c:pt>
              </c:strCache>
            </c:strRef>
          </c:cat>
          <c:val>
            <c:numRef>
              <c:f>Sheet1!$B$2:$B$4</c:f>
              <c:numCache>
                <c:formatCode>_("$"* #,##0_);_("$"* \(#,##0\);_("$"* "-"??_);_(@_)</c:formatCode>
                <c:ptCount val="3"/>
                <c:pt idx="0">
                  <c:v>10290</c:v>
                </c:pt>
                <c:pt idx="1">
                  <c:v>10114</c:v>
                </c:pt>
                <c:pt idx="2">
                  <c:v>176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 Forecast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7835645212783413E-3"/>
                  <c:y val="-2.00505468128080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526040345752538E-3"/>
                  <c:y val="-8.1488376018300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195392242636419E-3"/>
                  <c:y val="2.77142531096656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Arial Blac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Revenue</c:v>
                </c:pt>
                <c:pt idx="1">
                  <c:v>Expenses</c:v>
                </c:pt>
                <c:pt idx="2">
                  <c:v>Net Income</c:v>
                </c:pt>
              </c:strCache>
            </c:strRef>
          </c:cat>
          <c:val>
            <c:numRef>
              <c:f>Sheet1!$C$2:$C$4</c:f>
              <c:numCache>
                <c:formatCode>_("$"* #,##0_);_("$"* \(#,##0\);_("$"* "-"??_);_(@_)</c:formatCode>
                <c:ptCount val="3"/>
                <c:pt idx="0">
                  <c:v>10422</c:v>
                </c:pt>
                <c:pt idx="1">
                  <c:v>10307</c:v>
                </c:pt>
                <c:pt idx="2">
                  <c:v>115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 Budget 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188707843880259E-2"/>
                  <c:y val="-1.5458609471705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081849185297461E-2"/>
                  <c:y val="5.1528698239016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7.7293047358524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latin typeface="Arial Blac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Revenue</c:v>
                </c:pt>
                <c:pt idx="1">
                  <c:v>Expenses</c:v>
                </c:pt>
                <c:pt idx="2">
                  <c:v>Net Income</c:v>
                </c:pt>
              </c:strCache>
            </c:strRef>
          </c:cat>
          <c:val>
            <c:numRef>
              <c:f>Sheet1!$D$2:$D$4</c:f>
              <c:numCache>
                <c:formatCode>_("$"* #,##0_);_("$"* \(#,##0\);_("$"* "-"??_);_(@_)</c:formatCode>
                <c:ptCount val="3"/>
                <c:pt idx="0">
                  <c:v>9846</c:v>
                </c:pt>
                <c:pt idx="1">
                  <c:v>9844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8598960"/>
        <c:axId val="418599520"/>
      </c:barChart>
      <c:catAx>
        <c:axId val="418598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baseline="0">
                <a:latin typeface="Arial Black" pitchFamily="34" charset="0"/>
              </a:defRPr>
            </a:pPr>
            <a:endParaRPr lang="en-US"/>
          </a:p>
        </c:txPr>
        <c:crossAx val="418599520"/>
        <c:crosses val="autoZero"/>
        <c:auto val="1"/>
        <c:lblAlgn val="ctr"/>
        <c:lblOffset val="100"/>
        <c:noMultiLvlLbl val="0"/>
      </c:catAx>
      <c:valAx>
        <c:axId val="418599520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 Black" pitchFamily="34" charset="0"/>
              </a:defRPr>
            </a:pPr>
            <a:endParaRPr lang="en-US"/>
          </a:p>
        </c:txPr>
        <c:crossAx val="418598960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4019988820841953"/>
          <c:y val="5.8252427184466077E-2"/>
          <c:w val="0.25747237828693165"/>
          <c:h val="0.384863789769403"/>
        </c:manualLayout>
      </c:layout>
      <c:overlay val="1"/>
      <c:txPr>
        <a:bodyPr/>
        <a:lstStyle/>
        <a:p>
          <a:pPr>
            <a:defRPr sz="1400" baseline="0">
              <a:latin typeface="Arial Black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98584527066743"/>
          <c:y val="3.4958772984030974E-2"/>
          <c:w val="0.8829712692163475"/>
          <c:h val="0.85460987831066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Actual (Unaudited)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-3.7202352358475084E-2"/>
                  <c:y val="-1.3577203379308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395935587627147E-2"/>
                  <c:y val="-1.32296889695315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076547129221579E-2"/>
                  <c:y val="-1.53389168261901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Arial Blac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Revenue</c:v>
                </c:pt>
                <c:pt idx="1">
                  <c:v>Expenses</c:v>
                </c:pt>
                <c:pt idx="2">
                  <c:v>Net Income</c:v>
                </c:pt>
              </c:strCache>
            </c:strRef>
          </c:cat>
          <c:val>
            <c:numRef>
              <c:f>Sheet1!$B$2:$B$4</c:f>
              <c:numCache>
                <c:formatCode>_("$"* #,##0_);_("$"* \(#,##0\);_("$"* "-"??_);_(@_)</c:formatCode>
                <c:ptCount val="3"/>
                <c:pt idx="0">
                  <c:v>10290</c:v>
                </c:pt>
                <c:pt idx="1">
                  <c:v>10114</c:v>
                </c:pt>
                <c:pt idx="2">
                  <c:v>176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 Budget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7835645212783413E-3"/>
                  <c:y val="-2.00505468128080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526040345752538E-3"/>
                  <c:y val="-8.1488376018300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195392242636419E-3"/>
                  <c:y val="2.77142531096656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Arial Blac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Revenue</c:v>
                </c:pt>
                <c:pt idx="1">
                  <c:v>Expenses</c:v>
                </c:pt>
                <c:pt idx="2">
                  <c:v>Net Income</c:v>
                </c:pt>
              </c:strCache>
            </c:strRef>
          </c:cat>
          <c:val>
            <c:numRef>
              <c:f>Sheet1!$C$2:$C$4</c:f>
              <c:numCache>
                <c:formatCode>_("$"* #,##0_);_("$"* \(#,##0\);_("$"* "-"??_);_(@_)</c:formatCode>
                <c:ptCount val="3"/>
                <c:pt idx="0">
                  <c:v>10632</c:v>
                </c:pt>
                <c:pt idx="1">
                  <c:v>10450</c:v>
                </c:pt>
                <c:pt idx="2">
                  <c:v>182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8267616"/>
        <c:axId val="418268176"/>
      </c:barChart>
      <c:catAx>
        <c:axId val="41826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baseline="0">
                <a:latin typeface="Arial Black" pitchFamily="34" charset="0"/>
              </a:defRPr>
            </a:pPr>
            <a:endParaRPr lang="en-US"/>
          </a:p>
        </c:txPr>
        <c:crossAx val="418268176"/>
        <c:crosses val="autoZero"/>
        <c:auto val="1"/>
        <c:lblAlgn val="ctr"/>
        <c:lblOffset val="100"/>
        <c:noMultiLvlLbl val="0"/>
      </c:catAx>
      <c:valAx>
        <c:axId val="418268176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 Black" pitchFamily="34" charset="0"/>
              </a:defRPr>
            </a:pPr>
            <a:endParaRPr lang="en-US"/>
          </a:p>
        </c:txPr>
        <c:crossAx val="418267616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4019988820841953"/>
          <c:y val="5.8252427184466077E-2"/>
          <c:w val="0.25747237828693165"/>
          <c:h val="0.384863789769403"/>
        </c:manualLayout>
      </c:layout>
      <c:overlay val="1"/>
      <c:txPr>
        <a:bodyPr/>
        <a:lstStyle/>
        <a:p>
          <a:pPr>
            <a:defRPr sz="1400" baseline="0">
              <a:latin typeface="Arial Black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98584527066743"/>
          <c:y val="3.4958772984030974E-2"/>
          <c:w val="0.8829712692163475"/>
          <c:h val="0.85460987831066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 Budget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-3.7202352358475084E-2"/>
                  <c:y val="-2.13065081151613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395935587627147E-2"/>
                  <c:y val="-2.61118635292857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076547129221579E-2"/>
                  <c:y val="-1.53389168261901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Arial Blac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Revenue</c:v>
                </c:pt>
                <c:pt idx="1">
                  <c:v>Expenses</c:v>
                </c:pt>
                <c:pt idx="2">
                  <c:v>Net Income</c:v>
                </c:pt>
              </c:strCache>
            </c:strRef>
          </c:cat>
          <c:val>
            <c:numRef>
              <c:f>Sheet1!$B$2:$B$4</c:f>
              <c:numCache>
                <c:formatCode>_("$"* #,##0_);_("$"* \(#,##0\);_("$"* "-"??_);_(@_)</c:formatCode>
                <c:ptCount val="3"/>
                <c:pt idx="0">
                  <c:v>1200</c:v>
                </c:pt>
                <c:pt idx="1">
                  <c:v>674</c:v>
                </c:pt>
                <c:pt idx="2">
                  <c:v>526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 Actual (Unaudited)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3393644096875159E-2"/>
                  <c:y val="-2.00505468128080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441311878455511E-2"/>
                  <c:y val="-5.5724026898791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195392242636419E-3"/>
                  <c:y val="2.77142531096656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Arial Blac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Revenue</c:v>
                </c:pt>
                <c:pt idx="1">
                  <c:v>Expenses</c:v>
                </c:pt>
                <c:pt idx="2">
                  <c:v>Net Income</c:v>
                </c:pt>
              </c:strCache>
            </c:strRef>
          </c:cat>
          <c:val>
            <c:numRef>
              <c:f>Sheet1!$C$2:$C$4</c:f>
              <c:numCache>
                <c:formatCode>_("$"* #,##0_);_("$"* \(#,##0\);_("$"* "-"??_);_(@_)</c:formatCode>
                <c:ptCount val="3"/>
                <c:pt idx="0">
                  <c:v>1179</c:v>
                </c:pt>
                <c:pt idx="1">
                  <c:v>595</c:v>
                </c:pt>
                <c:pt idx="2">
                  <c:v>584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397360"/>
        <c:axId val="239397920"/>
      </c:barChart>
      <c:catAx>
        <c:axId val="23939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>
                <a:latin typeface="Arial Black" pitchFamily="34" charset="0"/>
              </a:defRPr>
            </a:pPr>
            <a:endParaRPr lang="en-US"/>
          </a:p>
        </c:txPr>
        <c:crossAx val="239397920"/>
        <c:crosses val="autoZero"/>
        <c:auto val="1"/>
        <c:lblAlgn val="ctr"/>
        <c:lblOffset val="100"/>
        <c:noMultiLvlLbl val="0"/>
      </c:catAx>
      <c:valAx>
        <c:axId val="239397920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 Black" pitchFamily="34" charset="0"/>
              </a:defRPr>
            </a:pPr>
            <a:endParaRPr lang="en-US"/>
          </a:p>
        </c:txPr>
        <c:crossAx val="239397360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4019988820841953"/>
          <c:y val="5.8252427184466077E-2"/>
          <c:w val="0.25747237828693165"/>
          <c:h val="0.32227676887585488"/>
        </c:manualLayout>
      </c:layout>
      <c:overlay val="1"/>
      <c:txPr>
        <a:bodyPr/>
        <a:lstStyle/>
        <a:p>
          <a:pPr>
            <a:defRPr sz="1400" baseline="0">
              <a:latin typeface="Arial Black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98584527066743"/>
          <c:y val="3.4958772984030974E-2"/>
          <c:w val="0.8829712692163475"/>
          <c:h val="0.85460987831066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 Budget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-3.7202352358475084E-2"/>
                  <c:y val="-2.13065081151613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395935587627147E-2"/>
                  <c:y val="-2.61118635292857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076547129221579E-2"/>
                  <c:y val="-1.53389168261901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Arial Blac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Revenue</c:v>
                </c:pt>
                <c:pt idx="1">
                  <c:v>Expenses</c:v>
                </c:pt>
                <c:pt idx="2">
                  <c:v>Net Income</c:v>
                </c:pt>
              </c:strCache>
            </c:strRef>
          </c:cat>
          <c:val>
            <c:numRef>
              <c:f>Sheet1!$B$2:$B$4</c:f>
              <c:numCache>
                <c:formatCode>_("$"* #,##0_);_("$"* \(#,##0\);_("$"* "-"??_);_(@_)</c:formatCode>
                <c:ptCount val="3"/>
                <c:pt idx="0">
                  <c:v>4430</c:v>
                </c:pt>
                <c:pt idx="1">
                  <c:v>2370</c:v>
                </c:pt>
                <c:pt idx="2">
                  <c:v>2060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 Actual (Unaudited)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3393644096875159E-2"/>
                  <c:y val="-2.00505468128080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441311878455511E-2"/>
                  <c:y val="-5.5724026898791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195392242636419E-3"/>
                  <c:y val="2.77142531096656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Arial Black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Revenue</c:v>
                </c:pt>
                <c:pt idx="1">
                  <c:v>Expenses</c:v>
                </c:pt>
                <c:pt idx="2">
                  <c:v>Net Income</c:v>
                </c:pt>
              </c:strCache>
            </c:strRef>
          </c:cat>
          <c:val>
            <c:numRef>
              <c:f>Sheet1!$C$2:$C$4</c:f>
              <c:numCache>
                <c:formatCode>_("$"* #,##0_);_("$"* \(#,##0\);_("$"* "-"??_);_(@_)</c:formatCode>
                <c:ptCount val="3"/>
                <c:pt idx="0">
                  <c:v>4209</c:v>
                </c:pt>
                <c:pt idx="1">
                  <c:v>2296</c:v>
                </c:pt>
                <c:pt idx="2">
                  <c:v>1913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70535120"/>
        <c:axId val="570535680"/>
      </c:barChart>
      <c:catAx>
        <c:axId val="57053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>
                <a:latin typeface="Arial Black" pitchFamily="34" charset="0"/>
              </a:defRPr>
            </a:pPr>
            <a:endParaRPr lang="en-US"/>
          </a:p>
        </c:txPr>
        <c:crossAx val="570535680"/>
        <c:crosses val="autoZero"/>
        <c:auto val="1"/>
        <c:lblAlgn val="ctr"/>
        <c:lblOffset val="100"/>
        <c:noMultiLvlLbl val="0"/>
      </c:catAx>
      <c:valAx>
        <c:axId val="570535680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 Black" pitchFamily="34" charset="0"/>
              </a:defRPr>
            </a:pPr>
            <a:endParaRPr lang="en-US"/>
          </a:p>
        </c:txPr>
        <c:crossAx val="570535120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4019988820841953"/>
          <c:y val="5.8252427184466077E-2"/>
          <c:w val="0.25747237828693165"/>
          <c:h val="0.32227676887585488"/>
        </c:manualLayout>
      </c:layout>
      <c:overlay val="1"/>
      <c:txPr>
        <a:bodyPr/>
        <a:lstStyle/>
        <a:p>
          <a:pPr>
            <a:defRPr sz="1400" baseline="0">
              <a:latin typeface="Arial Black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0.90736</cdr:y>
    </cdr:from>
    <cdr:to>
      <cdr:x>0.16573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838200" y="3941029"/>
          <a:ext cx="1414395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0.72125</cdr:x>
      <cdr:y>0.8145</cdr:y>
    </cdr:from>
    <cdr:to>
      <cdr:x>0.83039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43258" y="42054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0.82615</cdr:x>
      <cdr:y>0.7541</cdr:y>
    </cdr:from>
    <cdr:to>
      <cdr:x>0.83992</cdr:x>
      <cdr:y>0.82074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22149" y="3717197"/>
          <a:ext cx="115408" cy="328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0.90736</cdr:y>
    </cdr:from>
    <cdr:to>
      <cdr:x>0.16573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838200" y="3941029"/>
          <a:ext cx="1414395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0.72125</cdr:x>
      <cdr:y>0.8145</cdr:y>
    </cdr:from>
    <cdr:to>
      <cdr:x>0.83039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43258" y="42054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0.82615</cdr:x>
      <cdr:y>0.7541</cdr:y>
    </cdr:from>
    <cdr:to>
      <cdr:x>0.83992</cdr:x>
      <cdr:y>0.82074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22149" y="3717197"/>
          <a:ext cx="115408" cy="328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0.90736</cdr:y>
    </cdr:from>
    <cdr:to>
      <cdr:x>0.16573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838200" y="3941029"/>
          <a:ext cx="1414395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0.72125</cdr:x>
      <cdr:y>0.8145</cdr:y>
    </cdr:from>
    <cdr:to>
      <cdr:x>0.83039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43258" y="42054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0.82615</cdr:x>
      <cdr:y>0.7541</cdr:y>
    </cdr:from>
    <cdr:to>
      <cdr:x>0.83992</cdr:x>
      <cdr:y>0.82074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22149" y="3717197"/>
          <a:ext cx="115408" cy="328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0.90736</cdr:y>
    </cdr:from>
    <cdr:to>
      <cdr:x>0.16573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838200" y="3941029"/>
          <a:ext cx="1414395" cy="4023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0.72125</cdr:x>
      <cdr:y>0.8145</cdr:y>
    </cdr:from>
    <cdr:to>
      <cdr:x>0.83039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43258" y="42054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0.82615</cdr:x>
      <cdr:y>0.7541</cdr:y>
    </cdr:from>
    <cdr:to>
      <cdr:x>0.83992</cdr:x>
      <cdr:y>0.82074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22149" y="3717197"/>
          <a:ext cx="115408" cy="328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FB483B2-D619-A742-963C-A1EC57CE867F}" type="datetime1">
              <a:rPr lang="en-US"/>
              <a:pPr/>
              <a:t>3/22/2016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86E4EDB-0431-FF41-BF45-38922CC112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256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6416464" y="8970381"/>
            <a:ext cx="443019" cy="238866"/>
          </a:xfrm>
          <a:prstGeom prst="rect">
            <a:avLst/>
          </a:prstGeom>
        </p:spPr>
        <p:txBody>
          <a:bodyPr lIns="93177" tIns="46589" rIns="93177" bIns="46589"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5B51B51-4A4E-874B-91C5-ABFB4B497756}" type="slidenum">
              <a:rPr lang="en-US" sz="1200" b="0"/>
              <a:pPr algn="r" eaLnBrk="1" hangingPunct="1"/>
              <a:t>‹#›</a:t>
            </a:fld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859878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pitchFamily="34" charset="0"/>
        <a:cs typeface="Arial" pitchFamily="34" charset="0"/>
      </a:defRPr>
    </a:lvl1pPr>
    <a:lvl2pPr marL="222250" indent="-222250" algn="l" defTabSz="457200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" pitchFamily="34" charset="0"/>
        <a:ea typeface="Arial" pitchFamily="34" charset="0"/>
        <a:cs typeface="Arial" pitchFamily="34" charset="0"/>
      </a:defRPr>
    </a:lvl2pPr>
    <a:lvl3pPr marL="457200" indent="-234950" algn="l" defTabSz="457200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3pPr>
    <a:lvl4pPr marL="568325" indent="-209550" algn="l" defTabSz="457200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4pPr>
    <a:lvl5pPr marL="803275" indent="-234950" algn="l" defTabSz="457200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586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87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-Recap on 2016: 2016 Budget aligned to 2015 Actual</a:t>
            </a:r>
            <a:r>
              <a:rPr lang="en-US" baseline="0" dirty="0" smtClean="0"/>
              <a:t> (unaudited)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64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More detail information is available in the Board Book</a:t>
            </a:r>
          </a:p>
          <a:p>
            <a:endParaRPr lang="en-US" dirty="0" smtClean="0"/>
          </a:p>
          <a:p>
            <a:r>
              <a:rPr lang="en-US" dirty="0" smtClean="0"/>
              <a:t>Membership  </a:t>
            </a:r>
          </a:p>
          <a:p>
            <a:r>
              <a:rPr lang="en-US" dirty="0" smtClean="0"/>
              <a:t>-Continue to close the gap, as</a:t>
            </a:r>
            <a:r>
              <a:rPr lang="en-US" baseline="0" dirty="0" smtClean="0"/>
              <a:t> </a:t>
            </a:r>
            <a:r>
              <a:rPr lang="en-US" dirty="0" smtClean="0"/>
              <a:t>of March 10, have reached </a:t>
            </a:r>
            <a:r>
              <a:rPr lang="en-US" baseline="0" dirty="0" smtClean="0"/>
              <a:t>97% of Revenue Goal ($3,882,250)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-Added 18 new members in Q1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Summit &amp; Salute</a:t>
            </a:r>
          </a:p>
          <a:p>
            <a:pPr marL="170867" indent="-170867">
              <a:buFontTx/>
              <a:buChar char="-"/>
            </a:pPr>
            <a:r>
              <a:rPr lang="en-US" baseline="0" dirty="0" smtClean="0"/>
              <a:t>As of March 10, Sponsorship Revenue increased $6,000, to $958,000 and  surpassing our budget by $58,000   </a:t>
            </a:r>
          </a:p>
          <a:p>
            <a:pPr marL="170867" indent="-170867">
              <a:buFontTx/>
              <a:buChar char="-"/>
            </a:pPr>
            <a:endParaRPr lang="en-US" baseline="0" dirty="0" smtClean="0"/>
          </a:p>
          <a:p>
            <a:pPr marL="170867" indent="-170867">
              <a:buFontTx/>
              <a:buChar char="-"/>
            </a:pPr>
            <a:r>
              <a:rPr lang="en-US" baseline="0" dirty="0" smtClean="0"/>
              <a:t>Online Registration closed on March 15 with 1,434 registered attendees, just 20 attendees short of last year this time (forecasting to close this gap with onsite registrations) </a:t>
            </a:r>
          </a:p>
          <a:p>
            <a:pPr marL="170867" indent="-170867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NCBF</a:t>
            </a:r>
          </a:p>
          <a:p>
            <a:r>
              <a:rPr lang="en-US" baseline="0" dirty="0" smtClean="0"/>
              <a:t>-Our BD Team continues to close sponsorship opportunities everyday</a:t>
            </a:r>
          </a:p>
          <a:p>
            <a:pPr marL="170867" indent="-170867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-As of March 16, we have sold 87% in Sponsorship Revenue – approximately $2,218,500</a:t>
            </a:r>
          </a:p>
          <a:p>
            <a:endParaRPr lang="en-US" baseline="0" dirty="0" smtClean="0"/>
          </a:p>
          <a:p>
            <a:pPr marL="170867" indent="-170867">
              <a:buFontTx/>
              <a:buChar char="-"/>
            </a:pPr>
            <a:r>
              <a:rPr lang="en-US" baseline="0" dirty="0" smtClean="0"/>
              <a:t>Registration opened Feb 18, we have 592 registrations (Early bird registration closes April 1)</a:t>
            </a:r>
          </a:p>
          <a:p>
            <a:pPr marL="170867" indent="-170867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Expenses</a:t>
            </a:r>
          </a:p>
          <a:p>
            <a:r>
              <a:rPr lang="en-US" baseline="0" dirty="0" smtClean="0"/>
              <a:t>-No concerns, tracking to budget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77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Trending to our AOP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4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5646">
              <a:defRPr/>
            </a:pPr>
            <a:r>
              <a:rPr lang="en-US" dirty="0" smtClean="0"/>
              <a:t>Trending to our AOP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48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5646">
              <a:defRPr/>
            </a:pPr>
            <a:r>
              <a:rPr lang="en-US" dirty="0" smtClean="0"/>
              <a:t>Strong Healthy Balance Sheet – Positive Liquidity</a:t>
            </a:r>
          </a:p>
          <a:p>
            <a:pPr defTabSz="455646">
              <a:defRPr/>
            </a:pPr>
            <a:endParaRPr lang="en-US" dirty="0" smtClean="0"/>
          </a:p>
          <a:p>
            <a:pPr defTabSz="455646">
              <a:defRPr/>
            </a:pPr>
            <a:endParaRPr lang="en-US" baseline="0" dirty="0" smtClean="0"/>
          </a:p>
          <a:p>
            <a:pPr defTabSz="455646"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94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Investment</a:t>
            </a:r>
            <a:r>
              <a:rPr lang="en-US" baseline="0" smtClean="0"/>
              <a:t> Sub-Committee </a:t>
            </a:r>
            <a:r>
              <a:rPr lang="en-US" smtClean="0"/>
              <a:t>Steps</a:t>
            </a:r>
            <a:r>
              <a:rPr lang="en-US" baseline="0" smtClean="0"/>
              <a:t> </a:t>
            </a:r>
            <a:r>
              <a:rPr lang="en-US" baseline="0" dirty="0" smtClean="0"/>
              <a:t>Taken: </a:t>
            </a:r>
          </a:p>
          <a:p>
            <a:endParaRPr lang="en-US" dirty="0" smtClean="0"/>
          </a:p>
          <a:p>
            <a:r>
              <a:rPr lang="en-US" dirty="0" smtClean="0"/>
              <a:t>- Completed  a Cash</a:t>
            </a:r>
            <a:r>
              <a:rPr lang="en-US" baseline="0" dirty="0" smtClean="0"/>
              <a:t> Flow Analysis to determine how much working capital is necessary to meet ongoing operating expenses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-Identified approximately $1.5 - $2.0 Million of unrestricted cash funds available for investment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-Looking for recommendations and banking partner relationships that will provide a safe, secure and efficient place to deposit our funds, </a:t>
            </a:r>
          </a:p>
          <a:p>
            <a:r>
              <a:rPr lang="en-US" baseline="0" dirty="0" smtClean="0"/>
              <a:t>with the goal of principal preservation and optimization of  cash </a:t>
            </a:r>
          </a:p>
          <a:p>
            <a:endParaRPr lang="en-US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-Submitted RFI to 4 Corporate Members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Bank of America (Submitted RFI)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Wells Fargo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JP Morgan Chase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Citi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-Resent email  – Extended deadline to March 25 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981077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46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23088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9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62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59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17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38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Highlights:</a:t>
            </a:r>
          </a:p>
          <a:p>
            <a:endParaRPr lang="en-US" dirty="0" smtClean="0"/>
          </a:p>
          <a:p>
            <a:r>
              <a:rPr lang="en-US" dirty="0" smtClean="0"/>
              <a:t>-2015</a:t>
            </a:r>
            <a:r>
              <a:rPr lang="en-US" baseline="0" dirty="0" smtClean="0"/>
              <a:t> Performance ended with a net income of $176,000</a:t>
            </a:r>
          </a:p>
          <a:p>
            <a:pPr defTabSz="455646"/>
            <a:r>
              <a:rPr lang="en-US" baseline="0" dirty="0" smtClean="0"/>
              <a:t>Note:  These are preliminary, unaudited results and are subject to change to reflect any necessary corrections or adjustments that are identified before or during our audit.</a:t>
            </a:r>
          </a:p>
          <a:p>
            <a:pPr defTabSz="455646"/>
            <a:r>
              <a:rPr lang="en-US" baseline="0" dirty="0" smtClean="0"/>
              <a:t>(2015 Audit slide on deck)</a:t>
            </a:r>
          </a:p>
          <a:p>
            <a:endParaRPr lang="en-US" baseline="0" dirty="0" smtClean="0"/>
          </a:p>
          <a:p>
            <a:r>
              <a:rPr lang="en-US" dirty="0" smtClean="0"/>
              <a:t>-For 2015 Board</a:t>
            </a:r>
            <a:r>
              <a:rPr lang="en-US" baseline="0" dirty="0" smtClean="0"/>
              <a:t> approved a break-even budget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-2015 Performance surpassed forecast by $61,000 and  break-even budget by $173,000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-Strong performances were largely attributed to our Revenue Drivers: Membership, S&amp;S and NCBF</a:t>
            </a:r>
          </a:p>
          <a:p>
            <a:endParaRPr lang="en-US" baseline="0" dirty="0" smtClean="0"/>
          </a:p>
          <a:p>
            <a:r>
              <a:rPr lang="en-US" baseline="0" dirty="0" smtClean="0"/>
              <a:t>-We continue to exercise sound financial discipline, as a result, we are expecting to add approximately $176,000 into the net assets of the organization as an operating surplus (UNA slide on deck)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71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92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Healthy Balance Sheet – Positive Liquidity</a:t>
            </a:r>
          </a:p>
          <a:p>
            <a:endParaRPr lang="en-US" dirty="0" smtClean="0"/>
          </a:p>
          <a:p>
            <a:r>
              <a:rPr lang="en-US" dirty="0" smtClean="0"/>
              <a:t>-Year-over-year</a:t>
            </a:r>
            <a:r>
              <a:rPr lang="en-US" baseline="0" dirty="0" smtClean="0"/>
              <a:t> our cash position continues to improve from our operating activities.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-We continue to take advantage of ACH opportunities to receive payments electronically resulting in faster payments.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-Investment Sub-Committee is focusing on diversifying our existing banking partnership and exploring investment options for excess cash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-Slide on deck to update Board on the Investment Sub-Committee   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65226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Title ima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WBENC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957263"/>
            <a:ext cx="38274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arrow yellow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90" y="6288088"/>
            <a:ext cx="1825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4" name="Text Placeholder 2"/>
          <p:cNvSpPr>
            <a:spLocks noGrp="1"/>
          </p:cNvSpPr>
          <p:nvPr>
            <p:ph type="subTitle" idx="1"/>
          </p:nvPr>
        </p:nvSpPr>
        <p:spPr>
          <a:xfrm>
            <a:off x="355600" y="4624388"/>
            <a:ext cx="8226425" cy="347662"/>
          </a:xfrm>
          <a:extLst/>
        </p:spPr>
        <p:txBody>
          <a:bodyPr/>
          <a:lstStyle>
            <a:lvl1pPr marL="0" indent="0">
              <a:defRPr sz="3000">
                <a:solidFill>
                  <a:schemeClr val="accent2"/>
                </a:solidFill>
                <a:latin typeface="Arial" charset="0"/>
                <a:cs typeface="Geneva" charset="0"/>
              </a:defRPr>
            </a:lvl1pPr>
          </a:lstStyle>
          <a:p>
            <a:pPr lvl="0"/>
            <a:r>
              <a:rPr lang="en-CA" noProof="0"/>
              <a:t>Click to edit Master subtitle style</a:t>
            </a:r>
          </a:p>
        </p:txBody>
      </p:sp>
      <p:sp>
        <p:nvSpPr>
          <p:cNvPr id="61455" name="Title Placeholder 1"/>
          <p:cNvSpPr>
            <a:spLocks noGrp="1"/>
          </p:cNvSpPr>
          <p:nvPr>
            <p:ph type="ctrTitle"/>
          </p:nvPr>
        </p:nvSpPr>
        <p:spPr>
          <a:xfrm>
            <a:off x="355600" y="3938588"/>
            <a:ext cx="8226425" cy="603250"/>
          </a:xfrm>
          <a:extLst/>
        </p:spPr>
        <p:txBody>
          <a:bodyPr/>
          <a:lstStyle>
            <a:lvl1pPr>
              <a:defRPr sz="4400" b="1">
                <a:solidFill>
                  <a:schemeClr val="accent1"/>
                </a:solidFill>
                <a:latin typeface="Arial" charset="0"/>
                <a:ea typeface="Geneva" charset="0"/>
                <a:cs typeface="Arial" charset="0"/>
              </a:defRPr>
            </a:lvl1pPr>
          </a:lstStyle>
          <a:p>
            <a:pPr lvl="0"/>
            <a:r>
              <a:rPr lang="en-CA" noProof="0" dirty="0" smtClean="0"/>
              <a:t>Click </a:t>
            </a:r>
            <a:r>
              <a:rPr lang="en-CA" noProof="0" dirty="0"/>
              <a:t>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189975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gray">
          <a:xfrm>
            <a:off x="358775" y="6438900"/>
            <a:ext cx="490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/>
            <a:fld id="{04DA0E21-39FC-4E48-A9B3-A2C2C99606BF}" type="slidenum">
              <a:rPr lang="en-US" sz="1600" b="0">
                <a:solidFill>
                  <a:srgbClr val="000000"/>
                </a:solidFill>
              </a:rPr>
              <a:pPr defTabSz="914400"/>
              <a:t>‹#›</a:t>
            </a:fld>
            <a:endParaRPr lang="en-US" sz="1600" b="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708025" y="6573838"/>
            <a:ext cx="20002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4" descr="arrow 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6478588"/>
            <a:ext cx="20478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1"/>
          <p:cNvGrpSpPr>
            <a:grpSpLocks/>
          </p:cNvGrpSpPr>
          <p:nvPr userDrawn="1"/>
        </p:nvGrpSpPr>
        <p:grpSpPr bwMode="auto">
          <a:xfrm>
            <a:off x="1330325" y="6492875"/>
            <a:ext cx="182563" cy="182563"/>
            <a:chOff x="1276349" y="5514975"/>
            <a:chExt cx="182880" cy="182880"/>
          </a:xfrm>
        </p:grpSpPr>
        <p:sp>
          <p:nvSpPr>
            <p:cNvPr id="11" name="Freeform 10"/>
            <p:cNvSpPr>
              <a:spLocks noChangeAspect="1"/>
            </p:cNvSpPr>
            <p:nvPr userDrawn="1"/>
          </p:nvSpPr>
          <p:spPr>
            <a:xfrm>
              <a:off x="1285891" y="5553141"/>
              <a:ext cx="146304" cy="106548"/>
            </a:xfrm>
            <a:custGeom>
              <a:avLst/>
              <a:gdLst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211015 w 479956"/>
                <a:gd name="connsiteY2" fmla="*/ 8275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194346 w 479956"/>
                <a:gd name="connsiteY2" fmla="*/ 3513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22370 h 341661"/>
                <a:gd name="connsiteX1" fmla="*/ 318592 w 479956"/>
                <a:gd name="connsiteY1" fmla="*/ 130645 h 341661"/>
                <a:gd name="connsiteX2" fmla="*/ 194346 w 479956"/>
                <a:gd name="connsiteY2" fmla="*/ 5894 h 341661"/>
                <a:gd name="connsiteX3" fmla="*/ 307310 w 479956"/>
                <a:gd name="connsiteY3" fmla="*/ 0 h 341661"/>
                <a:gd name="connsiteX4" fmla="*/ 479956 w 479956"/>
                <a:gd name="connsiteY4" fmla="*/ 176158 h 341661"/>
                <a:gd name="connsiteX5" fmla="*/ 297904 w 479956"/>
                <a:gd name="connsiteY5" fmla="*/ 341661 h 341661"/>
                <a:gd name="connsiteX6" fmla="*/ 198602 w 479956"/>
                <a:gd name="connsiteY6" fmla="*/ 333386 h 341661"/>
                <a:gd name="connsiteX7" fmla="*/ 318592 w 479956"/>
                <a:gd name="connsiteY7" fmla="*/ 209259 h 341661"/>
                <a:gd name="connsiteX8" fmla="*/ 0 w 479956"/>
                <a:gd name="connsiteY8" fmla="*/ 213396 h 341661"/>
                <a:gd name="connsiteX9" fmla="*/ 16550 w 479956"/>
                <a:gd name="connsiteY9" fmla="*/ 122370 h 341661"/>
                <a:gd name="connsiteX0" fmla="*/ 16550 w 487100"/>
                <a:gd name="connsiteY0" fmla="*/ 122370 h 341661"/>
                <a:gd name="connsiteX1" fmla="*/ 318592 w 487100"/>
                <a:gd name="connsiteY1" fmla="*/ 130645 h 341661"/>
                <a:gd name="connsiteX2" fmla="*/ 194346 w 487100"/>
                <a:gd name="connsiteY2" fmla="*/ 5894 h 341661"/>
                <a:gd name="connsiteX3" fmla="*/ 307310 w 487100"/>
                <a:gd name="connsiteY3" fmla="*/ 0 h 341661"/>
                <a:gd name="connsiteX4" fmla="*/ 487100 w 487100"/>
                <a:gd name="connsiteY4" fmla="*/ 173777 h 341661"/>
                <a:gd name="connsiteX5" fmla="*/ 297904 w 487100"/>
                <a:gd name="connsiteY5" fmla="*/ 341661 h 341661"/>
                <a:gd name="connsiteX6" fmla="*/ 198602 w 487100"/>
                <a:gd name="connsiteY6" fmla="*/ 333386 h 341661"/>
                <a:gd name="connsiteX7" fmla="*/ 318592 w 487100"/>
                <a:gd name="connsiteY7" fmla="*/ 209259 h 341661"/>
                <a:gd name="connsiteX8" fmla="*/ 0 w 487100"/>
                <a:gd name="connsiteY8" fmla="*/ 213396 h 341661"/>
                <a:gd name="connsiteX9" fmla="*/ 16550 w 487100"/>
                <a:gd name="connsiteY9" fmla="*/ 122370 h 341661"/>
                <a:gd name="connsiteX0" fmla="*/ 16550 w 487100"/>
                <a:gd name="connsiteY0" fmla="*/ 122370 h 348805"/>
                <a:gd name="connsiteX1" fmla="*/ 318592 w 487100"/>
                <a:gd name="connsiteY1" fmla="*/ 130645 h 348805"/>
                <a:gd name="connsiteX2" fmla="*/ 194346 w 487100"/>
                <a:gd name="connsiteY2" fmla="*/ 5894 h 348805"/>
                <a:gd name="connsiteX3" fmla="*/ 307310 w 487100"/>
                <a:gd name="connsiteY3" fmla="*/ 0 h 348805"/>
                <a:gd name="connsiteX4" fmla="*/ 487100 w 487100"/>
                <a:gd name="connsiteY4" fmla="*/ 173777 h 348805"/>
                <a:gd name="connsiteX5" fmla="*/ 300285 w 487100"/>
                <a:gd name="connsiteY5" fmla="*/ 348805 h 348805"/>
                <a:gd name="connsiteX6" fmla="*/ 198602 w 487100"/>
                <a:gd name="connsiteY6" fmla="*/ 333386 h 348805"/>
                <a:gd name="connsiteX7" fmla="*/ 318592 w 487100"/>
                <a:gd name="connsiteY7" fmla="*/ 209259 h 348805"/>
                <a:gd name="connsiteX8" fmla="*/ 0 w 487100"/>
                <a:gd name="connsiteY8" fmla="*/ 213396 h 348805"/>
                <a:gd name="connsiteX9" fmla="*/ 16550 w 487100"/>
                <a:gd name="connsiteY9" fmla="*/ 122370 h 348805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8602 w 487100"/>
                <a:gd name="connsiteY6" fmla="*/ 333386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23355 w 487100"/>
                <a:gd name="connsiteY7" fmla="*/ 214022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30645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28264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24188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2282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0789"/>
                <a:gd name="connsiteY0" fmla="*/ 122370 h 344043"/>
                <a:gd name="connsiteX1" fmla="*/ 312282 w 480789"/>
                <a:gd name="connsiteY1" fmla="*/ 128264 h 344043"/>
                <a:gd name="connsiteX2" fmla="*/ 195179 w 480789"/>
                <a:gd name="connsiteY2" fmla="*/ 5894 h 344043"/>
                <a:gd name="connsiteX3" fmla="*/ 308143 w 480789"/>
                <a:gd name="connsiteY3" fmla="*/ 0 h 344043"/>
                <a:gd name="connsiteX4" fmla="*/ 480789 w 480789"/>
                <a:gd name="connsiteY4" fmla="*/ 171396 h 344043"/>
                <a:gd name="connsiteX5" fmla="*/ 313024 w 480789"/>
                <a:gd name="connsiteY5" fmla="*/ 344043 h 344043"/>
                <a:gd name="connsiteX6" fmla="*/ 197054 w 480789"/>
                <a:gd name="connsiteY6" fmla="*/ 342911 h 344043"/>
                <a:gd name="connsiteX7" fmla="*/ 312281 w 480789"/>
                <a:gd name="connsiteY7" fmla="*/ 214022 h 344043"/>
                <a:gd name="connsiteX8" fmla="*/ 833 w 480789"/>
                <a:gd name="connsiteY8" fmla="*/ 213396 h 344043"/>
                <a:gd name="connsiteX9" fmla="*/ 3095 w 480789"/>
                <a:gd name="connsiteY9" fmla="*/ 122370 h 344043"/>
                <a:gd name="connsiteX0" fmla="*/ 3095 w 480789"/>
                <a:gd name="connsiteY0" fmla="*/ 131895 h 353568"/>
                <a:gd name="connsiteX1" fmla="*/ 312282 w 480789"/>
                <a:gd name="connsiteY1" fmla="*/ 137789 h 353568"/>
                <a:gd name="connsiteX2" fmla="*/ 195179 w 480789"/>
                <a:gd name="connsiteY2" fmla="*/ 15419 h 353568"/>
                <a:gd name="connsiteX3" fmla="*/ 305762 w 480789"/>
                <a:gd name="connsiteY3" fmla="*/ 0 h 353568"/>
                <a:gd name="connsiteX4" fmla="*/ 480789 w 480789"/>
                <a:gd name="connsiteY4" fmla="*/ 180921 h 353568"/>
                <a:gd name="connsiteX5" fmla="*/ 313024 w 480789"/>
                <a:gd name="connsiteY5" fmla="*/ 353568 h 353568"/>
                <a:gd name="connsiteX6" fmla="*/ 197054 w 480789"/>
                <a:gd name="connsiteY6" fmla="*/ 352436 h 353568"/>
                <a:gd name="connsiteX7" fmla="*/ 312281 w 480789"/>
                <a:gd name="connsiteY7" fmla="*/ 223547 h 353568"/>
                <a:gd name="connsiteX8" fmla="*/ 833 w 480789"/>
                <a:gd name="connsiteY8" fmla="*/ 222921 h 353568"/>
                <a:gd name="connsiteX9" fmla="*/ 3095 w 480789"/>
                <a:gd name="connsiteY9" fmla="*/ 131895 h 353568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7054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4672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789" h="351187">
                  <a:moveTo>
                    <a:pt x="3095" y="129514"/>
                  </a:moveTo>
                  <a:lnTo>
                    <a:pt x="312282" y="135408"/>
                  </a:lnTo>
                  <a:lnTo>
                    <a:pt x="195179" y="13038"/>
                  </a:lnTo>
                  <a:lnTo>
                    <a:pt x="310524" y="0"/>
                  </a:lnTo>
                  <a:lnTo>
                    <a:pt x="480789" y="178540"/>
                  </a:lnTo>
                  <a:lnTo>
                    <a:pt x="313024" y="351187"/>
                  </a:lnTo>
                  <a:lnTo>
                    <a:pt x="194672" y="350055"/>
                  </a:lnTo>
                  <a:lnTo>
                    <a:pt x="312281" y="221166"/>
                  </a:lnTo>
                  <a:lnTo>
                    <a:pt x="833" y="220540"/>
                  </a:lnTo>
                  <a:cubicBezTo>
                    <a:pt x="0" y="190198"/>
                    <a:pt x="3928" y="159856"/>
                    <a:pt x="3095" y="1295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>
                <a:solidFill>
                  <a:srgbClr val="FFFFFF"/>
                </a:solidFill>
              </a:endParaRPr>
            </a:p>
          </p:txBody>
        </p:sp>
        <p:sp>
          <p:nvSpPr>
            <p:cNvPr id="12" name="Oval 11">
              <a:hlinkClick r:id="" action="ppaction://hlinkshowjump?jump=nextslide"/>
            </p:cNvPr>
            <p:cNvSpPr/>
            <p:nvPr userDrawn="1"/>
          </p:nvSpPr>
          <p:spPr>
            <a:xfrm>
              <a:off x="1276349" y="5514975"/>
              <a:ext cx="182880" cy="18288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Freeform 12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1049338" y="6530975"/>
            <a:ext cx="146050" cy="106363"/>
          </a:xfrm>
          <a:custGeom>
            <a:avLst/>
            <a:gdLst>
              <a:gd name="connsiteX0" fmla="*/ 16550 w 479956"/>
              <a:gd name="connsiteY0" fmla="*/ 119989 h 339280"/>
              <a:gd name="connsiteX1" fmla="*/ 318592 w 479956"/>
              <a:gd name="connsiteY1" fmla="*/ 128264 h 339280"/>
              <a:gd name="connsiteX2" fmla="*/ 211015 w 479956"/>
              <a:gd name="connsiteY2" fmla="*/ 8275 h 339280"/>
              <a:gd name="connsiteX3" fmla="*/ 314454 w 479956"/>
              <a:gd name="connsiteY3" fmla="*/ 0 h 339280"/>
              <a:gd name="connsiteX4" fmla="*/ 479956 w 479956"/>
              <a:gd name="connsiteY4" fmla="*/ 173777 h 339280"/>
              <a:gd name="connsiteX5" fmla="*/ 297904 w 479956"/>
              <a:gd name="connsiteY5" fmla="*/ 339280 h 339280"/>
              <a:gd name="connsiteX6" fmla="*/ 198602 w 479956"/>
              <a:gd name="connsiteY6" fmla="*/ 331005 h 339280"/>
              <a:gd name="connsiteX7" fmla="*/ 318592 w 479956"/>
              <a:gd name="connsiteY7" fmla="*/ 206878 h 339280"/>
              <a:gd name="connsiteX8" fmla="*/ 0 w 479956"/>
              <a:gd name="connsiteY8" fmla="*/ 211015 h 339280"/>
              <a:gd name="connsiteX9" fmla="*/ 16550 w 479956"/>
              <a:gd name="connsiteY9" fmla="*/ 119989 h 339280"/>
              <a:gd name="connsiteX0" fmla="*/ 16550 w 479956"/>
              <a:gd name="connsiteY0" fmla="*/ 119989 h 339280"/>
              <a:gd name="connsiteX1" fmla="*/ 318592 w 479956"/>
              <a:gd name="connsiteY1" fmla="*/ 128264 h 339280"/>
              <a:gd name="connsiteX2" fmla="*/ 194346 w 479956"/>
              <a:gd name="connsiteY2" fmla="*/ 3513 h 339280"/>
              <a:gd name="connsiteX3" fmla="*/ 314454 w 479956"/>
              <a:gd name="connsiteY3" fmla="*/ 0 h 339280"/>
              <a:gd name="connsiteX4" fmla="*/ 479956 w 479956"/>
              <a:gd name="connsiteY4" fmla="*/ 173777 h 339280"/>
              <a:gd name="connsiteX5" fmla="*/ 297904 w 479956"/>
              <a:gd name="connsiteY5" fmla="*/ 339280 h 339280"/>
              <a:gd name="connsiteX6" fmla="*/ 198602 w 479956"/>
              <a:gd name="connsiteY6" fmla="*/ 331005 h 339280"/>
              <a:gd name="connsiteX7" fmla="*/ 318592 w 479956"/>
              <a:gd name="connsiteY7" fmla="*/ 206878 h 339280"/>
              <a:gd name="connsiteX8" fmla="*/ 0 w 479956"/>
              <a:gd name="connsiteY8" fmla="*/ 211015 h 339280"/>
              <a:gd name="connsiteX9" fmla="*/ 16550 w 479956"/>
              <a:gd name="connsiteY9" fmla="*/ 119989 h 339280"/>
              <a:gd name="connsiteX0" fmla="*/ 16550 w 479956"/>
              <a:gd name="connsiteY0" fmla="*/ 122370 h 341661"/>
              <a:gd name="connsiteX1" fmla="*/ 318592 w 479956"/>
              <a:gd name="connsiteY1" fmla="*/ 130645 h 341661"/>
              <a:gd name="connsiteX2" fmla="*/ 194346 w 479956"/>
              <a:gd name="connsiteY2" fmla="*/ 5894 h 341661"/>
              <a:gd name="connsiteX3" fmla="*/ 307310 w 479956"/>
              <a:gd name="connsiteY3" fmla="*/ 0 h 341661"/>
              <a:gd name="connsiteX4" fmla="*/ 479956 w 479956"/>
              <a:gd name="connsiteY4" fmla="*/ 176158 h 341661"/>
              <a:gd name="connsiteX5" fmla="*/ 297904 w 479956"/>
              <a:gd name="connsiteY5" fmla="*/ 341661 h 341661"/>
              <a:gd name="connsiteX6" fmla="*/ 198602 w 479956"/>
              <a:gd name="connsiteY6" fmla="*/ 333386 h 341661"/>
              <a:gd name="connsiteX7" fmla="*/ 318592 w 479956"/>
              <a:gd name="connsiteY7" fmla="*/ 209259 h 341661"/>
              <a:gd name="connsiteX8" fmla="*/ 0 w 479956"/>
              <a:gd name="connsiteY8" fmla="*/ 213396 h 341661"/>
              <a:gd name="connsiteX9" fmla="*/ 16550 w 479956"/>
              <a:gd name="connsiteY9" fmla="*/ 122370 h 341661"/>
              <a:gd name="connsiteX0" fmla="*/ 16550 w 487100"/>
              <a:gd name="connsiteY0" fmla="*/ 122370 h 341661"/>
              <a:gd name="connsiteX1" fmla="*/ 318592 w 487100"/>
              <a:gd name="connsiteY1" fmla="*/ 130645 h 341661"/>
              <a:gd name="connsiteX2" fmla="*/ 194346 w 487100"/>
              <a:gd name="connsiteY2" fmla="*/ 5894 h 341661"/>
              <a:gd name="connsiteX3" fmla="*/ 307310 w 487100"/>
              <a:gd name="connsiteY3" fmla="*/ 0 h 341661"/>
              <a:gd name="connsiteX4" fmla="*/ 487100 w 487100"/>
              <a:gd name="connsiteY4" fmla="*/ 173777 h 341661"/>
              <a:gd name="connsiteX5" fmla="*/ 297904 w 487100"/>
              <a:gd name="connsiteY5" fmla="*/ 341661 h 341661"/>
              <a:gd name="connsiteX6" fmla="*/ 198602 w 487100"/>
              <a:gd name="connsiteY6" fmla="*/ 333386 h 341661"/>
              <a:gd name="connsiteX7" fmla="*/ 318592 w 487100"/>
              <a:gd name="connsiteY7" fmla="*/ 209259 h 341661"/>
              <a:gd name="connsiteX8" fmla="*/ 0 w 487100"/>
              <a:gd name="connsiteY8" fmla="*/ 213396 h 341661"/>
              <a:gd name="connsiteX9" fmla="*/ 16550 w 487100"/>
              <a:gd name="connsiteY9" fmla="*/ 122370 h 341661"/>
              <a:gd name="connsiteX0" fmla="*/ 16550 w 487100"/>
              <a:gd name="connsiteY0" fmla="*/ 122370 h 348805"/>
              <a:gd name="connsiteX1" fmla="*/ 318592 w 487100"/>
              <a:gd name="connsiteY1" fmla="*/ 130645 h 348805"/>
              <a:gd name="connsiteX2" fmla="*/ 194346 w 487100"/>
              <a:gd name="connsiteY2" fmla="*/ 5894 h 348805"/>
              <a:gd name="connsiteX3" fmla="*/ 307310 w 487100"/>
              <a:gd name="connsiteY3" fmla="*/ 0 h 348805"/>
              <a:gd name="connsiteX4" fmla="*/ 487100 w 487100"/>
              <a:gd name="connsiteY4" fmla="*/ 173777 h 348805"/>
              <a:gd name="connsiteX5" fmla="*/ 300285 w 487100"/>
              <a:gd name="connsiteY5" fmla="*/ 348805 h 348805"/>
              <a:gd name="connsiteX6" fmla="*/ 198602 w 487100"/>
              <a:gd name="connsiteY6" fmla="*/ 333386 h 348805"/>
              <a:gd name="connsiteX7" fmla="*/ 318592 w 487100"/>
              <a:gd name="connsiteY7" fmla="*/ 209259 h 348805"/>
              <a:gd name="connsiteX8" fmla="*/ 0 w 487100"/>
              <a:gd name="connsiteY8" fmla="*/ 213396 h 348805"/>
              <a:gd name="connsiteX9" fmla="*/ 16550 w 487100"/>
              <a:gd name="connsiteY9" fmla="*/ 122370 h 348805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8602 w 487100"/>
              <a:gd name="connsiteY6" fmla="*/ 333386 h 344043"/>
              <a:gd name="connsiteX7" fmla="*/ 318592 w 487100"/>
              <a:gd name="connsiteY7" fmla="*/ 209259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6221 w 487100"/>
              <a:gd name="connsiteY6" fmla="*/ 342911 h 344043"/>
              <a:gd name="connsiteX7" fmla="*/ 318592 w 487100"/>
              <a:gd name="connsiteY7" fmla="*/ 209259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6221 w 487100"/>
              <a:gd name="connsiteY6" fmla="*/ 342911 h 344043"/>
              <a:gd name="connsiteX7" fmla="*/ 323355 w 487100"/>
              <a:gd name="connsiteY7" fmla="*/ 214022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0 w 489600"/>
              <a:gd name="connsiteY0" fmla="*/ 122370 h 344043"/>
              <a:gd name="connsiteX1" fmla="*/ 321092 w 489600"/>
              <a:gd name="connsiteY1" fmla="*/ 130645 h 344043"/>
              <a:gd name="connsiteX2" fmla="*/ 196846 w 489600"/>
              <a:gd name="connsiteY2" fmla="*/ 5894 h 344043"/>
              <a:gd name="connsiteX3" fmla="*/ 309810 w 489600"/>
              <a:gd name="connsiteY3" fmla="*/ 0 h 344043"/>
              <a:gd name="connsiteX4" fmla="*/ 489600 w 489600"/>
              <a:gd name="connsiteY4" fmla="*/ 173777 h 344043"/>
              <a:gd name="connsiteX5" fmla="*/ 314691 w 489600"/>
              <a:gd name="connsiteY5" fmla="*/ 344043 h 344043"/>
              <a:gd name="connsiteX6" fmla="*/ 198721 w 489600"/>
              <a:gd name="connsiteY6" fmla="*/ 342911 h 344043"/>
              <a:gd name="connsiteX7" fmla="*/ 325855 w 489600"/>
              <a:gd name="connsiteY7" fmla="*/ 214022 h 344043"/>
              <a:gd name="connsiteX8" fmla="*/ 2500 w 489600"/>
              <a:gd name="connsiteY8" fmla="*/ 213396 h 344043"/>
              <a:gd name="connsiteX9" fmla="*/ 0 w 489600"/>
              <a:gd name="connsiteY9" fmla="*/ 122370 h 344043"/>
              <a:gd name="connsiteX0" fmla="*/ 0 w 489600"/>
              <a:gd name="connsiteY0" fmla="*/ 122370 h 344043"/>
              <a:gd name="connsiteX1" fmla="*/ 321092 w 489600"/>
              <a:gd name="connsiteY1" fmla="*/ 128264 h 344043"/>
              <a:gd name="connsiteX2" fmla="*/ 196846 w 489600"/>
              <a:gd name="connsiteY2" fmla="*/ 5894 h 344043"/>
              <a:gd name="connsiteX3" fmla="*/ 309810 w 489600"/>
              <a:gd name="connsiteY3" fmla="*/ 0 h 344043"/>
              <a:gd name="connsiteX4" fmla="*/ 489600 w 489600"/>
              <a:gd name="connsiteY4" fmla="*/ 173777 h 344043"/>
              <a:gd name="connsiteX5" fmla="*/ 314691 w 489600"/>
              <a:gd name="connsiteY5" fmla="*/ 344043 h 344043"/>
              <a:gd name="connsiteX6" fmla="*/ 198721 w 489600"/>
              <a:gd name="connsiteY6" fmla="*/ 342911 h 344043"/>
              <a:gd name="connsiteX7" fmla="*/ 325855 w 489600"/>
              <a:gd name="connsiteY7" fmla="*/ 214022 h 344043"/>
              <a:gd name="connsiteX8" fmla="*/ 2500 w 489600"/>
              <a:gd name="connsiteY8" fmla="*/ 213396 h 344043"/>
              <a:gd name="connsiteX9" fmla="*/ 0 w 489600"/>
              <a:gd name="connsiteY9" fmla="*/ 122370 h 344043"/>
              <a:gd name="connsiteX0" fmla="*/ 3095 w 487933"/>
              <a:gd name="connsiteY0" fmla="*/ 122370 h 344043"/>
              <a:gd name="connsiteX1" fmla="*/ 319425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24188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7933"/>
              <a:gd name="connsiteY0" fmla="*/ 122370 h 344043"/>
              <a:gd name="connsiteX1" fmla="*/ 319425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12281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7933"/>
              <a:gd name="connsiteY0" fmla="*/ 122370 h 344043"/>
              <a:gd name="connsiteX1" fmla="*/ 312282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12281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0789"/>
              <a:gd name="connsiteY0" fmla="*/ 122370 h 344043"/>
              <a:gd name="connsiteX1" fmla="*/ 312282 w 480789"/>
              <a:gd name="connsiteY1" fmla="*/ 128264 h 344043"/>
              <a:gd name="connsiteX2" fmla="*/ 195179 w 480789"/>
              <a:gd name="connsiteY2" fmla="*/ 5894 h 344043"/>
              <a:gd name="connsiteX3" fmla="*/ 308143 w 480789"/>
              <a:gd name="connsiteY3" fmla="*/ 0 h 344043"/>
              <a:gd name="connsiteX4" fmla="*/ 480789 w 480789"/>
              <a:gd name="connsiteY4" fmla="*/ 171396 h 344043"/>
              <a:gd name="connsiteX5" fmla="*/ 313024 w 480789"/>
              <a:gd name="connsiteY5" fmla="*/ 344043 h 344043"/>
              <a:gd name="connsiteX6" fmla="*/ 197054 w 480789"/>
              <a:gd name="connsiteY6" fmla="*/ 342911 h 344043"/>
              <a:gd name="connsiteX7" fmla="*/ 312281 w 480789"/>
              <a:gd name="connsiteY7" fmla="*/ 214022 h 344043"/>
              <a:gd name="connsiteX8" fmla="*/ 833 w 480789"/>
              <a:gd name="connsiteY8" fmla="*/ 213396 h 344043"/>
              <a:gd name="connsiteX9" fmla="*/ 3095 w 480789"/>
              <a:gd name="connsiteY9" fmla="*/ 122370 h 344043"/>
              <a:gd name="connsiteX0" fmla="*/ 3095 w 480789"/>
              <a:gd name="connsiteY0" fmla="*/ 131895 h 353568"/>
              <a:gd name="connsiteX1" fmla="*/ 312282 w 480789"/>
              <a:gd name="connsiteY1" fmla="*/ 137789 h 353568"/>
              <a:gd name="connsiteX2" fmla="*/ 195179 w 480789"/>
              <a:gd name="connsiteY2" fmla="*/ 15419 h 353568"/>
              <a:gd name="connsiteX3" fmla="*/ 305762 w 480789"/>
              <a:gd name="connsiteY3" fmla="*/ 0 h 353568"/>
              <a:gd name="connsiteX4" fmla="*/ 480789 w 480789"/>
              <a:gd name="connsiteY4" fmla="*/ 180921 h 353568"/>
              <a:gd name="connsiteX5" fmla="*/ 313024 w 480789"/>
              <a:gd name="connsiteY5" fmla="*/ 353568 h 353568"/>
              <a:gd name="connsiteX6" fmla="*/ 197054 w 480789"/>
              <a:gd name="connsiteY6" fmla="*/ 352436 h 353568"/>
              <a:gd name="connsiteX7" fmla="*/ 312281 w 480789"/>
              <a:gd name="connsiteY7" fmla="*/ 223547 h 353568"/>
              <a:gd name="connsiteX8" fmla="*/ 833 w 480789"/>
              <a:gd name="connsiteY8" fmla="*/ 222921 h 353568"/>
              <a:gd name="connsiteX9" fmla="*/ 3095 w 480789"/>
              <a:gd name="connsiteY9" fmla="*/ 131895 h 353568"/>
              <a:gd name="connsiteX0" fmla="*/ 3095 w 480789"/>
              <a:gd name="connsiteY0" fmla="*/ 129514 h 351187"/>
              <a:gd name="connsiteX1" fmla="*/ 312282 w 480789"/>
              <a:gd name="connsiteY1" fmla="*/ 135408 h 351187"/>
              <a:gd name="connsiteX2" fmla="*/ 195179 w 480789"/>
              <a:gd name="connsiteY2" fmla="*/ 13038 h 351187"/>
              <a:gd name="connsiteX3" fmla="*/ 310524 w 480789"/>
              <a:gd name="connsiteY3" fmla="*/ 0 h 351187"/>
              <a:gd name="connsiteX4" fmla="*/ 480789 w 480789"/>
              <a:gd name="connsiteY4" fmla="*/ 178540 h 351187"/>
              <a:gd name="connsiteX5" fmla="*/ 313024 w 480789"/>
              <a:gd name="connsiteY5" fmla="*/ 351187 h 351187"/>
              <a:gd name="connsiteX6" fmla="*/ 197054 w 480789"/>
              <a:gd name="connsiteY6" fmla="*/ 350055 h 351187"/>
              <a:gd name="connsiteX7" fmla="*/ 312281 w 480789"/>
              <a:gd name="connsiteY7" fmla="*/ 221166 h 351187"/>
              <a:gd name="connsiteX8" fmla="*/ 833 w 480789"/>
              <a:gd name="connsiteY8" fmla="*/ 220540 h 351187"/>
              <a:gd name="connsiteX9" fmla="*/ 3095 w 480789"/>
              <a:gd name="connsiteY9" fmla="*/ 129514 h 351187"/>
              <a:gd name="connsiteX0" fmla="*/ 3095 w 480789"/>
              <a:gd name="connsiteY0" fmla="*/ 129514 h 351187"/>
              <a:gd name="connsiteX1" fmla="*/ 312282 w 480789"/>
              <a:gd name="connsiteY1" fmla="*/ 135408 h 351187"/>
              <a:gd name="connsiteX2" fmla="*/ 195179 w 480789"/>
              <a:gd name="connsiteY2" fmla="*/ 13038 h 351187"/>
              <a:gd name="connsiteX3" fmla="*/ 310524 w 480789"/>
              <a:gd name="connsiteY3" fmla="*/ 0 h 351187"/>
              <a:gd name="connsiteX4" fmla="*/ 480789 w 480789"/>
              <a:gd name="connsiteY4" fmla="*/ 178540 h 351187"/>
              <a:gd name="connsiteX5" fmla="*/ 313024 w 480789"/>
              <a:gd name="connsiteY5" fmla="*/ 351187 h 351187"/>
              <a:gd name="connsiteX6" fmla="*/ 194672 w 480789"/>
              <a:gd name="connsiteY6" fmla="*/ 350055 h 351187"/>
              <a:gd name="connsiteX7" fmla="*/ 312281 w 480789"/>
              <a:gd name="connsiteY7" fmla="*/ 221166 h 351187"/>
              <a:gd name="connsiteX8" fmla="*/ 833 w 480789"/>
              <a:gd name="connsiteY8" fmla="*/ 220540 h 351187"/>
              <a:gd name="connsiteX9" fmla="*/ 3095 w 480789"/>
              <a:gd name="connsiteY9" fmla="*/ 129514 h 35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789" h="351187">
                <a:moveTo>
                  <a:pt x="3095" y="129514"/>
                </a:moveTo>
                <a:lnTo>
                  <a:pt x="312282" y="135408"/>
                </a:lnTo>
                <a:lnTo>
                  <a:pt x="195179" y="13038"/>
                </a:lnTo>
                <a:lnTo>
                  <a:pt x="310524" y="0"/>
                </a:lnTo>
                <a:lnTo>
                  <a:pt x="480789" y="178540"/>
                </a:lnTo>
                <a:lnTo>
                  <a:pt x="313024" y="351187"/>
                </a:lnTo>
                <a:lnTo>
                  <a:pt x="194672" y="350055"/>
                </a:lnTo>
                <a:lnTo>
                  <a:pt x="312281" y="221166"/>
                </a:lnTo>
                <a:lnTo>
                  <a:pt x="833" y="220540"/>
                </a:lnTo>
                <a:cubicBezTo>
                  <a:pt x="0" y="190198"/>
                  <a:pt x="3928" y="159856"/>
                  <a:pt x="3095" y="1295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4" name="Oval 13">
            <a:hlinkClick r:id="" action="ppaction://hlinkshowjump?jump=previousslide"/>
          </p:cNvPr>
          <p:cNvSpPr/>
          <p:nvPr userDrawn="1"/>
        </p:nvSpPr>
        <p:spPr>
          <a:xfrm flipH="1">
            <a:off x="1019175" y="6492875"/>
            <a:ext cx="182563" cy="182563"/>
          </a:xfrm>
          <a:prstGeom prst="ellipse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CA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0"/>
            <a:ext cx="8378825" cy="7931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59845"/>
            <a:ext cx="8378825" cy="47656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6138010" y="6489700"/>
            <a:ext cx="7437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CA" sz="1100" b="0" dirty="0" smtClean="0">
                <a:solidFill>
                  <a:srgbClr val="9D9FA2"/>
                </a:solidFill>
                <a:latin typeface="Arial" pitchFamily="34" charset="0"/>
                <a:ea typeface="MS PGothic" pitchFamily="34" charset="-128"/>
                <a:cs typeface="+mn-cs"/>
              </a:rPr>
              <a:t>March 2016</a:t>
            </a:r>
            <a:endParaRPr lang="en-CA" sz="1100" b="0" dirty="0">
              <a:solidFill>
                <a:srgbClr val="9D9FA2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8" name="Picture 13" descr="arrow yel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47" y="6492875"/>
            <a:ext cx="165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169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066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gray">
          <a:xfrm>
            <a:off x="358775" y="6438900"/>
            <a:ext cx="490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/>
            <a:fld id="{9D3EDF74-0876-394D-B506-218C0AA127F4}" type="slidenum">
              <a:rPr lang="en-US" sz="1600" b="0">
                <a:solidFill>
                  <a:srgbClr val="000000"/>
                </a:solidFill>
              </a:rPr>
              <a:pPr defTabSz="914400"/>
              <a:t>‹#›</a:t>
            </a:fld>
            <a:endParaRPr lang="en-US" sz="1600" b="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708025" y="6573838"/>
            <a:ext cx="20002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4" descr="arrow 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6478588"/>
            <a:ext cx="20478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1"/>
          <p:cNvGrpSpPr>
            <a:grpSpLocks/>
          </p:cNvGrpSpPr>
          <p:nvPr userDrawn="1"/>
        </p:nvGrpSpPr>
        <p:grpSpPr bwMode="auto">
          <a:xfrm>
            <a:off x="1330325" y="6492875"/>
            <a:ext cx="182563" cy="182563"/>
            <a:chOff x="1276349" y="5514975"/>
            <a:chExt cx="182880" cy="182880"/>
          </a:xfrm>
        </p:grpSpPr>
        <p:sp>
          <p:nvSpPr>
            <p:cNvPr id="11" name="Freeform 10"/>
            <p:cNvSpPr>
              <a:spLocks noChangeAspect="1"/>
            </p:cNvSpPr>
            <p:nvPr userDrawn="1"/>
          </p:nvSpPr>
          <p:spPr>
            <a:xfrm>
              <a:off x="1285891" y="5553141"/>
              <a:ext cx="146304" cy="106548"/>
            </a:xfrm>
            <a:custGeom>
              <a:avLst/>
              <a:gdLst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211015 w 479956"/>
                <a:gd name="connsiteY2" fmla="*/ 8275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194346 w 479956"/>
                <a:gd name="connsiteY2" fmla="*/ 3513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22370 h 341661"/>
                <a:gd name="connsiteX1" fmla="*/ 318592 w 479956"/>
                <a:gd name="connsiteY1" fmla="*/ 130645 h 341661"/>
                <a:gd name="connsiteX2" fmla="*/ 194346 w 479956"/>
                <a:gd name="connsiteY2" fmla="*/ 5894 h 341661"/>
                <a:gd name="connsiteX3" fmla="*/ 307310 w 479956"/>
                <a:gd name="connsiteY3" fmla="*/ 0 h 341661"/>
                <a:gd name="connsiteX4" fmla="*/ 479956 w 479956"/>
                <a:gd name="connsiteY4" fmla="*/ 176158 h 341661"/>
                <a:gd name="connsiteX5" fmla="*/ 297904 w 479956"/>
                <a:gd name="connsiteY5" fmla="*/ 341661 h 341661"/>
                <a:gd name="connsiteX6" fmla="*/ 198602 w 479956"/>
                <a:gd name="connsiteY6" fmla="*/ 333386 h 341661"/>
                <a:gd name="connsiteX7" fmla="*/ 318592 w 479956"/>
                <a:gd name="connsiteY7" fmla="*/ 209259 h 341661"/>
                <a:gd name="connsiteX8" fmla="*/ 0 w 479956"/>
                <a:gd name="connsiteY8" fmla="*/ 213396 h 341661"/>
                <a:gd name="connsiteX9" fmla="*/ 16550 w 479956"/>
                <a:gd name="connsiteY9" fmla="*/ 122370 h 341661"/>
                <a:gd name="connsiteX0" fmla="*/ 16550 w 487100"/>
                <a:gd name="connsiteY0" fmla="*/ 122370 h 341661"/>
                <a:gd name="connsiteX1" fmla="*/ 318592 w 487100"/>
                <a:gd name="connsiteY1" fmla="*/ 130645 h 341661"/>
                <a:gd name="connsiteX2" fmla="*/ 194346 w 487100"/>
                <a:gd name="connsiteY2" fmla="*/ 5894 h 341661"/>
                <a:gd name="connsiteX3" fmla="*/ 307310 w 487100"/>
                <a:gd name="connsiteY3" fmla="*/ 0 h 341661"/>
                <a:gd name="connsiteX4" fmla="*/ 487100 w 487100"/>
                <a:gd name="connsiteY4" fmla="*/ 173777 h 341661"/>
                <a:gd name="connsiteX5" fmla="*/ 297904 w 487100"/>
                <a:gd name="connsiteY5" fmla="*/ 341661 h 341661"/>
                <a:gd name="connsiteX6" fmla="*/ 198602 w 487100"/>
                <a:gd name="connsiteY6" fmla="*/ 333386 h 341661"/>
                <a:gd name="connsiteX7" fmla="*/ 318592 w 487100"/>
                <a:gd name="connsiteY7" fmla="*/ 209259 h 341661"/>
                <a:gd name="connsiteX8" fmla="*/ 0 w 487100"/>
                <a:gd name="connsiteY8" fmla="*/ 213396 h 341661"/>
                <a:gd name="connsiteX9" fmla="*/ 16550 w 487100"/>
                <a:gd name="connsiteY9" fmla="*/ 122370 h 341661"/>
                <a:gd name="connsiteX0" fmla="*/ 16550 w 487100"/>
                <a:gd name="connsiteY0" fmla="*/ 122370 h 348805"/>
                <a:gd name="connsiteX1" fmla="*/ 318592 w 487100"/>
                <a:gd name="connsiteY1" fmla="*/ 130645 h 348805"/>
                <a:gd name="connsiteX2" fmla="*/ 194346 w 487100"/>
                <a:gd name="connsiteY2" fmla="*/ 5894 h 348805"/>
                <a:gd name="connsiteX3" fmla="*/ 307310 w 487100"/>
                <a:gd name="connsiteY3" fmla="*/ 0 h 348805"/>
                <a:gd name="connsiteX4" fmla="*/ 487100 w 487100"/>
                <a:gd name="connsiteY4" fmla="*/ 173777 h 348805"/>
                <a:gd name="connsiteX5" fmla="*/ 300285 w 487100"/>
                <a:gd name="connsiteY5" fmla="*/ 348805 h 348805"/>
                <a:gd name="connsiteX6" fmla="*/ 198602 w 487100"/>
                <a:gd name="connsiteY6" fmla="*/ 333386 h 348805"/>
                <a:gd name="connsiteX7" fmla="*/ 318592 w 487100"/>
                <a:gd name="connsiteY7" fmla="*/ 209259 h 348805"/>
                <a:gd name="connsiteX8" fmla="*/ 0 w 487100"/>
                <a:gd name="connsiteY8" fmla="*/ 213396 h 348805"/>
                <a:gd name="connsiteX9" fmla="*/ 16550 w 487100"/>
                <a:gd name="connsiteY9" fmla="*/ 122370 h 348805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8602 w 487100"/>
                <a:gd name="connsiteY6" fmla="*/ 333386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23355 w 487100"/>
                <a:gd name="connsiteY7" fmla="*/ 214022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30645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28264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24188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2282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0789"/>
                <a:gd name="connsiteY0" fmla="*/ 122370 h 344043"/>
                <a:gd name="connsiteX1" fmla="*/ 312282 w 480789"/>
                <a:gd name="connsiteY1" fmla="*/ 128264 h 344043"/>
                <a:gd name="connsiteX2" fmla="*/ 195179 w 480789"/>
                <a:gd name="connsiteY2" fmla="*/ 5894 h 344043"/>
                <a:gd name="connsiteX3" fmla="*/ 308143 w 480789"/>
                <a:gd name="connsiteY3" fmla="*/ 0 h 344043"/>
                <a:gd name="connsiteX4" fmla="*/ 480789 w 480789"/>
                <a:gd name="connsiteY4" fmla="*/ 171396 h 344043"/>
                <a:gd name="connsiteX5" fmla="*/ 313024 w 480789"/>
                <a:gd name="connsiteY5" fmla="*/ 344043 h 344043"/>
                <a:gd name="connsiteX6" fmla="*/ 197054 w 480789"/>
                <a:gd name="connsiteY6" fmla="*/ 342911 h 344043"/>
                <a:gd name="connsiteX7" fmla="*/ 312281 w 480789"/>
                <a:gd name="connsiteY7" fmla="*/ 214022 h 344043"/>
                <a:gd name="connsiteX8" fmla="*/ 833 w 480789"/>
                <a:gd name="connsiteY8" fmla="*/ 213396 h 344043"/>
                <a:gd name="connsiteX9" fmla="*/ 3095 w 480789"/>
                <a:gd name="connsiteY9" fmla="*/ 122370 h 344043"/>
                <a:gd name="connsiteX0" fmla="*/ 3095 w 480789"/>
                <a:gd name="connsiteY0" fmla="*/ 131895 h 353568"/>
                <a:gd name="connsiteX1" fmla="*/ 312282 w 480789"/>
                <a:gd name="connsiteY1" fmla="*/ 137789 h 353568"/>
                <a:gd name="connsiteX2" fmla="*/ 195179 w 480789"/>
                <a:gd name="connsiteY2" fmla="*/ 15419 h 353568"/>
                <a:gd name="connsiteX3" fmla="*/ 305762 w 480789"/>
                <a:gd name="connsiteY3" fmla="*/ 0 h 353568"/>
                <a:gd name="connsiteX4" fmla="*/ 480789 w 480789"/>
                <a:gd name="connsiteY4" fmla="*/ 180921 h 353568"/>
                <a:gd name="connsiteX5" fmla="*/ 313024 w 480789"/>
                <a:gd name="connsiteY5" fmla="*/ 353568 h 353568"/>
                <a:gd name="connsiteX6" fmla="*/ 197054 w 480789"/>
                <a:gd name="connsiteY6" fmla="*/ 352436 h 353568"/>
                <a:gd name="connsiteX7" fmla="*/ 312281 w 480789"/>
                <a:gd name="connsiteY7" fmla="*/ 223547 h 353568"/>
                <a:gd name="connsiteX8" fmla="*/ 833 w 480789"/>
                <a:gd name="connsiteY8" fmla="*/ 222921 h 353568"/>
                <a:gd name="connsiteX9" fmla="*/ 3095 w 480789"/>
                <a:gd name="connsiteY9" fmla="*/ 131895 h 353568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7054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4672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789" h="351187">
                  <a:moveTo>
                    <a:pt x="3095" y="129514"/>
                  </a:moveTo>
                  <a:lnTo>
                    <a:pt x="312282" y="135408"/>
                  </a:lnTo>
                  <a:lnTo>
                    <a:pt x="195179" y="13038"/>
                  </a:lnTo>
                  <a:lnTo>
                    <a:pt x="310524" y="0"/>
                  </a:lnTo>
                  <a:lnTo>
                    <a:pt x="480789" y="178540"/>
                  </a:lnTo>
                  <a:lnTo>
                    <a:pt x="313024" y="351187"/>
                  </a:lnTo>
                  <a:lnTo>
                    <a:pt x="194672" y="350055"/>
                  </a:lnTo>
                  <a:lnTo>
                    <a:pt x="312281" y="221166"/>
                  </a:lnTo>
                  <a:lnTo>
                    <a:pt x="833" y="220540"/>
                  </a:lnTo>
                  <a:cubicBezTo>
                    <a:pt x="0" y="190198"/>
                    <a:pt x="3928" y="159856"/>
                    <a:pt x="3095" y="1295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>
                <a:solidFill>
                  <a:srgbClr val="FFFFFF"/>
                </a:solidFill>
              </a:endParaRPr>
            </a:p>
          </p:txBody>
        </p:sp>
        <p:sp>
          <p:nvSpPr>
            <p:cNvPr id="12" name="Oval 11">
              <a:hlinkClick r:id="" action="ppaction://hlinkshowjump?jump=nextslide"/>
            </p:cNvPr>
            <p:cNvSpPr/>
            <p:nvPr userDrawn="1"/>
          </p:nvSpPr>
          <p:spPr>
            <a:xfrm>
              <a:off x="1276349" y="5514975"/>
              <a:ext cx="182880" cy="18288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Freeform 12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1049338" y="6530975"/>
            <a:ext cx="146050" cy="106363"/>
          </a:xfrm>
          <a:custGeom>
            <a:avLst/>
            <a:gdLst>
              <a:gd name="connsiteX0" fmla="*/ 16550 w 479956"/>
              <a:gd name="connsiteY0" fmla="*/ 119989 h 339280"/>
              <a:gd name="connsiteX1" fmla="*/ 318592 w 479956"/>
              <a:gd name="connsiteY1" fmla="*/ 128264 h 339280"/>
              <a:gd name="connsiteX2" fmla="*/ 211015 w 479956"/>
              <a:gd name="connsiteY2" fmla="*/ 8275 h 339280"/>
              <a:gd name="connsiteX3" fmla="*/ 314454 w 479956"/>
              <a:gd name="connsiteY3" fmla="*/ 0 h 339280"/>
              <a:gd name="connsiteX4" fmla="*/ 479956 w 479956"/>
              <a:gd name="connsiteY4" fmla="*/ 173777 h 339280"/>
              <a:gd name="connsiteX5" fmla="*/ 297904 w 479956"/>
              <a:gd name="connsiteY5" fmla="*/ 339280 h 339280"/>
              <a:gd name="connsiteX6" fmla="*/ 198602 w 479956"/>
              <a:gd name="connsiteY6" fmla="*/ 331005 h 339280"/>
              <a:gd name="connsiteX7" fmla="*/ 318592 w 479956"/>
              <a:gd name="connsiteY7" fmla="*/ 206878 h 339280"/>
              <a:gd name="connsiteX8" fmla="*/ 0 w 479956"/>
              <a:gd name="connsiteY8" fmla="*/ 211015 h 339280"/>
              <a:gd name="connsiteX9" fmla="*/ 16550 w 479956"/>
              <a:gd name="connsiteY9" fmla="*/ 119989 h 339280"/>
              <a:gd name="connsiteX0" fmla="*/ 16550 w 479956"/>
              <a:gd name="connsiteY0" fmla="*/ 119989 h 339280"/>
              <a:gd name="connsiteX1" fmla="*/ 318592 w 479956"/>
              <a:gd name="connsiteY1" fmla="*/ 128264 h 339280"/>
              <a:gd name="connsiteX2" fmla="*/ 194346 w 479956"/>
              <a:gd name="connsiteY2" fmla="*/ 3513 h 339280"/>
              <a:gd name="connsiteX3" fmla="*/ 314454 w 479956"/>
              <a:gd name="connsiteY3" fmla="*/ 0 h 339280"/>
              <a:gd name="connsiteX4" fmla="*/ 479956 w 479956"/>
              <a:gd name="connsiteY4" fmla="*/ 173777 h 339280"/>
              <a:gd name="connsiteX5" fmla="*/ 297904 w 479956"/>
              <a:gd name="connsiteY5" fmla="*/ 339280 h 339280"/>
              <a:gd name="connsiteX6" fmla="*/ 198602 w 479956"/>
              <a:gd name="connsiteY6" fmla="*/ 331005 h 339280"/>
              <a:gd name="connsiteX7" fmla="*/ 318592 w 479956"/>
              <a:gd name="connsiteY7" fmla="*/ 206878 h 339280"/>
              <a:gd name="connsiteX8" fmla="*/ 0 w 479956"/>
              <a:gd name="connsiteY8" fmla="*/ 211015 h 339280"/>
              <a:gd name="connsiteX9" fmla="*/ 16550 w 479956"/>
              <a:gd name="connsiteY9" fmla="*/ 119989 h 339280"/>
              <a:gd name="connsiteX0" fmla="*/ 16550 w 479956"/>
              <a:gd name="connsiteY0" fmla="*/ 122370 h 341661"/>
              <a:gd name="connsiteX1" fmla="*/ 318592 w 479956"/>
              <a:gd name="connsiteY1" fmla="*/ 130645 h 341661"/>
              <a:gd name="connsiteX2" fmla="*/ 194346 w 479956"/>
              <a:gd name="connsiteY2" fmla="*/ 5894 h 341661"/>
              <a:gd name="connsiteX3" fmla="*/ 307310 w 479956"/>
              <a:gd name="connsiteY3" fmla="*/ 0 h 341661"/>
              <a:gd name="connsiteX4" fmla="*/ 479956 w 479956"/>
              <a:gd name="connsiteY4" fmla="*/ 176158 h 341661"/>
              <a:gd name="connsiteX5" fmla="*/ 297904 w 479956"/>
              <a:gd name="connsiteY5" fmla="*/ 341661 h 341661"/>
              <a:gd name="connsiteX6" fmla="*/ 198602 w 479956"/>
              <a:gd name="connsiteY6" fmla="*/ 333386 h 341661"/>
              <a:gd name="connsiteX7" fmla="*/ 318592 w 479956"/>
              <a:gd name="connsiteY7" fmla="*/ 209259 h 341661"/>
              <a:gd name="connsiteX8" fmla="*/ 0 w 479956"/>
              <a:gd name="connsiteY8" fmla="*/ 213396 h 341661"/>
              <a:gd name="connsiteX9" fmla="*/ 16550 w 479956"/>
              <a:gd name="connsiteY9" fmla="*/ 122370 h 341661"/>
              <a:gd name="connsiteX0" fmla="*/ 16550 w 487100"/>
              <a:gd name="connsiteY0" fmla="*/ 122370 h 341661"/>
              <a:gd name="connsiteX1" fmla="*/ 318592 w 487100"/>
              <a:gd name="connsiteY1" fmla="*/ 130645 h 341661"/>
              <a:gd name="connsiteX2" fmla="*/ 194346 w 487100"/>
              <a:gd name="connsiteY2" fmla="*/ 5894 h 341661"/>
              <a:gd name="connsiteX3" fmla="*/ 307310 w 487100"/>
              <a:gd name="connsiteY3" fmla="*/ 0 h 341661"/>
              <a:gd name="connsiteX4" fmla="*/ 487100 w 487100"/>
              <a:gd name="connsiteY4" fmla="*/ 173777 h 341661"/>
              <a:gd name="connsiteX5" fmla="*/ 297904 w 487100"/>
              <a:gd name="connsiteY5" fmla="*/ 341661 h 341661"/>
              <a:gd name="connsiteX6" fmla="*/ 198602 w 487100"/>
              <a:gd name="connsiteY6" fmla="*/ 333386 h 341661"/>
              <a:gd name="connsiteX7" fmla="*/ 318592 w 487100"/>
              <a:gd name="connsiteY7" fmla="*/ 209259 h 341661"/>
              <a:gd name="connsiteX8" fmla="*/ 0 w 487100"/>
              <a:gd name="connsiteY8" fmla="*/ 213396 h 341661"/>
              <a:gd name="connsiteX9" fmla="*/ 16550 w 487100"/>
              <a:gd name="connsiteY9" fmla="*/ 122370 h 341661"/>
              <a:gd name="connsiteX0" fmla="*/ 16550 w 487100"/>
              <a:gd name="connsiteY0" fmla="*/ 122370 h 348805"/>
              <a:gd name="connsiteX1" fmla="*/ 318592 w 487100"/>
              <a:gd name="connsiteY1" fmla="*/ 130645 h 348805"/>
              <a:gd name="connsiteX2" fmla="*/ 194346 w 487100"/>
              <a:gd name="connsiteY2" fmla="*/ 5894 h 348805"/>
              <a:gd name="connsiteX3" fmla="*/ 307310 w 487100"/>
              <a:gd name="connsiteY3" fmla="*/ 0 h 348805"/>
              <a:gd name="connsiteX4" fmla="*/ 487100 w 487100"/>
              <a:gd name="connsiteY4" fmla="*/ 173777 h 348805"/>
              <a:gd name="connsiteX5" fmla="*/ 300285 w 487100"/>
              <a:gd name="connsiteY5" fmla="*/ 348805 h 348805"/>
              <a:gd name="connsiteX6" fmla="*/ 198602 w 487100"/>
              <a:gd name="connsiteY6" fmla="*/ 333386 h 348805"/>
              <a:gd name="connsiteX7" fmla="*/ 318592 w 487100"/>
              <a:gd name="connsiteY7" fmla="*/ 209259 h 348805"/>
              <a:gd name="connsiteX8" fmla="*/ 0 w 487100"/>
              <a:gd name="connsiteY8" fmla="*/ 213396 h 348805"/>
              <a:gd name="connsiteX9" fmla="*/ 16550 w 487100"/>
              <a:gd name="connsiteY9" fmla="*/ 122370 h 348805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8602 w 487100"/>
              <a:gd name="connsiteY6" fmla="*/ 333386 h 344043"/>
              <a:gd name="connsiteX7" fmla="*/ 318592 w 487100"/>
              <a:gd name="connsiteY7" fmla="*/ 209259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6221 w 487100"/>
              <a:gd name="connsiteY6" fmla="*/ 342911 h 344043"/>
              <a:gd name="connsiteX7" fmla="*/ 318592 w 487100"/>
              <a:gd name="connsiteY7" fmla="*/ 209259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6221 w 487100"/>
              <a:gd name="connsiteY6" fmla="*/ 342911 h 344043"/>
              <a:gd name="connsiteX7" fmla="*/ 323355 w 487100"/>
              <a:gd name="connsiteY7" fmla="*/ 214022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0 w 489600"/>
              <a:gd name="connsiteY0" fmla="*/ 122370 h 344043"/>
              <a:gd name="connsiteX1" fmla="*/ 321092 w 489600"/>
              <a:gd name="connsiteY1" fmla="*/ 130645 h 344043"/>
              <a:gd name="connsiteX2" fmla="*/ 196846 w 489600"/>
              <a:gd name="connsiteY2" fmla="*/ 5894 h 344043"/>
              <a:gd name="connsiteX3" fmla="*/ 309810 w 489600"/>
              <a:gd name="connsiteY3" fmla="*/ 0 h 344043"/>
              <a:gd name="connsiteX4" fmla="*/ 489600 w 489600"/>
              <a:gd name="connsiteY4" fmla="*/ 173777 h 344043"/>
              <a:gd name="connsiteX5" fmla="*/ 314691 w 489600"/>
              <a:gd name="connsiteY5" fmla="*/ 344043 h 344043"/>
              <a:gd name="connsiteX6" fmla="*/ 198721 w 489600"/>
              <a:gd name="connsiteY6" fmla="*/ 342911 h 344043"/>
              <a:gd name="connsiteX7" fmla="*/ 325855 w 489600"/>
              <a:gd name="connsiteY7" fmla="*/ 214022 h 344043"/>
              <a:gd name="connsiteX8" fmla="*/ 2500 w 489600"/>
              <a:gd name="connsiteY8" fmla="*/ 213396 h 344043"/>
              <a:gd name="connsiteX9" fmla="*/ 0 w 489600"/>
              <a:gd name="connsiteY9" fmla="*/ 122370 h 344043"/>
              <a:gd name="connsiteX0" fmla="*/ 0 w 489600"/>
              <a:gd name="connsiteY0" fmla="*/ 122370 h 344043"/>
              <a:gd name="connsiteX1" fmla="*/ 321092 w 489600"/>
              <a:gd name="connsiteY1" fmla="*/ 128264 h 344043"/>
              <a:gd name="connsiteX2" fmla="*/ 196846 w 489600"/>
              <a:gd name="connsiteY2" fmla="*/ 5894 h 344043"/>
              <a:gd name="connsiteX3" fmla="*/ 309810 w 489600"/>
              <a:gd name="connsiteY3" fmla="*/ 0 h 344043"/>
              <a:gd name="connsiteX4" fmla="*/ 489600 w 489600"/>
              <a:gd name="connsiteY4" fmla="*/ 173777 h 344043"/>
              <a:gd name="connsiteX5" fmla="*/ 314691 w 489600"/>
              <a:gd name="connsiteY5" fmla="*/ 344043 h 344043"/>
              <a:gd name="connsiteX6" fmla="*/ 198721 w 489600"/>
              <a:gd name="connsiteY6" fmla="*/ 342911 h 344043"/>
              <a:gd name="connsiteX7" fmla="*/ 325855 w 489600"/>
              <a:gd name="connsiteY7" fmla="*/ 214022 h 344043"/>
              <a:gd name="connsiteX8" fmla="*/ 2500 w 489600"/>
              <a:gd name="connsiteY8" fmla="*/ 213396 h 344043"/>
              <a:gd name="connsiteX9" fmla="*/ 0 w 489600"/>
              <a:gd name="connsiteY9" fmla="*/ 122370 h 344043"/>
              <a:gd name="connsiteX0" fmla="*/ 3095 w 487933"/>
              <a:gd name="connsiteY0" fmla="*/ 122370 h 344043"/>
              <a:gd name="connsiteX1" fmla="*/ 319425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24188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7933"/>
              <a:gd name="connsiteY0" fmla="*/ 122370 h 344043"/>
              <a:gd name="connsiteX1" fmla="*/ 319425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12281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7933"/>
              <a:gd name="connsiteY0" fmla="*/ 122370 h 344043"/>
              <a:gd name="connsiteX1" fmla="*/ 312282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12281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0789"/>
              <a:gd name="connsiteY0" fmla="*/ 122370 h 344043"/>
              <a:gd name="connsiteX1" fmla="*/ 312282 w 480789"/>
              <a:gd name="connsiteY1" fmla="*/ 128264 h 344043"/>
              <a:gd name="connsiteX2" fmla="*/ 195179 w 480789"/>
              <a:gd name="connsiteY2" fmla="*/ 5894 h 344043"/>
              <a:gd name="connsiteX3" fmla="*/ 308143 w 480789"/>
              <a:gd name="connsiteY3" fmla="*/ 0 h 344043"/>
              <a:gd name="connsiteX4" fmla="*/ 480789 w 480789"/>
              <a:gd name="connsiteY4" fmla="*/ 171396 h 344043"/>
              <a:gd name="connsiteX5" fmla="*/ 313024 w 480789"/>
              <a:gd name="connsiteY5" fmla="*/ 344043 h 344043"/>
              <a:gd name="connsiteX6" fmla="*/ 197054 w 480789"/>
              <a:gd name="connsiteY6" fmla="*/ 342911 h 344043"/>
              <a:gd name="connsiteX7" fmla="*/ 312281 w 480789"/>
              <a:gd name="connsiteY7" fmla="*/ 214022 h 344043"/>
              <a:gd name="connsiteX8" fmla="*/ 833 w 480789"/>
              <a:gd name="connsiteY8" fmla="*/ 213396 h 344043"/>
              <a:gd name="connsiteX9" fmla="*/ 3095 w 480789"/>
              <a:gd name="connsiteY9" fmla="*/ 122370 h 344043"/>
              <a:gd name="connsiteX0" fmla="*/ 3095 w 480789"/>
              <a:gd name="connsiteY0" fmla="*/ 131895 h 353568"/>
              <a:gd name="connsiteX1" fmla="*/ 312282 w 480789"/>
              <a:gd name="connsiteY1" fmla="*/ 137789 h 353568"/>
              <a:gd name="connsiteX2" fmla="*/ 195179 w 480789"/>
              <a:gd name="connsiteY2" fmla="*/ 15419 h 353568"/>
              <a:gd name="connsiteX3" fmla="*/ 305762 w 480789"/>
              <a:gd name="connsiteY3" fmla="*/ 0 h 353568"/>
              <a:gd name="connsiteX4" fmla="*/ 480789 w 480789"/>
              <a:gd name="connsiteY4" fmla="*/ 180921 h 353568"/>
              <a:gd name="connsiteX5" fmla="*/ 313024 w 480789"/>
              <a:gd name="connsiteY5" fmla="*/ 353568 h 353568"/>
              <a:gd name="connsiteX6" fmla="*/ 197054 w 480789"/>
              <a:gd name="connsiteY6" fmla="*/ 352436 h 353568"/>
              <a:gd name="connsiteX7" fmla="*/ 312281 w 480789"/>
              <a:gd name="connsiteY7" fmla="*/ 223547 h 353568"/>
              <a:gd name="connsiteX8" fmla="*/ 833 w 480789"/>
              <a:gd name="connsiteY8" fmla="*/ 222921 h 353568"/>
              <a:gd name="connsiteX9" fmla="*/ 3095 w 480789"/>
              <a:gd name="connsiteY9" fmla="*/ 131895 h 353568"/>
              <a:gd name="connsiteX0" fmla="*/ 3095 w 480789"/>
              <a:gd name="connsiteY0" fmla="*/ 129514 h 351187"/>
              <a:gd name="connsiteX1" fmla="*/ 312282 w 480789"/>
              <a:gd name="connsiteY1" fmla="*/ 135408 h 351187"/>
              <a:gd name="connsiteX2" fmla="*/ 195179 w 480789"/>
              <a:gd name="connsiteY2" fmla="*/ 13038 h 351187"/>
              <a:gd name="connsiteX3" fmla="*/ 310524 w 480789"/>
              <a:gd name="connsiteY3" fmla="*/ 0 h 351187"/>
              <a:gd name="connsiteX4" fmla="*/ 480789 w 480789"/>
              <a:gd name="connsiteY4" fmla="*/ 178540 h 351187"/>
              <a:gd name="connsiteX5" fmla="*/ 313024 w 480789"/>
              <a:gd name="connsiteY5" fmla="*/ 351187 h 351187"/>
              <a:gd name="connsiteX6" fmla="*/ 197054 w 480789"/>
              <a:gd name="connsiteY6" fmla="*/ 350055 h 351187"/>
              <a:gd name="connsiteX7" fmla="*/ 312281 w 480789"/>
              <a:gd name="connsiteY7" fmla="*/ 221166 h 351187"/>
              <a:gd name="connsiteX8" fmla="*/ 833 w 480789"/>
              <a:gd name="connsiteY8" fmla="*/ 220540 h 351187"/>
              <a:gd name="connsiteX9" fmla="*/ 3095 w 480789"/>
              <a:gd name="connsiteY9" fmla="*/ 129514 h 351187"/>
              <a:gd name="connsiteX0" fmla="*/ 3095 w 480789"/>
              <a:gd name="connsiteY0" fmla="*/ 129514 h 351187"/>
              <a:gd name="connsiteX1" fmla="*/ 312282 w 480789"/>
              <a:gd name="connsiteY1" fmla="*/ 135408 h 351187"/>
              <a:gd name="connsiteX2" fmla="*/ 195179 w 480789"/>
              <a:gd name="connsiteY2" fmla="*/ 13038 h 351187"/>
              <a:gd name="connsiteX3" fmla="*/ 310524 w 480789"/>
              <a:gd name="connsiteY3" fmla="*/ 0 h 351187"/>
              <a:gd name="connsiteX4" fmla="*/ 480789 w 480789"/>
              <a:gd name="connsiteY4" fmla="*/ 178540 h 351187"/>
              <a:gd name="connsiteX5" fmla="*/ 313024 w 480789"/>
              <a:gd name="connsiteY5" fmla="*/ 351187 h 351187"/>
              <a:gd name="connsiteX6" fmla="*/ 194672 w 480789"/>
              <a:gd name="connsiteY6" fmla="*/ 350055 h 351187"/>
              <a:gd name="connsiteX7" fmla="*/ 312281 w 480789"/>
              <a:gd name="connsiteY7" fmla="*/ 221166 h 351187"/>
              <a:gd name="connsiteX8" fmla="*/ 833 w 480789"/>
              <a:gd name="connsiteY8" fmla="*/ 220540 h 351187"/>
              <a:gd name="connsiteX9" fmla="*/ 3095 w 480789"/>
              <a:gd name="connsiteY9" fmla="*/ 129514 h 35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789" h="351187">
                <a:moveTo>
                  <a:pt x="3095" y="129514"/>
                </a:moveTo>
                <a:lnTo>
                  <a:pt x="312282" y="135408"/>
                </a:lnTo>
                <a:lnTo>
                  <a:pt x="195179" y="13038"/>
                </a:lnTo>
                <a:lnTo>
                  <a:pt x="310524" y="0"/>
                </a:lnTo>
                <a:lnTo>
                  <a:pt x="480789" y="178540"/>
                </a:lnTo>
                <a:lnTo>
                  <a:pt x="313024" y="351187"/>
                </a:lnTo>
                <a:lnTo>
                  <a:pt x="194672" y="350055"/>
                </a:lnTo>
                <a:lnTo>
                  <a:pt x="312281" y="221166"/>
                </a:lnTo>
                <a:lnTo>
                  <a:pt x="833" y="220540"/>
                </a:lnTo>
                <a:cubicBezTo>
                  <a:pt x="0" y="190198"/>
                  <a:pt x="3928" y="159856"/>
                  <a:pt x="3095" y="1295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4" name="Oval 13">
            <a:hlinkClick r:id="" action="ppaction://hlinkshowjump?jump=previousslide"/>
          </p:cNvPr>
          <p:cNvSpPr/>
          <p:nvPr userDrawn="1"/>
        </p:nvSpPr>
        <p:spPr>
          <a:xfrm flipH="1">
            <a:off x="1019175" y="6492875"/>
            <a:ext cx="182563" cy="182563"/>
          </a:xfrm>
          <a:prstGeom prst="ellipse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CA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0"/>
            <a:ext cx="8378825" cy="7931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59845"/>
            <a:ext cx="8378825" cy="47656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6138010" y="6489700"/>
            <a:ext cx="78226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CA" sz="1100" b="0" dirty="0" smtClean="0">
                <a:solidFill>
                  <a:srgbClr val="9D9FA2"/>
                </a:solidFill>
                <a:latin typeface="Arial" pitchFamily="34" charset="0"/>
                <a:ea typeface="MS PGothic" pitchFamily="34" charset="-128"/>
                <a:cs typeface="+mn-cs"/>
              </a:rPr>
              <a:t>March  2016</a:t>
            </a:r>
            <a:endParaRPr lang="en-CA" sz="1100" b="0" dirty="0">
              <a:solidFill>
                <a:srgbClr val="9D9FA2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8" name="Picture 13" descr="arrow yel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47" y="6492875"/>
            <a:ext cx="165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0774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div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gray">
          <a:xfrm>
            <a:off x="358775" y="6438900"/>
            <a:ext cx="490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/>
            <a:fld id="{9A13FA59-D8BC-204D-A970-488720E04AA3}" type="slidenum">
              <a:rPr lang="en-US" sz="1600" b="0">
                <a:solidFill>
                  <a:srgbClr val="000000"/>
                </a:solidFill>
              </a:rPr>
              <a:pPr defTabSz="914400"/>
              <a:t>‹#›</a:t>
            </a:fld>
            <a:endParaRPr lang="en-US" sz="1600" b="0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708025" y="6573838"/>
            <a:ext cx="20002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4" descr="arrow 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6478588"/>
            <a:ext cx="20478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21"/>
          <p:cNvGrpSpPr>
            <a:grpSpLocks/>
          </p:cNvGrpSpPr>
          <p:nvPr userDrawn="1"/>
        </p:nvGrpSpPr>
        <p:grpSpPr bwMode="auto">
          <a:xfrm>
            <a:off x="1330325" y="6492875"/>
            <a:ext cx="182563" cy="182563"/>
            <a:chOff x="1276349" y="5514975"/>
            <a:chExt cx="182880" cy="182880"/>
          </a:xfrm>
        </p:grpSpPr>
        <p:sp>
          <p:nvSpPr>
            <p:cNvPr id="13" name="Freeform 12"/>
            <p:cNvSpPr>
              <a:spLocks noChangeAspect="1"/>
            </p:cNvSpPr>
            <p:nvPr userDrawn="1"/>
          </p:nvSpPr>
          <p:spPr>
            <a:xfrm>
              <a:off x="1285891" y="5553141"/>
              <a:ext cx="146304" cy="106548"/>
            </a:xfrm>
            <a:custGeom>
              <a:avLst/>
              <a:gdLst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211015 w 479956"/>
                <a:gd name="connsiteY2" fmla="*/ 8275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194346 w 479956"/>
                <a:gd name="connsiteY2" fmla="*/ 3513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22370 h 341661"/>
                <a:gd name="connsiteX1" fmla="*/ 318592 w 479956"/>
                <a:gd name="connsiteY1" fmla="*/ 130645 h 341661"/>
                <a:gd name="connsiteX2" fmla="*/ 194346 w 479956"/>
                <a:gd name="connsiteY2" fmla="*/ 5894 h 341661"/>
                <a:gd name="connsiteX3" fmla="*/ 307310 w 479956"/>
                <a:gd name="connsiteY3" fmla="*/ 0 h 341661"/>
                <a:gd name="connsiteX4" fmla="*/ 479956 w 479956"/>
                <a:gd name="connsiteY4" fmla="*/ 176158 h 341661"/>
                <a:gd name="connsiteX5" fmla="*/ 297904 w 479956"/>
                <a:gd name="connsiteY5" fmla="*/ 341661 h 341661"/>
                <a:gd name="connsiteX6" fmla="*/ 198602 w 479956"/>
                <a:gd name="connsiteY6" fmla="*/ 333386 h 341661"/>
                <a:gd name="connsiteX7" fmla="*/ 318592 w 479956"/>
                <a:gd name="connsiteY7" fmla="*/ 209259 h 341661"/>
                <a:gd name="connsiteX8" fmla="*/ 0 w 479956"/>
                <a:gd name="connsiteY8" fmla="*/ 213396 h 341661"/>
                <a:gd name="connsiteX9" fmla="*/ 16550 w 479956"/>
                <a:gd name="connsiteY9" fmla="*/ 122370 h 341661"/>
                <a:gd name="connsiteX0" fmla="*/ 16550 w 487100"/>
                <a:gd name="connsiteY0" fmla="*/ 122370 h 341661"/>
                <a:gd name="connsiteX1" fmla="*/ 318592 w 487100"/>
                <a:gd name="connsiteY1" fmla="*/ 130645 h 341661"/>
                <a:gd name="connsiteX2" fmla="*/ 194346 w 487100"/>
                <a:gd name="connsiteY2" fmla="*/ 5894 h 341661"/>
                <a:gd name="connsiteX3" fmla="*/ 307310 w 487100"/>
                <a:gd name="connsiteY3" fmla="*/ 0 h 341661"/>
                <a:gd name="connsiteX4" fmla="*/ 487100 w 487100"/>
                <a:gd name="connsiteY4" fmla="*/ 173777 h 341661"/>
                <a:gd name="connsiteX5" fmla="*/ 297904 w 487100"/>
                <a:gd name="connsiteY5" fmla="*/ 341661 h 341661"/>
                <a:gd name="connsiteX6" fmla="*/ 198602 w 487100"/>
                <a:gd name="connsiteY6" fmla="*/ 333386 h 341661"/>
                <a:gd name="connsiteX7" fmla="*/ 318592 w 487100"/>
                <a:gd name="connsiteY7" fmla="*/ 209259 h 341661"/>
                <a:gd name="connsiteX8" fmla="*/ 0 w 487100"/>
                <a:gd name="connsiteY8" fmla="*/ 213396 h 341661"/>
                <a:gd name="connsiteX9" fmla="*/ 16550 w 487100"/>
                <a:gd name="connsiteY9" fmla="*/ 122370 h 341661"/>
                <a:gd name="connsiteX0" fmla="*/ 16550 w 487100"/>
                <a:gd name="connsiteY0" fmla="*/ 122370 h 348805"/>
                <a:gd name="connsiteX1" fmla="*/ 318592 w 487100"/>
                <a:gd name="connsiteY1" fmla="*/ 130645 h 348805"/>
                <a:gd name="connsiteX2" fmla="*/ 194346 w 487100"/>
                <a:gd name="connsiteY2" fmla="*/ 5894 h 348805"/>
                <a:gd name="connsiteX3" fmla="*/ 307310 w 487100"/>
                <a:gd name="connsiteY3" fmla="*/ 0 h 348805"/>
                <a:gd name="connsiteX4" fmla="*/ 487100 w 487100"/>
                <a:gd name="connsiteY4" fmla="*/ 173777 h 348805"/>
                <a:gd name="connsiteX5" fmla="*/ 300285 w 487100"/>
                <a:gd name="connsiteY5" fmla="*/ 348805 h 348805"/>
                <a:gd name="connsiteX6" fmla="*/ 198602 w 487100"/>
                <a:gd name="connsiteY6" fmla="*/ 333386 h 348805"/>
                <a:gd name="connsiteX7" fmla="*/ 318592 w 487100"/>
                <a:gd name="connsiteY7" fmla="*/ 209259 h 348805"/>
                <a:gd name="connsiteX8" fmla="*/ 0 w 487100"/>
                <a:gd name="connsiteY8" fmla="*/ 213396 h 348805"/>
                <a:gd name="connsiteX9" fmla="*/ 16550 w 487100"/>
                <a:gd name="connsiteY9" fmla="*/ 122370 h 348805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8602 w 487100"/>
                <a:gd name="connsiteY6" fmla="*/ 333386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23355 w 487100"/>
                <a:gd name="connsiteY7" fmla="*/ 214022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30645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28264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24188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2282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0789"/>
                <a:gd name="connsiteY0" fmla="*/ 122370 h 344043"/>
                <a:gd name="connsiteX1" fmla="*/ 312282 w 480789"/>
                <a:gd name="connsiteY1" fmla="*/ 128264 h 344043"/>
                <a:gd name="connsiteX2" fmla="*/ 195179 w 480789"/>
                <a:gd name="connsiteY2" fmla="*/ 5894 h 344043"/>
                <a:gd name="connsiteX3" fmla="*/ 308143 w 480789"/>
                <a:gd name="connsiteY3" fmla="*/ 0 h 344043"/>
                <a:gd name="connsiteX4" fmla="*/ 480789 w 480789"/>
                <a:gd name="connsiteY4" fmla="*/ 171396 h 344043"/>
                <a:gd name="connsiteX5" fmla="*/ 313024 w 480789"/>
                <a:gd name="connsiteY5" fmla="*/ 344043 h 344043"/>
                <a:gd name="connsiteX6" fmla="*/ 197054 w 480789"/>
                <a:gd name="connsiteY6" fmla="*/ 342911 h 344043"/>
                <a:gd name="connsiteX7" fmla="*/ 312281 w 480789"/>
                <a:gd name="connsiteY7" fmla="*/ 214022 h 344043"/>
                <a:gd name="connsiteX8" fmla="*/ 833 w 480789"/>
                <a:gd name="connsiteY8" fmla="*/ 213396 h 344043"/>
                <a:gd name="connsiteX9" fmla="*/ 3095 w 480789"/>
                <a:gd name="connsiteY9" fmla="*/ 122370 h 344043"/>
                <a:gd name="connsiteX0" fmla="*/ 3095 w 480789"/>
                <a:gd name="connsiteY0" fmla="*/ 131895 h 353568"/>
                <a:gd name="connsiteX1" fmla="*/ 312282 w 480789"/>
                <a:gd name="connsiteY1" fmla="*/ 137789 h 353568"/>
                <a:gd name="connsiteX2" fmla="*/ 195179 w 480789"/>
                <a:gd name="connsiteY2" fmla="*/ 15419 h 353568"/>
                <a:gd name="connsiteX3" fmla="*/ 305762 w 480789"/>
                <a:gd name="connsiteY3" fmla="*/ 0 h 353568"/>
                <a:gd name="connsiteX4" fmla="*/ 480789 w 480789"/>
                <a:gd name="connsiteY4" fmla="*/ 180921 h 353568"/>
                <a:gd name="connsiteX5" fmla="*/ 313024 w 480789"/>
                <a:gd name="connsiteY5" fmla="*/ 353568 h 353568"/>
                <a:gd name="connsiteX6" fmla="*/ 197054 w 480789"/>
                <a:gd name="connsiteY6" fmla="*/ 352436 h 353568"/>
                <a:gd name="connsiteX7" fmla="*/ 312281 w 480789"/>
                <a:gd name="connsiteY7" fmla="*/ 223547 h 353568"/>
                <a:gd name="connsiteX8" fmla="*/ 833 w 480789"/>
                <a:gd name="connsiteY8" fmla="*/ 222921 h 353568"/>
                <a:gd name="connsiteX9" fmla="*/ 3095 w 480789"/>
                <a:gd name="connsiteY9" fmla="*/ 131895 h 353568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7054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4672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789" h="351187">
                  <a:moveTo>
                    <a:pt x="3095" y="129514"/>
                  </a:moveTo>
                  <a:lnTo>
                    <a:pt x="312282" y="135408"/>
                  </a:lnTo>
                  <a:lnTo>
                    <a:pt x="195179" y="13038"/>
                  </a:lnTo>
                  <a:lnTo>
                    <a:pt x="310524" y="0"/>
                  </a:lnTo>
                  <a:lnTo>
                    <a:pt x="480789" y="178540"/>
                  </a:lnTo>
                  <a:lnTo>
                    <a:pt x="313024" y="351187"/>
                  </a:lnTo>
                  <a:lnTo>
                    <a:pt x="194672" y="350055"/>
                  </a:lnTo>
                  <a:lnTo>
                    <a:pt x="312281" y="221166"/>
                  </a:lnTo>
                  <a:lnTo>
                    <a:pt x="833" y="220540"/>
                  </a:lnTo>
                  <a:cubicBezTo>
                    <a:pt x="0" y="190198"/>
                    <a:pt x="3928" y="159856"/>
                    <a:pt x="3095" y="1295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>
                <a:solidFill>
                  <a:srgbClr val="FFFFFF"/>
                </a:solidFill>
              </a:endParaRPr>
            </a:p>
          </p:txBody>
        </p:sp>
        <p:sp>
          <p:nvSpPr>
            <p:cNvPr id="14" name="Oval 13">
              <a:hlinkClick r:id="" action="ppaction://hlinkshowjump?jump=nextslide"/>
            </p:cNvPr>
            <p:cNvSpPr/>
            <p:nvPr userDrawn="1"/>
          </p:nvSpPr>
          <p:spPr>
            <a:xfrm>
              <a:off x="1276349" y="5514975"/>
              <a:ext cx="182880" cy="18288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Freeform 14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1049338" y="6530975"/>
            <a:ext cx="146050" cy="106363"/>
          </a:xfrm>
          <a:custGeom>
            <a:avLst/>
            <a:gdLst>
              <a:gd name="connsiteX0" fmla="*/ 16550 w 479956"/>
              <a:gd name="connsiteY0" fmla="*/ 119989 h 339280"/>
              <a:gd name="connsiteX1" fmla="*/ 318592 w 479956"/>
              <a:gd name="connsiteY1" fmla="*/ 128264 h 339280"/>
              <a:gd name="connsiteX2" fmla="*/ 211015 w 479956"/>
              <a:gd name="connsiteY2" fmla="*/ 8275 h 339280"/>
              <a:gd name="connsiteX3" fmla="*/ 314454 w 479956"/>
              <a:gd name="connsiteY3" fmla="*/ 0 h 339280"/>
              <a:gd name="connsiteX4" fmla="*/ 479956 w 479956"/>
              <a:gd name="connsiteY4" fmla="*/ 173777 h 339280"/>
              <a:gd name="connsiteX5" fmla="*/ 297904 w 479956"/>
              <a:gd name="connsiteY5" fmla="*/ 339280 h 339280"/>
              <a:gd name="connsiteX6" fmla="*/ 198602 w 479956"/>
              <a:gd name="connsiteY6" fmla="*/ 331005 h 339280"/>
              <a:gd name="connsiteX7" fmla="*/ 318592 w 479956"/>
              <a:gd name="connsiteY7" fmla="*/ 206878 h 339280"/>
              <a:gd name="connsiteX8" fmla="*/ 0 w 479956"/>
              <a:gd name="connsiteY8" fmla="*/ 211015 h 339280"/>
              <a:gd name="connsiteX9" fmla="*/ 16550 w 479956"/>
              <a:gd name="connsiteY9" fmla="*/ 119989 h 339280"/>
              <a:gd name="connsiteX0" fmla="*/ 16550 w 479956"/>
              <a:gd name="connsiteY0" fmla="*/ 119989 h 339280"/>
              <a:gd name="connsiteX1" fmla="*/ 318592 w 479956"/>
              <a:gd name="connsiteY1" fmla="*/ 128264 h 339280"/>
              <a:gd name="connsiteX2" fmla="*/ 194346 w 479956"/>
              <a:gd name="connsiteY2" fmla="*/ 3513 h 339280"/>
              <a:gd name="connsiteX3" fmla="*/ 314454 w 479956"/>
              <a:gd name="connsiteY3" fmla="*/ 0 h 339280"/>
              <a:gd name="connsiteX4" fmla="*/ 479956 w 479956"/>
              <a:gd name="connsiteY4" fmla="*/ 173777 h 339280"/>
              <a:gd name="connsiteX5" fmla="*/ 297904 w 479956"/>
              <a:gd name="connsiteY5" fmla="*/ 339280 h 339280"/>
              <a:gd name="connsiteX6" fmla="*/ 198602 w 479956"/>
              <a:gd name="connsiteY6" fmla="*/ 331005 h 339280"/>
              <a:gd name="connsiteX7" fmla="*/ 318592 w 479956"/>
              <a:gd name="connsiteY7" fmla="*/ 206878 h 339280"/>
              <a:gd name="connsiteX8" fmla="*/ 0 w 479956"/>
              <a:gd name="connsiteY8" fmla="*/ 211015 h 339280"/>
              <a:gd name="connsiteX9" fmla="*/ 16550 w 479956"/>
              <a:gd name="connsiteY9" fmla="*/ 119989 h 339280"/>
              <a:gd name="connsiteX0" fmla="*/ 16550 w 479956"/>
              <a:gd name="connsiteY0" fmla="*/ 122370 h 341661"/>
              <a:gd name="connsiteX1" fmla="*/ 318592 w 479956"/>
              <a:gd name="connsiteY1" fmla="*/ 130645 h 341661"/>
              <a:gd name="connsiteX2" fmla="*/ 194346 w 479956"/>
              <a:gd name="connsiteY2" fmla="*/ 5894 h 341661"/>
              <a:gd name="connsiteX3" fmla="*/ 307310 w 479956"/>
              <a:gd name="connsiteY3" fmla="*/ 0 h 341661"/>
              <a:gd name="connsiteX4" fmla="*/ 479956 w 479956"/>
              <a:gd name="connsiteY4" fmla="*/ 176158 h 341661"/>
              <a:gd name="connsiteX5" fmla="*/ 297904 w 479956"/>
              <a:gd name="connsiteY5" fmla="*/ 341661 h 341661"/>
              <a:gd name="connsiteX6" fmla="*/ 198602 w 479956"/>
              <a:gd name="connsiteY6" fmla="*/ 333386 h 341661"/>
              <a:gd name="connsiteX7" fmla="*/ 318592 w 479956"/>
              <a:gd name="connsiteY7" fmla="*/ 209259 h 341661"/>
              <a:gd name="connsiteX8" fmla="*/ 0 w 479956"/>
              <a:gd name="connsiteY8" fmla="*/ 213396 h 341661"/>
              <a:gd name="connsiteX9" fmla="*/ 16550 w 479956"/>
              <a:gd name="connsiteY9" fmla="*/ 122370 h 341661"/>
              <a:gd name="connsiteX0" fmla="*/ 16550 w 487100"/>
              <a:gd name="connsiteY0" fmla="*/ 122370 h 341661"/>
              <a:gd name="connsiteX1" fmla="*/ 318592 w 487100"/>
              <a:gd name="connsiteY1" fmla="*/ 130645 h 341661"/>
              <a:gd name="connsiteX2" fmla="*/ 194346 w 487100"/>
              <a:gd name="connsiteY2" fmla="*/ 5894 h 341661"/>
              <a:gd name="connsiteX3" fmla="*/ 307310 w 487100"/>
              <a:gd name="connsiteY3" fmla="*/ 0 h 341661"/>
              <a:gd name="connsiteX4" fmla="*/ 487100 w 487100"/>
              <a:gd name="connsiteY4" fmla="*/ 173777 h 341661"/>
              <a:gd name="connsiteX5" fmla="*/ 297904 w 487100"/>
              <a:gd name="connsiteY5" fmla="*/ 341661 h 341661"/>
              <a:gd name="connsiteX6" fmla="*/ 198602 w 487100"/>
              <a:gd name="connsiteY6" fmla="*/ 333386 h 341661"/>
              <a:gd name="connsiteX7" fmla="*/ 318592 w 487100"/>
              <a:gd name="connsiteY7" fmla="*/ 209259 h 341661"/>
              <a:gd name="connsiteX8" fmla="*/ 0 w 487100"/>
              <a:gd name="connsiteY8" fmla="*/ 213396 h 341661"/>
              <a:gd name="connsiteX9" fmla="*/ 16550 w 487100"/>
              <a:gd name="connsiteY9" fmla="*/ 122370 h 341661"/>
              <a:gd name="connsiteX0" fmla="*/ 16550 w 487100"/>
              <a:gd name="connsiteY0" fmla="*/ 122370 h 348805"/>
              <a:gd name="connsiteX1" fmla="*/ 318592 w 487100"/>
              <a:gd name="connsiteY1" fmla="*/ 130645 h 348805"/>
              <a:gd name="connsiteX2" fmla="*/ 194346 w 487100"/>
              <a:gd name="connsiteY2" fmla="*/ 5894 h 348805"/>
              <a:gd name="connsiteX3" fmla="*/ 307310 w 487100"/>
              <a:gd name="connsiteY3" fmla="*/ 0 h 348805"/>
              <a:gd name="connsiteX4" fmla="*/ 487100 w 487100"/>
              <a:gd name="connsiteY4" fmla="*/ 173777 h 348805"/>
              <a:gd name="connsiteX5" fmla="*/ 300285 w 487100"/>
              <a:gd name="connsiteY5" fmla="*/ 348805 h 348805"/>
              <a:gd name="connsiteX6" fmla="*/ 198602 w 487100"/>
              <a:gd name="connsiteY6" fmla="*/ 333386 h 348805"/>
              <a:gd name="connsiteX7" fmla="*/ 318592 w 487100"/>
              <a:gd name="connsiteY7" fmla="*/ 209259 h 348805"/>
              <a:gd name="connsiteX8" fmla="*/ 0 w 487100"/>
              <a:gd name="connsiteY8" fmla="*/ 213396 h 348805"/>
              <a:gd name="connsiteX9" fmla="*/ 16550 w 487100"/>
              <a:gd name="connsiteY9" fmla="*/ 122370 h 348805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8602 w 487100"/>
              <a:gd name="connsiteY6" fmla="*/ 333386 h 344043"/>
              <a:gd name="connsiteX7" fmla="*/ 318592 w 487100"/>
              <a:gd name="connsiteY7" fmla="*/ 209259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6221 w 487100"/>
              <a:gd name="connsiteY6" fmla="*/ 342911 h 344043"/>
              <a:gd name="connsiteX7" fmla="*/ 318592 w 487100"/>
              <a:gd name="connsiteY7" fmla="*/ 209259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6221 w 487100"/>
              <a:gd name="connsiteY6" fmla="*/ 342911 h 344043"/>
              <a:gd name="connsiteX7" fmla="*/ 323355 w 487100"/>
              <a:gd name="connsiteY7" fmla="*/ 214022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0 w 489600"/>
              <a:gd name="connsiteY0" fmla="*/ 122370 h 344043"/>
              <a:gd name="connsiteX1" fmla="*/ 321092 w 489600"/>
              <a:gd name="connsiteY1" fmla="*/ 130645 h 344043"/>
              <a:gd name="connsiteX2" fmla="*/ 196846 w 489600"/>
              <a:gd name="connsiteY2" fmla="*/ 5894 h 344043"/>
              <a:gd name="connsiteX3" fmla="*/ 309810 w 489600"/>
              <a:gd name="connsiteY3" fmla="*/ 0 h 344043"/>
              <a:gd name="connsiteX4" fmla="*/ 489600 w 489600"/>
              <a:gd name="connsiteY4" fmla="*/ 173777 h 344043"/>
              <a:gd name="connsiteX5" fmla="*/ 314691 w 489600"/>
              <a:gd name="connsiteY5" fmla="*/ 344043 h 344043"/>
              <a:gd name="connsiteX6" fmla="*/ 198721 w 489600"/>
              <a:gd name="connsiteY6" fmla="*/ 342911 h 344043"/>
              <a:gd name="connsiteX7" fmla="*/ 325855 w 489600"/>
              <a:gd name="connsiteY7" fmla="*/ 214022 h 344043"/>
              <a:gd name="connsiteX8" fmla="*/ 2500 w 489600"/>
              <a:gd name="connsiteY8" fmla="*/ 213396 h 344043"/>
              <a:gd name="connsiteX9" fmla="*/ 0 w 489600"/>
              <a:gd name="connsiteY9" fmla="*/ 122370 h 344043"/>
              <a:gd name="connsiteX0" fmla="*/ 0 w 489600"/>
              <a:gd name="connsiteY0" fmla="*/ 122370 h 344043"/>
              <a:gd name="connsiteX1" fmla="*/ 321092 w 489600"/>
              <a:gd name="connsiteY1" fmla="*/ 128264 h 344043"/>
              <a:gd name="connsiteX2" fmla="*/ 196846 w 489600"/>
              <a:gd name="connsiteY2" fmla="*/ 5894 h 344043"/>
              <a:gd name="connsiteX3" fmla="*/ 309810 w 489600"/>
              <a:gd name="connsiteY3" fmla="*/ 0 h 344043"/>
              <a:gd name="connsiteX4" fmla="*/ 489600 w 489600"/>
              <a:gd name="connsiteY4" fmla="*/ 173777 h 344043"/>
              <a:gd name="connsiteX5" fmla="*/ 314691 w 489600"/>
              <a:gd name="connsiteY5" fmla="*/ 344043 h 344043"/>
              <a:gd name="connsiteX6" fmla="*/ 198721 w 489600"/>
              <a:gd name="connsiteY6" fmla="*/ 342911 h 344043"/>
              <a:gd name="connsiteX7" fmla="*/ 325855 w 489600"/>
              <a:gd name="connsiteY7" fmla="*/ 214022 h 344043"/>
              <a:gd name="connsiteX8" fmla="*/ 2500 w 489600"/>
              <a:gd name="connsiteY8" fmla="*/ 213396 h 344043"/>
              <a:gd name="connsiteX9" fmla="*/ 0 w 489600"/>
              <a:gd name="connsiteY9" fmla="*/ 122370 h 344043"/>
              <a:gd name="connsiteX0" fmla="*/ 3095 w 487933"/>
              <a:gd name="connsiteY0" fmla="*/ 122370 h 344043"/>
              <a:gd name="connsiteX1" fmla="*/ 319425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24188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7933"/>
              <a:gd name="connsiteY0" fmla="*/ 122370 h 344043"/>
              <a:gd name="connsiteX1" fmla="*/ 319425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12281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7933"/>
              <a:gd name="connsiteY0" fmla="*/ 122370 h 344043"/>
              <a:gd name="connsiteX1" fmla="*/ 312282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12281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0789"/>
              <a:gd name="connsiteY0" fmla="*/ 122370 h 344043"/>
              <a:gd name="connsiteX1" fmla="*/ 312282 w 480789"/>
              <a:gd name="connsiteY1" fmla="*/ 128264 h 344043"/>
              <a:gd name="connsiteX2" fmla="*/ 195179 w 480789"/>
              <a:gd name="connsiteY2" fmla="*/ 5894 h 344043"/>
              <a:gd name="connsiteX3" fmla="*/ 308143 w 480789"/>
              <a:gd name="connsiteY3" fmla="*/ 0 h 344043"/>
              <a:gd name="connsiteX4" fmla="*/ 480789 w 480789"/>
              <a:gd name="connsiteY4" fmla="*/ 171396 h 344043"/>
              <a:gd name="connsiteX5" fmla="*/ 313024 w 480789"/>
              <a:gd name="connsiteY5" fmla="*/ 344043 h 344043"/>
              <a:gd name="connsiteX6" fmla="*/ 197054 w 480789"/>
              <a:gd name="connsiteY6" fmla="*/ 342911 h 344043"/>
              <a:gd name="connsiteX7" fmla="*/ 312281 w 480789"/>
              <a:gd name="connsiteY7" fmla="*/ 214022 h 344043"/>
              <a:gd name="connsiteX8" fmla="*/ 833 w 480789"/>
              <a:gd name="connsiteY8" fmla="*/ 213396 h 344043"/>
              <a:gd name="connsiteX9" fmla="*/ 3095 w 480789"/>
              <a:gd name="connsiteY9" fmla="*/ 122370 h 344043"/>
              <a:gd name="connsiteX0" fmla="*/ 3095 w 480789"/>
              <a:gd name="connsiteY0" fmla="*/ 131895 h 353568"/>
              <a:gd name="connsiteX1" fmla="*/ 312282 w 480789"/>
              <a:gd name="connsiteY1" fmla="*/ 137789 h 353568"/>
              <a:gd name="connsiteX2" fmla="*/ 195179 w 480789"/>
              <a:gd name="connsiteY2" fmla="*/ 15419 h 353568"/>
              <a:gd name="connsiteX3" fmla="*/ 305762 w 480789"/>
              <a:gd name="connsiteY3" fmla="*/ 0 h 353568"/>
              <a:gd name="connsiteX4" fmla="*/ 480789 w 480789"/>
              <a:gd name="connsiteY4" fmla="*/ 180921 h 353568"/>
              <a:gd name="connsiteX5" fmla="*/ 313024 w 480789"/>
              <a:gd name="connsiteY5" fmla="*/ 353568 h 353568"/>
              <a:gd name="connsiteX6" fmla="*/ 197054 w 480789"/>
              <a:gd name="connsiteY6" fmla="*/ 352436 h 353568"/>
              <a:gd name="connsiteX7" fmla="*/ 312281 w 480789"/>
              <a:gd name="connsiteY7" fmla="*/ 223547 h 353568"/>
              <a:gd name="connsiteX8" fmla="*/ 833 w 480789"/>
              <a:gd name="connsiteY8" fmla="*/ 222921 h 353568"/>
              <a:gd name="connsiteX9" fmla="*/ 3095 w 480789"/>
              <a:gd name="connsiteY9" fmla="*/ 131895 h 353568"/>
              <a:gd name="connsiteX0" fmla="*/ 3095 w 480789"/>
              <a:gd name="connsiteY0" fmla="*/ 129514 h 351187"/>
              <a:gd name="connsiteX1" fmla="*/ 312282 w 480789"/>
              <a:gd name="connsiteY1" fmla="*/ 135408 h 351187"/>
              <a:gd name="connsiteX2" fmla="*/ 195179 w 480789"/>
              <a:gd name="connsiteY2" fmla="*/ 13038 h 351187"/>
              <a:gd name="connsiteX3" fmla="*/ 310524 w 480789"/>
              <a:gd name="connsiteY3" fmla="*/ 0 h 351187"/>
              <a:gd name="connsiteX4" fmla="*/ 480789 w 480789"/>
              <a:gd name="connsiteY4" fmla="*/ 178540 h 351187"/>
              <a:gd name="connsiteX5" fmla="*/ 313024 w 480789"/>
              <a:gd name="connsiteY5" fmla="*/ 351187 h 351187"/>
              <a:gd name="connsiteX6" fmla="*/ 197054 w 480789"/>
              <a:gd name="connsiteY6" fmla="*/ 350055 h 351187"/>
              <a:gd name="connsiteX7" fmla="*/ 312281 w 480789"/>
              <a:gd name="connsiteY7" fmla="*/ 221166 h 351187"/>
              <a:gd name="connsiteX8" fmla="*/ 833 w 480789"/>
              <a:gd name="connsiteY8" fmla="*/ 220540 h 351187"/>
              <a:gd name="connsiteX9" fmla="*/ 3095 w 480789"/>
              <a:gd name="connsiteY9" fmla="*/ 129514 h 351187"/>
              <a:gd name="connsiteX0" fmla="*/ 3095 w 480789"/>
              <a:gd name="connsiteY0" fmla="*/ 129514 h 351187"/>
              <a:gd name="connsiteX1" fmla="*/ 312282 w 480789"/>
              <a:gd name="connsiteY1" fmla="*/ 135408 h 351187"/>
              <a:gd name="connsiteX2" fmla="*/ 195179 w 480789"/>
              <a:gd name="connsiteY2" fmla="*/ 13038 h 351187"/>
              <a:gd name="connsiteX3" fmla="*/ 310524 w 480789"/>
              <a:gd name="connsiteY3" fmla="*/ 0 h 351187"/>
              <a:gd name="connsiteX4" fmla="*/ 480789 w 480789"/>
              <a:gd name="connsiteY4" fmla="*/ 178540 h 351187"/>
              <a:gd name="connsiteX5" fmla="*/ 313024 w 480789"/>
              <a:gd name="connsiteY5" fmla="*/ 351187 h 351187"/>
              <a:gd name="connsiteX6" fmla="*/ 194672 w 480789"/>
              <a:gd name="connsiteY6" fmla="*/ 350055 h 351187"/>
              <a:gd name="connsiteX7" fmla="*/ 312281 w 480789"/>
              <a:gd name="connsiteY7" fmla="*/ 221166 h 351187"/>
              <a:gd name="connsiteX8" fmla="*/ 833 w 480789"/>
              <a:gd name="connsiteY8" fmla="*/ 220540 h 351187"/>
              <a:gd name="connsiteX9" fmla="*/ 3095 w 480789"/>
              <a:gd name="connsiteY9" fmla="*/ 129514 h 35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789" h="351187">
                <a:moveTo>
                  <a:pt x="3095" y="129514"/>
                </a:moveTo>
                <a:lnTo>
                  <a:pt x="312282" y="135408"/>
                </a:lnTo>
                <a:lnTo>
                  <a:pt x="195179" y="13038"/>
                </a:lnTo>
                <a:lnTo>
                  <a:pt x="310524" y="0"/>
                </a:lnTo>
                <a:lnTo>
                  <a:pt x="480789" y="178540"/>
                </a:lnTo>
                <a:lnTo>
                  <a:pt x="313024" y="351187"/>
                </a:lnTo>
                <a:lnTo>
                  <a:pt x="194672" y="350055"/>
                </a:lnTo>
                <a:lnTo>
                  <a:pt x="312281" y="221166"/>
                </a:lnTo>
                <a:lnTo>
                  <a:pt x="833" y="220540"/>
                </a:lnTo>
                <a:cubicBezTo>
                  <a:pt x="0" y="190198"/>
                  <a:pt x="3928" y="159856"/>
                  <a:pt x="3095" y="1295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6" name="Oval 15">
            <a:hlinkClick r:id="" action="ppaction://hlinkshowjump?jump=previousslide"/>
          </p:cNvPr>
          <p:cNvSpPr/>
          <p:nvPr userDrawn="1"/>
        </p:nvSpPr>
        <p:spPr>
          <a:xfrm flipH="1">
            <a:off x="1019175" y="6492875"/>
            <a:ext cx="182563" cy="182563"/>
          </a:xfrm>
          <a:prstGeom prst="ellipse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0"/>
            <a:ext cx="8378825" cy="7931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5" y="1159845"/>
            <a:ext cx="5916613" cy="4765675"/>
          </a:xfrm>
        </p:spPr>
        <p:txBody>
          <a:bodyPr/>
          <a:lstStyle>
            <a:lvl1pPr marL="0" indent="0">
              <a:spcBef>
                <a:spcPts val="1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4175" y="1159845"/>
            <a:ext cx="2243138" cy="4783755"/>
          </a:xfrm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lang="en-US" sz="1600" b="1" kern="1200" baseline="0" dirty="0" smtClean="0">
                <a:solidFill>
                  <a:srgbClr val="008C97"/>
                </a:solidFill>
                <a:latin typeface="Arial" pitchFamily="34" charset="0"/>
                <a:ea typeface="Geneva" pitchFamily="68" charset="-128"/>
                <a:cs typeface="Arial" pitchFamily="34" charset="0"/>
              </a:defRPr>
            </a:lvl1pPr>
            <a:lvl2pPr>
              <a:defRPr lang="en-US" sz="1600" b="0" kern="1200" baseline="0" dirty="0" smtClean="0">
                <a:solidFill>
                  <a:schemeClr val="tx1"/>
                </a:solidFill>
                <a:latin typeface="Arial" pitchFamily="34" charset="0"/>
                <a:ea typeface="Geneva" pitchFamily="68" charset="-128"/>
                <a:cs typeface="Arial" pitchFamily="34" charset="0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3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6138010" y="6489700"/>
            <a:ext cx="78226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CA" sz="1100" b="0" dirty="0" smtClean="0">
                <a:solidFill>
                  <a:srgbClr val="9D9FA2"/>
                </a:solidFill>
                <a:latin typeface="Arial" pitchFamily="34" charset="0"/>
                <a:ea typeface="MS PGothic" pitchFamily="34" charset="-128"/>
                <a:cs typeface="+mn-cs"/>
              </a:rPr>
              <a:t>March  2016</a:t>
            </a:r>
            <a:endParaRPr lang="en-CA" sz="1100" b="0" dirty="0">
              <a:solidFill>
                <a:srgbClr val="9D9FA2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20" name="Picture 13" descr="arrow yel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47" y="6492875"/>
            <a:ext cx="165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9611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262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gray">
          <a:xfrm>
            <a:off x="358775" y="6438900"/>
            <a:ext cx="490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/>
            <a:fld id="{F65CCFC5-E934-3246-A96B-EA4F5BFDB207}" type="slidenum">
              <a:rPr lang="en-US" sz="1600" b="0">
                <a:solidFill>
                  <a:srgbClr val="000000"/>
                </a:solidFill>
              </a:rPr>
              <a:pPr defTabSz="914400"/>
              <a:t>‹#›</a:t>
            </a:fld>
            <a:endParaRPr lang="en-US" sz="1600" b="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708025" y="6573838"/>
            <a:ext cx="20002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4" descr="arrow 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6478588"/>
            <a:ext cx="20478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1"/>
          <p:cNvGrpSpPr>
            <a:grpSpLocks/>
          </p:cNvGrpSpPr>
          <p:nvPr userDrawn="1"/>
        </p:nvGrpSpPr>
        <p:grpSpPr bwMode="auto">
          <a:xfrm>
            <a:off x="1330325" y="6492875"/>
            <a:ext cx="182563" cy="182563"/>
            <a:chOff x="1276349" y="5514975"/>
            <a:chExt cx="182880" cy="182880"/>
          </a:xfrm>
        </p:grpSpPr>
        <p:sp>
          <p:nvSpPr>
            <p:cNvPr id="11" name="Freeform 10"/>
            <p:cNvSpPr>
              <a:spLocks noChangeAspect="1"/>
            </p:cNvSpPr>
            <p:nvPr userDrawn="1"/>
          </p:nvSpPr>
          <p:spPr>
            <a:xfrm>
              <a:off x="1285891" y="5553141"/>
              <a:ext cx="146304" cy="106548"/>
            </a:xfrm>
            <a:custGeom>
              <a:avLst/>
              <a:gdLst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211015 w 479956"/>
                <a:gd name="connsiteY2" fmla="*/ 8275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194346 w 479956"/>
                <a:gd name="connsiteY2" fmla="*/ 3513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22370 h 341661"/>
                <a:gd name="connsiteX1" fmla="*/ 318592 w 479956"/>
                <a:gd name="connsiteY1" fmla="*/ 130645 h 341661"/>
                <a:gd name="connsiteX2" fmla="*/ 194346 w 479956"/>
                <a:gd name="connsiteY2" fmla="*/ 5894 h 341661"/>
                <a:gd name="connsiteX3" fmla="*/ 307310 w 479956"/>
                <a:gd name="connsiteY3" fmla="*/ 0 h 341661"/>
                <a:gd name="connsiteX4" fmla="*/ 479956 w 479956"/>
                <a:gd name="connsiteY4" fmla="*/ 176158 h 341661"/>
                <a:gd name="connsiteX5" fmla="*/ 297904 w 479956"/>
                <a:gd name="connsiteY5" fmla="*/ 341661 h 341661"/>
                <a:gd name="connsiteX6" fmla="*/ 198602 w 479956"/>
                <a:gd name="connsiteY6" fmla="*/ 333386 h 341661"/>
                <a:gd name="connsiteX7" fmla="*/ 318592 w 479956"/>
                <a:gd name="connsiteY7" fmla="*/ 209259 h 341661"/>
                <a:gd name="connsiteX8" fmla="*/ 0 w 479956"/>
                <a:gd name="connsiteY8" fmla="*/ 213396 h 341661"/>
                <a:gd name="connsiteX9" fmla="*/ 16550 w 479956"/>
                <a:gd name="connsiteY9" fmla="*/ 122370 h 341661"/>
                <a:gd name="connsiteX0" fmla="*/ 16550 w 487100"/>
                <a:gd name="connsiteY0" fmla="*/ 122370 h 341661"/>
                <a:gd name="connsiteX1" fmla="*/ 318592 w 487100"/>
                <a:gd name="connsiteY1" fmla="*/ 130645 h 341661"/>
                <a:gd name="connsiteX2" fmla="*/ 194346 w 487100"/>
                <a:gd name="connsiteY2" fmla="*/ 5894 h 341661"/>
                <a:gd name="connsiteX3" fmla="*/ 307310 w 487100"/>
                <a:gd name="connsiteY3" fmla="*/ 0 h 341661"/>
                <a:gd name="connsiteX4" fmla="*/ 487100 w 487100"/>
                <a:gd name="connsiteY4" fmla="*/ 173777 h 341661"/>
                <a:gd name="connsiteX5" fmla="*/ 297904 w 487100"/>
                <a:gd name="connsiteY5" fmla="*/ 341661 h 341661"/>
                <a:gd name="connsiteX6" fmla="*/ 198602 w 487100"/>
                <a:gd name="connsiteY6" fmla="*/ 333386 h 341661"/>
                <a:gd name="connsiteX7" fmla="*/ 318592 w 487100"/>
                <a:gd name="connsiteY7" fmla="*/ 209259 h 341661"/>
                <a:gd name="connsiteX8" fmla="*/ 0 w 487100"/>
                <a:gd name="connsiteY8" fmla="*/ 213396 h 341661"/>
                <a:gd name="connsiteX9" fmla="*/ 16550 w 487100"/>
                <a:gd name="connsiteY9" fmla="*/ 122370 h 341661"/>
                <a:gd name="connsiteX0" fmla="*/ 16550 w 487100"/>
                <a:gd name="connsiteY0" fmla="*/ 122370 h 348805"/>
                <a:gd name="connsiteX1" fmla="*/ 318592 w 487100"/>
                <a:gd name="connsiteY1" fmla="*/ 130645 h 348805"/>
                <a:gd name="connsiteX2" fmla="*/ 194346 w 487100"/>
                <a:gd name="connsiteY2" fmla="*/ 5894 h 348805"/>
                <a:gd name="connsiteX3" fmla="*/ 307310 w 487100"/>
                <a:gd name="connsiteY3" fmla="*/ 0 h 348805"/>
                <a:gd name="connsiteX4" fmla="*/ 487100 w 487100"/>
                <a:gd name="connsiteY4" fmla="*/ 173777 h 348805"/>
                <a:gd name="connsiteX5" fmla="*/ 300285 w 487100"/>
                <a:gd name="connsiteY5" fmla="*/ 348805 h 348805"/>
                <a:gd name="connsiteX6" fmla="*/ 198602 w 487100"/>
                <a:gd name="connsiteY6" fmla="*/ 333386 h 348805"/>
                <a:gd name="connsiteX7" fmla="*/ 318592 w 487100"/>
                <a:gd name="connsiteY7" fmla="*/ 209259 h 348805"/>
                <a:gd name="connsiteX8" fmla="*/ 0 w 487100"/>
                <a:gd name="connsiteY8" fmla="*/ 213396 h 348805"/>
                <a:gd name="connsiteX9" fmla="*/ 16550 w 487100"/>
                <a:gd name="connsiteY9" fmla="*/ 122370 h 348805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8602 w 487100"/>
                <a:gd name="connsiteY6" fmla="*/ 333386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23355 w 487100"/>
                <a:gd name="connsiteY7" fmla="*/ 214022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30645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28264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24188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2282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0789"/>
                <a:gd name="connsiteY0" fmla="*/ 122370 h 344043"/>
                <a:gd name="connsiteX1" fmla="*/ 312282 w 480789"/>
                <a:gd name="connsiteY1" fmla="*/ 128264 h 344043"/>
                <a:gd name="connsiteX2" fmla="*/ 195179 w 480789"/>
                <a:gd name="connsiteY2" fmla="*/ 5894 h 344043"/>
                <a:gd name="connsiteX3" fmla="*/ 308143 w 480789"/>
                <a:gd name="connsiteY3" fmla="*/ 0 h 344043"/>
                <a:gd name="connsiteX4" fmla="*/ 480789 w 480789"/>
                <a:gd name="connsiteY4" fmla="*/ 171396 h 344043"/>
                <a:gd name="connsiteX5" fmla="*/ 313024 w 480789"/>
                <a:gd name="connsiteY5" fmla="*/ 344043 h 344043"/>
                <a:gd name="connsiteX6" fmla="*/ 197054 w 480789"/>
                <a:gd name="connsiteY6" fmla="*/ 342911 h 344043"/>
                <a:gd name="connsiteX7" fmla="*/ 312281 w 480789"/>
                <a:gd name="connsiteY7" fmla="*/ 214022 h 344043"/>
                <a:gd name="connsiteX8" fmla="*/ 833 w 480789"/>
                <a:gd name="connsiteY8" fmla="*/ 213396 h 344043"/>
                <a:gd name="connsiteX9" fmla="*/ 3095 w 480789"/>
                <a:gd name="connsiteY9" fmla="*/ 122370 h 344043"/>
                <a:gd name="connsiteX0" fmla="*/ 3095 w 480789"/>
                <a:gd name="connsiteY0" fmla="*/ 131895 h 353568"/>
                <a:gd name="connsiteX1" fmla="*/ 312282 w 480789"/>
                <a:gd name="connsiteY1" fmla="*/ 137789 h 353568"/>
                <a:gd name="connsiteX2" fmla="*/ 195179 w 480789"/>
                <a:gd name="connsiteY2" fmla="*/ 15419 h 353568"/>
                <a:gd name="connsiteX3" fmla="*/ 305762 w 480789"/>
                <a:gd name="connsiteY3" fmla="*/ 0 h 353568"/>
                <a:gd name="connsiteX4" fmla="*/ 480789 w 480789"/>
                <a:gd name="connsiteY4" fmla="*/ 180921 h 353568"/>
                <a:gd name="connsiteX5" fmla="*/ 313024 w 480789"/>
                <a:gd name="connsiteY5" fmla="*/ 353568 h 353568"/>
                <a:gd name="connsiteX6" fmla="*/ 197054 w 480789"/>
                <a:gd name="connsiteY6" fmla="*/ 352436 h 353568"/>
                <a:gd name="connsiteX7" fmla="*/ 312281 w 480789"/>
                <a:gd name="connsiteY7" fmla="*/ 223547 h 353568"/>
                <a:gd name="connsiteX8" fmla="*/ 833 w 480789"/>
                <a:gd name="connsiteY8" fmla="*/ 222921 h 353568"/>
                <a:gd name="connsiteX9" fmla="*/ 3095 w 480789"/>
                <a:gd name="connsiteY9" fmla="*/ 131895 h 353568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7054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4672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789" h="351187">
                  <a:moveTo>
                    <a:pt x="3095" y="129514"/>
                  </a:moveTo>
                  <a:lnTo>
                    <a:pt x="312282" y="135408"/>
                  </a:lnTo>
                  <a:lnTo>
                    <a:pt x="195179" y="13038"/>
                  </a:lnTo>
                  <a:lnTo>
                    <a:pt x="310524" y="0"/>
                  </a:lnTo>
                  <a:lnTo>
                    <a:pt x="480789" y="178540"/>
                  </a:lnTo>
                  <a:lnTo>
                    <a:pt x="313024" y="351187"/>
                  </a:lnTo>
                  <a:lnTo>
                    <a:pt x="194672" y="350055"/>
                  </a:lnTo>
                  <a:lnTo>
                    <a:pt x="312281" y="221166"/>
                  </a:lnTo>
                  <a:lnTo>
                    <a:pt x="833" y="220540"/>
                  </a:lnTo>
                  <a:cubicBezTo>
                    <a:pt x="0" y="190198"/>
                    <a:pt x="3928" y="159856"/>
                    <a:pt x="3095" y="1295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>
                <a:solidFill>
                  <a:srgbClr val="FFFFFF"/>
                </a:solidFill>
              </a:endParaRPr>
            </a:p>
          </p:txBody>
        </p:sp>
        <p:sp>
          <p:nvSpPr>
            <p:cNvPr id="12" name="Oval 11">
              <a:hlinkClick r:id="" action="ppaction://hlinkshowjump?jump=nextslide"/>
            </p:cNvPr>
            <p:cNvSpPr/>
            <p:nvPr userDrawn="1"/>
          </p:nvSpPr>
          <p:spPr>
            <a:xfrm>
              <a:off x="1276349" y="5514975"/>
              <a:ext cx="182880" cy="18288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Freeform 12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1049338" y="6530975"/>
            <a:ext cx="146050" cy="106363"/>
          </a:xfrm>
          <a:custGeom>
            <a:avLst/>
            <a:gdLst>
              <a:gd name="connsiteX0" fmla="*/ 16550 w 479956"/>
              <a:gd name="connsiteY0" fmla="*/ 119989 h 339280"/>
              <a:gd name="connsiteX1" fmla="*/ 318592 w 479956"/>
              <a:gd name="connsiteY1" fmla="*/ 128264 h 339280"/>
              <a:gd name="connsiteX2" fmla="*/ 211015 w 479956"/>
              <a:gd name="connsiteY2" fmla="*/ 8275 h 339280"/>
              <a:gd name="connsiteX3" fmla="*/ 314454 w 479956"/>
              <a:gd name="connsiteY3" fmla="*/ 0 h 339280"/>
              <a:gd name="connsiteX4" fmla="*/ 479956 w 479956"/>
              <a:gd name="connsiteY4" fmla="*/ 173777 h 339280"/>
              <a:gd name="connsiteX5" fmla="*/ 297904 w 479956"/>
              <a:gd name="connsiteY5" fmla="*/ 339280 h 339280"/>
              <a:gd name="connsiteX6" fmla="*/ 198602 w 479956"/>
              <a:gd name="connsiteY6" fmla="*/ 331005 h 339280"/>
              <a:gd name="connsiteX7" fmla="*/ 318592 w 479956"/>
              <a:gd name="connsiteY7" fmla="*/ 206878 h 339280"/>
              <a:gd name="connsiteX8" fmla="*/ 0 w 479956"/>
              <a:gd name="connsiteY8" fmla="*/ 211015 h 339280"/>
              <a:gd name="connsiteX9" fmla="*/ 16550 w 479956"/>
              <a:gd name="connsiteY9" fmla="*/ 119989 h 339280"/>
              <a:gd name="connsiteX0" fmla="*/ 16550 w 479956"/>
              <a:gd name="connsiteY0" fmla="*/ 119989 h 339280"/>
              <a:gd name="connsiteX1" fmla="*/ 318592 w 479956"/>
              <a:gd name="connsiteY1" fmla="*/ 128264 h 339280"/>
              <a:gd name="connsiteX2" fmla="*/ 194346 w 479956"/>
              <a:gd name="connsiteY2" fmla="*/ 3513 h 339280"/>
              <a:gd name="connsiteX3" fmla="*/ 314454 w 479956"/>
              <a:gd name="connsiteY3" fmla="*/ 0 h 339280"/>
              <a:gd name="connsiteX4" fmla="*/ 479956 w 479956"/>
              <a:gd name="connsiteY4" fmla="*/ 173777 h 339280"/>
              <a:gd name="connsiteX5" fmla="*/ 297904 w 479956"/>
              <a:gd name="connsiteY5" fmla="*/ 339280 h 339280"/>
              <a:gd name="connsiteX6" fmla="*/ 198602 w 479956"/>
              <a:gd name="connsiteY6" fmla="*/ 331005 h 339280"/>
              <a:gd name="connsiteX7" fmla="*/ 318592 w 479956"/>
              <a:gd name="connsiteY7" fmla="*/ 206878 h 339280"/>
              <a:gd name="connsiteX8" fmla="*/ 0 w 479956"/>
              <a:gd name="connsiteY8" fmla="*/ 211015 h 339280"/>
              <a:gd name="connsiteX9" fmla="*/ 16550 w 479956"/>
              <a:gd name="connsiteY9" fmla="*/ 119989 h 339280"/>
              <a:gd name="connsiteX0" fmla="*/ 16550 w 479956"/>
              <a:gd name="connsiteY0" fmla="*/ 122370 h 341661"/>
              <a:gd name="connsiteX1" fmla="*/ 318592 w 479956"/>
              <a:gd name="connsiteY1" fmla="*/ 130645 h 341661"/>
              <a:gd name="connsiteX2" fmla="*/ 194346 w 479956"/>
              <a:gd name="connsiteY2" fmla="*/ 5894 h 341661"/>
              <a:gd name="connsiteX3" fmla="*/ 307310 w 479956"/>
              <a:gd name="connsiteY3" fmla="*/ 0 h 341661"/>
              <a:gd name="connsiteX4" fmla="*/ 479956 w 479956"/>
              <a:gd name="connsiteY4" fmla="*/ 176158 h 341661"/>
              <a:gd name="connsiteX5" fmla="*/ 297904 w 479956"/>
              <a:gd name="connsiteY5" fmla="*/ 341661 h 341661"/>
              <a:gd name="connsiteX6" fmla="*/ 198602 w 479956"/>
              <a:gd name="connsiteY6" fmla="*/ 333386 h 341661"/>
              <a:gd name="connsiteX7" fmla="*/ 318592 w 479956"/>
              <a:gd name="connsiteY7" fmla="*/ 209259 h 341661"/>
              <a:gd name="connsiteX8" fmla="*/ 0 w 479956"/>
              <a:gd name="connsiteY8" fmla="*/ 213396 h 341661"/>
              <a:gd name="connsiteX9" fmla="*/ 16550 w 479956"/>
              <a:gd name="connsiteY9" fmla="*/ 122370 h 341661"/>
              <a:gd name="connsiteX0" fmla="*/ 16550 w 487100"/>
              <a:gd name="connsiteY0" fmla="*/ 122370 h 341661"/>
              <a:gd name="connsiteX1" fmla="*/ 318592 w 487100"/>
              <a:gd name="connsiteY1" fmla="*/ 130645 h 341661"/>
              <a:gd name="connsiteX2" fmla="*/ 194346 w 487100"/>
              <a:gd name="connsiteY2" fmla="*/ 5894 h 341661"/>
              <a:gd name="connsiteX3" fmla="*/ 307310 w 487100"/>
              <a:gd name="connsiteY3" fmla="*/ 0 h 341661"/>
              <a:gd name="connsiteX4" fmla="*/ 487100 w 487100"/>
              <a:gd name="connsiteY4" fmla="*/ 173777 h 341661"/>
              <a:gd name="connsiteX5" fmla="*/ 297904 w 487100"/>
              <a:gd name="connsiteY5" fmla="*/ 341661 h 341661"/>
              <a:gd name="connsiteX6" fmla="*/ 198602 w 487100"/>
              <a:gd name="connsiteY6" fmla="*/ 333386 h 341661"/>
              <a:gd name="connsiteX7" fmla="*/ 318592 w 487100"/>
              <a:gd name="connsiteY7" fmla="*/ 209259 h 341661"/>
              <a:gd name="connsiteX8" fmla="*/ 0 w 487100"/>
              <a:gd name="connsiteY8" fmla="*/ 213396 h 341661"/>
              <a:gd name="connsiteX9" fmla="*/ 16550 w 487100"/>
              <a:gd name="connsiteY9" fmla="*/ 122370 h 341661"/>
              <a:gd name="connsiteX0" fmla="*/ 16550 w 487100"/>
              <a:gd name="connsiteY0" fmla="*/ 122370 h 348805"/>
              <a:gd name="connsiteX1" fmla="*/ 318592 w 487100"/>
              <a:gd name="connsiteY1" fmla="*/ 130645 h 348805"/>
              <a:gd name="connsiteX2" fmla="*/ 194346 w 487100"/>
              <a:gd name="connsiteY2" fmla="*/ 5894 h 348805"/>
              <a:gd name="connsiteX3" fmla="*/ 307310 w 487100"/>
              <a:gd name="connsiteY3" fmla="*/ 0 h 348805"/>
              <a:gd name="connsiteX4" fmla="*/ 487100 w 487100"/>
              <a:gd name="connsiteY4" fmla="*/ 173777 h 348805"/>
              <a:gd name="connsiteX5" fmla="*/ 300285 w 487100"/>
              <a:gd name="connsiteY5" fmla="*/ 348805 h 348805"/>
              <a:gd name="connsiteX6" fmla="*/ 198602 w 487100"/>
              <a:gd name="connsiteY6" fmla="*/ 333386 h 348805"/>
              <a:gd name="connsiteX7" fmla="*/ 318592 w 487100"/>
              <a:gd name="connsiteY7" fmla="*/ 209259 h 348805"/>
              <a:gd name="connsiteX8" fmla="*/ 0 w 487100"/>
              <a:gd name="connsiteY8" fmla="*/ 213396 h 348805"/>
              <a:gd name="connsiteX9" fmla="*/ 16550 w 487100"/>
              <a:gd name="connsiteY9" fmla="*/ 122370 h 348805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8602 w 487100"/>
              <a:gd name="connsiteY6" fmla="*/ 333386 h 344043"/>
              <a:gd name="connsiteX7" fmla="*/ 318592 w 487100"/>
              <a:gd name="connsiteY7" fmla="*/ 209259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6221 w 487100"/>
              <a:gd name="connsiteY6" fmla="*/ 342911 h 344043"/>
              <a:gd name="connsiteX7" fmla="*/ 318592 w 487100"/>
              <a:gd name="connsiteY7" fmla="*/ 209259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6221 w 487100"/>
              <a:gd name="connsiteY6" fmla="*/ 342911 h 344043"/>
              <a:gd name="connsiteX7" fmla="*/ 323355 w 487100"/>
              <a:gd name="connsiteY7" fmla="*/ 214022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0 w 489600"/>
              <a:gd name="connsiteY0" fmla="*/ 122370 h 344043"/>
              <a:gd name="connsiteX1" fmla="*/ 321092 w 489600"/>
              <a:gd name="connsiteY1" fmla="*/ 130645 h 344043"/>
              <a:gd name="connsiteX2" fmla="*/ 196846 w 489600"/>
              <a:gd name="connsiteY2" fmla="*/ 5894 h 344043"/>
              <a:gd name="connsiteX3" fmla="*/ 309810 w 489600"/>
              <a:gd name="connsiteY3" fmla="*/ 0 h 344043"/>
              <a:gd name="connsiteX4" fmla="*/ 489600 w 489600"/>
              <a:gd name="connsiteY4" fmla="*/ 173777 h 344043"/>
              <a:gd name="connsiteX5" fmla="*/ 314691 w 489600"/>
              <a:gd name="connsiteY5" fmla="*/ 344043 h 344043"/>
              <a:gd name="connsiteX6" fmla="*/ 198721 w 489600"/>
              <a:gd name="connsiteY6" fmla="*/ 342911 h 344043"/>
              <a:gd name="connsiteX7" fmla="*/ 325855 w 489600"/>
              <a:gd name="connsiteY7" fmla="*/ 214022 h 344043"/>
              <a:gd name="connsiteX8" fmla="*/ 2500 w 489600"/>
              <a:gd name="connsiteY8" fmla="*/ 213396 h 344043"/>
              <a:gd name="connsiteX9" fmla="*/ 0 w 489600"/>
              <a:gd name="connsiteY9" fmla="*/ 122370 h 344043"/>
              <a:gd name="connsiteX0" fmla="*/ 0 w 489600"/>
              <a:gd name="connsiteY0" fmla="*/ 122370 h 344043"/>
              <a:gd name="connsiteX1" fmla="*/ 321092 w 489600"/>
              <a:gd name="connsiteY1" fmla="*/ 128264 h 344043"/>
              <a:gd name="connsiteX2" fmla="*/ 196846 w 489600"/>
              <a:gd name="connsiteY2" fmla="*/ 5894 h 344043"/>
              <a:gd name="connsiteX3" fmla="*/ 309810 w 489600"/>
              <a:gd name="connsiteY3" fmla="*/ 0 h 344043"/>
              <a:gd name="connsiteX4" fmla="*/ 489600 w 489600"/>
              <a:gd name="connsiteY4" fmla="*/ 173777 h 344043"/>
              <a:gd name="connsiteX5" fmla="*/ 314691 w 489600"/>
              <a:gd name="connsiteY5" fmla="*/ 344043 h 344043"/>
              <a:gd name="connsiteX6" fmla="*/ 198721 w 489600"/>
              <a:gd name="connsiteY6" fmla="*/ 342911 h 344043"/>
              <a:gd name="connsiteX7" fmla="*/ 325855 w 489600"/>
              <a:gd name="connsiteY7" fmla="*/ 214022 h 344043"/>
              <a:gd name="connsiteX8" fmla="*/ 2500 w 489600"/>
              <a:gd name="connsiteY8" fmla="*/ 213396 h 344043"/>
              <a:gd name="connsiteX9" fmla="*/ 0 w 489600"/>
              <a:gd name="connsiteY9" fmla="*/ 122370 h 344043"/>
              <a:gd name="connsiteX0" fmla="*/ 3095 w 487933"/>
              <a:gd name="connsiteY0" fmla="*/ 122370 h 344043"/>
              <a:gd name="connsiteX1" fmla="*/ 319425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24188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7933"/>
              <a:gd name="connsiteY0" fmla="*/ 122370 h 344043"/>
              <a:gd name="connsiteX1" fmla="*/ 319425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12281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7933"/>
              <a:gd name="connsiteY0" fmla="*/ 122370 h 344043"/>
              <a:gd name="connsiteX1" fmla="*/ 312282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12281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0789"/>
              <a:gd name="connsiteY0" fmla="*/ 122370 h 344043"/>
              <a:gd name="connsiteX1" fmla="*/ 312282 w 480789"/>
              <a:gd name="connsiteY1" fmla="*/ 128264 h 344043"/>
              <a:gd name="connsiteX2" fmla="*/ 195179 w 480789"/>
              <a:gd name="connsiteY2" fmla="*/ 5894 h 344043"/>
              <a:gd name="connsiteX3" fmla="*/ 308143 w 480789"/>
              <a:gd name="connsiteY3" fmla="*/ 0 h 344043"/>
              <a:gd name="connsiteX4" fmla="*/ 480789 w 480789"/>
              <a:gd name="connsiteY4" fmla="*/ 171396 h 344043"/>
              <a:gd name="connsiteX5" fmla="*/ 313024 w 480789"/>
              <a:gd name="connsiteY5" fmla="*/ 344043 h 344043"/>
              <a:gd name="connsiteX6" fmla="*/ 197054 w 480789"/>
              <a:gd name="connsiteY6" fmla="*/ 342911 h 344043"/>
              <a:gd name="connsiteX7" fmla="*/ 312281 w 480789"/>
              <a:gd name="connsiteY7" fmla="*/ 214022 h 344043"/>
              <a:gd name="connsiteX8" fmla="*/ 833 w 480789"/>
              <a:gd name="connsiteY8" fmla="*/ 213396 h 344043"/>
              <a:gd name="connsiteX9" fmla="*/ 3095 w 480789"/>
              <a:gd name="connsiteY9" fmla="*/ 122370 h 344043"/>
              <a:gd name="connsiteX0" fmla="*/ 3095 w 480789"/>
              <a:gd name="connsiteY0" fmla="*/ 131895 h 353568"/>
              <a:gd name="connsiteX1" fmla="*/ 312282 w 480789"/>
              <a:gd name="connsiteY1" fmla="*/ 137789 h 353568"/>
              <a:gd name="connsiteX2" fmla="*/ 195179 w 480789"/>
              <a:gd name="connsiteY2" fmla="*/ 15419 h 353568"/>
              <a:gd name="connsiteX3" fmla="*/ 305762 w 480789"/>
              <a:gd name="connsiteY3" fmla="*/ 0 h 353568"/>
              <a:gd name="connsiteX4" fmla="*/ 480789 w 480789"/>
              <a:gd name="connsiteY4" fmla="*/ 180921 h 353568"/>
              <a:gd name="connsiteX5" fmla="*/ 313024 w 480789"/>
              <a:gd name="connsiteY5" fmla="*/ 353568 h 353568"/>
              <a:gd name="connsiteX6" fmla="*/ 197054 w 480789"/>
              <a:gd name="connsiteY6" fmla="*/ 352436 h 353568"/>
              <a:gd name="connsiteX7" fmla="*/ 312281 w 480789"/>
              <a:gd name="connsiteY7" fmla="*/ 223547 h 353568"/>
              <a:gd name="connsiteX8" fmla="*/ 833 w 480789"/>
              <a:gd name="connsiteY8" fmla="*/ 222921 h 353568"/>
              <a:gd name="connsiteX9" fmla="*/ 3095 w 480789"/>
              <a:gd name="connsiteY9" fmla="*/ 131895 h 353568"/>
              <a:gd name="connsiteX0" fmla="*/ 3095 w 480789"/>
              <a:gd name="connsiteY0" fmla="*/ 129514 h 351187"/>
              <a:gd name="connsiteX1" fmla="*/ 312282 w 480789"/>
              <a:gd name="connsiteY1" fmla="*/ 135408 h 351187"/>
              <a:gd name="connsiteX2" fmla="*/ 195179 w 480789"/>
              <a:gd name="connsiteY2" fmla="*/ 13038 h 351187"/>
              <a:gd name="connsiteX3" fmla="*/ 310524 w 480789"/>
              <a:gd name="connsiteY3" fmla="*/ 0 h 351187"/>
              <a:gd name="connsiteX4" fmla="*/ 480789 w 480789"/>
              <a:gd name="connsiteY4" fmla="*/ 178540 h 351187"/>
              <a:gd name="connsiteX5" fmla="*/ 313024 w 480789"/>
              <a:gd name="connsiteY5" fmla="*/ 351187 h 351187"/>
              <a:gd name="connsiteX6" fmla="*/ 197054 w 480789"/>
              <a:gd name="connsiteY6" fmla="*/ 350055 h 351187"/>
              <a:gd name="connsiteX7" fmla="*/ 312281 w 480789"/>
              <a:gd name="connsiteY7" fmla="*/ 221166 h 351187"/>
              <a:gd name="connsiteX8" fmla="*/ 833 w 480789"/>
              <a:gd name="connsiteY8" fmla="*/ 220540 h 351187"/>
              <a:gd name="connsiteX9" fmla="*/ 3095 w 480789"/>
              <a:gd name="connsiteY9" fmla="*/ 129514 h 351187"/>
              <a:gd name="connsiteX0" fmla="*/ 3095 w 480789"/>
              <a:gd name="connsiteY0" fmla="*/ 129514 h 351187"/>
              <a:gd name="connsiteX1" fmla="*/ 312282 w 480789"/>
              <a:gd name="connsiteY1" fmla="*/ 135408 h 351187"/>
              <a:gd name="connsiteX2" fmla="*/ 195179 w 480789"/>
              <a:gd name="connsiteY2" fmla="*/ 13038 h 351187"/>
              <a:gd name="connsiteX3" fmla="*/ 310524 w 480789"/>
              <a:gd name="connsiteY3" fmla="*/ 0 h 351187"/>
              <a:gd name="connsiteX4" fmla="*/ 480789 w 480789"/>
              <a:gd name="connsiteY4" fmla="*/ 178540 h 351187"/>
              <a:gd name="connsiteX5" fmla="*/ 313024 w 480789"/>
              <a:gd name="connsiteY5" fmla="*/ 351187 h 351187"/>
              <a:gd name="connsiteX6" fmla="*/ 194672 w 480789"/>
              <a:gd name="connsiteY6" fmla="*/ 350055 h 351187"/>
              <a:gd name="connsiteX7" fmla="*/ 312281 w 480789"/>
              <a:gd name="connsiteY7" fmla="*/ 221166 h 351187"/>
              <a:gd name="connsiteX8" fmla="*/ 833 w 480789"/>
              <a:gd name="connsiteY8" fmla="*/ 220540 h 351187"/>
              <a:gd name="connsiteX9" fmla="*/ 3095 w 480789"/>
              <a:gd name="connsiteY9" fmla="*/ 129514 h 35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789" h="351187">
                <a:moveTo>
                  <a:pt x="3095" y="129514"/>
                </a:moveTo>
                <a:lnTo>
                  <a:pt x="312282" y="135408"/>
                </a:lnTo>
                <a:lnTo>
                  <a:pt x="195179" y="13038"/>
                </a:lnTo>
                <a:lnTo>
                  <a:pt x="310524" y="0"/>
                </a:lnTo>
                <a:lnTo>
                  <a:pt x="480789" y="178540"/>
                </a:lnTo>
                <a:lnTo>
                  <a:pt x="313024" y="351187"/>
                </a:lnTo>
                <a:lnTo>
                  <a:pt x="194672" y="350055"/>
                </a:lnTo>
                <a:lnTo>
                  <a:pt x="312281" y="221166"/>
                </a:lnTo>
                <a:lnTo>
                  <a:pt x="833" y="220540"/>
                </a:lnTo>
                <a:cubicBezTo>
                  <a:pt x="0" y="190198"/>
                  <a:pt x="3928" y="159856"/>
                  <a:pt x="3095" y="1295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4" name="Oval 13">
            <a:hlinkClick r:id="" action="ppaction://hlinkshowjump?jump=previousslide"/>
          </p:cNvPr>
          <p:cNvSpPr/>
          <p:nvPr userDrawn="1"/>
        </p:nvSpPr>
        <p:spPr>
          <a:xfrm flipH="1">
            <a:off x="1019175" y="6492875"/>
            <a:ext cx="182563" cy="182563"/>
          </a:xfrm>
          <a:prstGeom prst="ellipse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0"/>
            <a:ext cx="8378825" cy="7931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59845"/>
            <a:ext cx="8378825" cy="47656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6138010" y="6489700"/>
            <a:ext cx="7437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CA" sz="1100" b="0" dirty="0" smtClean="0">
                <a:solidFill>
                  <a:srgbClr val="9D9FA2"/>
                </a:solidFill>
                <a:latin typeface="Arial" pitchFamily="34" charset="0"/>
                <a:ea typeface="MS PGothic" pitchFamily="34" charset="-128"/>
                <a:cs typeface="+mn-cs"/>
              </a:rPr>
              <a:t>March 2016</a:t>
            </a:r>
            <a:endParaRPr lang="en-CA" sz="1100" b="0" dirty="0">
              <a:solidFill>
                <a:srgbClr val="9D9FA2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8" name="Picture 13" descr="arrow yel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47" y="6492875"/>
            <a:ext cx="165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9637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7E1ED6-D18E-7E4C-942C-754239F4DEEE}" type="datetimeFigureOut">
              <a:rPr lang="en-US" smtClean="0">
                <a:solidFill>
                  <a:srgbClr val="000000"/>
                </a:solidFill>
              </a:rPr>
              <a:pPr/>
              <a:t>3/22/2016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3A8ACA-56C4-6F49-BFA1-0B66D77E34E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57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gray">
          <a:xfrm>
            <a:off x="358775" y="6438900"/>
            <a:ext cx="490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/>
            <a:fld id="{CC21EA05-6B4D-EA42-83A8-186F2B06A868}" type="slidenum">
              <a:rPr lang="en-US" sz="1600" b="0"/>
              <a:pPr defTabSz="914400"/>
              <a:t>‹#›</a:t>
            </a:fld>
            <a:endParaRPr lang="en-US" sz="1600" b="0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708025" y="6573838"/>
            <a:ext cx="20002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363641" y="6489700"/>
            <a:ext cx="78226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CA" sz="1100" b="0" dirty="0" smtClean="0">
                <a:solidFill>
                  <a:srgbClr val="9D9FA2"/>
                </a:solidFill>
                <a:latin typeface="Arial" pitchFamily="34" charset="0"/>
                <a:ea typeface="MS PGothic" pitchFamily="34" charset="-128"/>
                <a:cs typeface="+mn-cs"/>
              </a:rPr>
              <a:t>March, 2016</a:t>
            </a:r>
            <a:endParaRPr lang="en-CA" sz="1100" b="0" dirty="0">
              <a:solidFill>
                <a:srgbClr val="9D9FA2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8" name="Picture 13" descr="arrow 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47" y="6492875"/>
            <a:ext cx="165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arrow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6478588"/>
            <a:ext cx="20478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1"/>
          <p:cNvGrpSpPr>
            <a:grpSpLocks/>
          </p:cNvGrpSpPr>
          <p:nvPr userDrawn="1"/>
        </p:nvGrpSpPr>
        <p:grpSpPr bwMode="auto">
          <a:xfrm>
            <a:off x="1330325" y="6492875"/>
            <a:ext cx="182563" cy="182563"/>
            <a:chOff x="1276349" y="5514975"/>
            <a:chExt cx="182880" cy="182880"/>
          </a:xfrm>
        </p:grpSpPr>
        <p:sp>
          <p:nvSpPr>
            <p:cNvPr id="11" name="Freeform 10"/>
            <p:cNvSpPr>
              <a:spLocks noChangeAspect="1"/>
            </p:cNvSpPr>
            <p:nvPr userDrawn="1"/>
          </p:nvSpPr>
          <p:spPr>
            <a:xfrm>
              <a:off x="1285891" y="5553141"/>
              <a:ext cx="146304" cy="106548"/>
            </a:xfrm>
            <a:custGeom>
              <a:avLst/>
              <a:gdLst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211015 w 479956"/>
                <a:gd name="connsiteY2" fmla="*/ 8275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194346 w 479956"/>
                <a:gd name="connsiteY2" fmla="*/ 3513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22370 h 341661"/>
                <a:gd name="connsiteX1" fmla="*/ 318592 w 479956"/>
                <a:gd name="connsiteY1" fmla="*/ 130645 h 341661"/>
                <a:gd name="connsiteX2" fmla="*/ 194346 w 479956"/>
                <a:gd name="connsiteY2" fmla="*/ 5894 h 341661"/>
                <a:gd name="connsiteX3" fmla="*/ 307310 w 479956"/>
                <a:gd name="connsiteY3" fmla="*/ 0 h 341661"/>
                <a:gd name="connsiteX4" fmla="*/ 479956 w 479956"/>
                <a:gd name="connsiteY4" fmla="*/ 176158 h 341661"/>
                <a:gd name="connsiteX5" fmla="*/ 297904 w 479956"/>
                <a:gd name="connsiteY5" fmla="*/ 341661 h 341661"/>
                <a:gd name="connsiteX6" fmla="*/ 198602 w 479956"/>
                <a:gd name="connsiteY6" fmla="*/ 333386 h 341661"/>
                <a:gd name="connsiteX7" fmla="*/ 318592 w 479956"/>
                <a:gd name="connsiteY7" fmla="*/ 209259 h 341661"/>
                <a:gd name="connsiteX8" fmla="*/ 0 w 479956"/>
                <a:gd name="connsiteY8" fmla="*/ 213396 h 341661"/>
                <a:gd name="connsiteX9" fmla="*/ 16550 w 479956"/>
                <a:gd name="connsiteY9" fmla="*/ 122370 h 341661"/>
                <a:gd name="connsiteX0" fmla="*/ 16550 w 487100"/>
                <a:gd name="connsiteY0" fmla="*/ 122370 h 341661"/>
                <a:gd name="connsiteX1" fmla="*/ 318592 w 487100"/>
                <a:gd name="connsiteY1" fmla="*/ 130645 h 341661"/>
                <a:gd name="connsiteX2" fmla="*/ 194346 w 487100"/>
                <a:gd name="connsiteY2" fmla="*/ 5894 h 341661"/>
                <a:gd name="connsiteX3" fmla="*/ 307310 w 487100"/>
                <a:gd name="connsiteY3" fmla="*/ 0 h 341661"/>
                <a:gd name="connsiteX4" fmla="*/ 487100 w 487100"/>
                <a:gd name="connsiteY4" fmla="*/ 173777 h 341661"/>
                <a:gd name="connsiteX5" fmla="*/ 297904 w 487100"/>
                <a:gd name="connsiteY5" fmla="*/ 341661 h 341661"/>
                <a:gd name="connsiteX6" fmla="*/ 198602 w 487100"/>
                <a:gd name="connsiteY6" fmla="*/ 333386 h 341661"/>
                <a:gd name="connsiteX7" fmla="*/ 318592 w 487100"/>
                <a:gd name="connsiteY7" fmla="*/ 209259 h 341661"/>
                <a:gd name="connsiteX8" fmla="*/ 0 w 487100"/>
                <a:gd name="connsiteY8" fmla="*/ 213396 h 341661"/>
                <a:gd name="connsiteX9" fmla="*/ 16550 w 487100"/>
                <a:gd name="connsiteY9" fmla="*/ 122370 h 341661"/>
                <a:gd name="connsiteX0" fmla="*/ 16550 w 487100"/>
                <a:gd name="connsiteY0" fmla="*/ 122370 h 348805"/>
                <a:gd name="connsiteX1" fmla="*/ 318592 w 487100"/>
                <a:gd name="connsiteY1" fmla="*/ 130645 h 348805"/>
                <a:gd name="connsiteX2" fmla="*/ 194346 w 487100"/>
                <a:gd name="connsiteY2" fmla="*/ 5894 h 348805"/>
                <a:gd name="connsiteX3" fmla="*/ 307310 w 487100"/>
                <a:gd name="connsiteY3" fmla="*/ 0 h 348805"/>
                <a:gd name="connsiteX4" fmla="*/ 487100 w 487100"/>
                <a:gd name="connsiteY4" fmla="*/ 173777 h 348805"/>
                <a:gd name="connsiteX5" fmla="*/ 300285 w 487100"/>
                <a:gd name="connsiteY5" fmla="*/ 348805 h 348805"/>
                <a:gd name="connsiteX6" fmla="*/ 198602 w 487100"/>
                <a:gd name="connsiteY6" fmla="*/ 333386 h 348805"/>
                <a:gd name="connsiteX7" fmla="*/ 318592 w 487100"/>
                <a:gd name="connsiteY7" fmla="*/ 209259 h 348805"/>
                <a:gd name="connsiteX8" fmla="*/ 0 w 487100"/>
                <a:gd name="connsiteY8" fmla="*/ 213396 h 348805"/>
                <a:gd name="connsiteX9" fmla="*/ 16550 w 487100"/>
                <a:gd name="connsiteY9" fmla="*/ 122370 h 348805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8602 w 487100"/>
                <a:gd name="connsiteY6" fmla="*/ 333386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23355 w 487100"/>
                <a:gd name="connsiteY7" fmla="*/ 214022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30645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28264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24188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2282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0789"/>
                <a:gd name="connsiteY0" fmla="*/ 122370 h 344043"/>
                <a:gd name="connsiteX1" fmla="*/ 312282 w 480789"/>
                <a:gd name="connsiteY1" fmla="*/ 128264 h 344043"/>
                <a:gd name="connsiteX2" fmla="*/ 195179 w 480789"/>
                <a:gd name="connsiteY2" fmla="*/ 5894 h 344043"/>
                <a:gd name="connsiteX3" fmla="*/ 308143 w 480789"/>
                <a:gd name="connsiteY3" fmla="*/ 0 h 344043"/>
                <a:gd name="connsiteX4" fmla="*/ 480789 w 480789"/>
                <a:gd name="connsiteY4" fmla="*/ 171396 h 344043"/>
                <a:gd name="connsiteX5" fmla="*/ 313024 w 480789"/>
                <a:gd name="connsiteY5" fmla="*/ 344043 h 344043"/>
                <a:gd name="connsiteX6" fmla="*/ 197054 w 480789"/>
                <a:gd name="connsiteY6" fmla="*/ 342911 h 344043"/>
                <a:gd name="connsiteX7" fmla="*/ 312281 w 480789"/>
                <a:gd name="connsiteY7" fmla="*/ 214022 h 344043"/>
                <a:gd name="connsiteX8" fmla="*/ 833 w 480789"/>
                <a:gd name="connsiteY8" fmla="*/ 213396 h 344043"/>
                <a:gd name="connsiteX9" fmla="*/ 3095 w 480789"/>
                <a:gd name="connsiteY9" fmla="*/ 122370 h 344043"/>
                <a:gd name="connsiteX0" fmla="*/ 3095 w 480789"/>
                <a:gd name="connsiteY0" fmla="*/ 131895 h 353568"/>
                <a:gd name="connsiteX1" fmla="*/ 312282 w 480789"/>
                <a:gd name="connsiteY1" fmla="*/ 137789 h 353568"/>
                <a:gd name="connsiteX2" fmla="*/ 195179 w 480789"/>
                <a:gd name="connsiteY2" fmla="*/ 15419 h 353568"/>
                <a:gd name="connsiteX3" fmla="*/ 305762 w 480789"/>
                <a:gd name="connsiteY3" fmla="*/ 0 h 353568"/>
                <a:gd name="connsiteX4" fmla="*/ 480789 w 480789"/>
                <a:gd name="connsiteY4" fmla="*/ 180921 h 353568"/>
                <a:gd name="connsiteX5" fmla="*/ 313024 w 480789"/>
                <a:gd name="connsiteY5" fmla="*/ 353568 h 353568"/>
                <a:gd name="connsiteX6" fmla="*/ 197054 w 480789"/>
                <a:gd name="connsiteY6" fmla="*/ 352436 h 353568"/>
                <a:gd name="connsiteX7" fmla="*/ 312281 w 480789"/>
                <a:gd name="connsiteY7" fmla="*/ 223547 h 353568"/>
                <a:gd name="connsiteX8" fmla="*/ 833 w 480789"/>
                <a:gd name="connsiteY8" fmla="*/ 222921 h 353568"/>
                <a:gd name="connsiteX9" fmla="*/ 3095 w 480789"/>
                <a:gd name="connsiteY9" fmla="*/ 131895 h 353568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7054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4672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789" h="351187">
                  <a:moveTo>
                    <a:pt x="3095" y="129514"/>
                  </a:moveTo>
                  <a:lnTo>
                    <a:pt x="312282" y="135408"/>
                  </a:lnTo>
                  <a:lnTo>
                    <a:pt x="195179" y="13038"/>
                  </a:lnTo>
                  <a:lnTo>
                    <a:pt x="310524" y="0"/>
                  </a:lnTo>
                  <a:lnTo>
                    <a:pt x="480789" y="178540"/>
                  </a:lnTo>
                  <a:lnTo>
                    <a:pt x="313024" y="351187"/>
                  </a:lnTo>
                  <a:lnTo>
                    <a:pt x="194672" y="350055"/>
                  </a:lnTo>
                  <a:lnTo>
                    <a:pt x="312281" y="221166"/>
                  </a:lnTo>
                  <a:lnTo>
                    <a:pt x="833" y="220540"/>
                  </a:lnTo>
                  <a:cubicBezTo>
                    <a:pt x="0" y="190198"/>
                    <a:pt x="3928" y="159856"/>
                    <a:pt x="3095" y="1295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" name="Oval 11">
              <a:hlinkClick r:id="" action="ppaction://hlinkshowjump?jump=nextslide"/>
            </p:cNvPr>
            <p:cNvSpPr/>
            <p:nvPr userDrawn="1"/>
          </p:nvSpPr>
          <p:spPr>
            <a:xfrm>
              <a:off x="1276349" y="5514975"/>
              <a:ext cx="182880" cy="18288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13" name="Freeform 12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1049338" y="6530975"/>
            <a:ext cx="146050" cy="106363"/>
          </a:xfrm>
          <a:custGeom>
            <a:avLst/>
            <a:gdLst>
              <a:gd name="connsiteX0" fmla="*/ 16550 w 479956"/>
              <a:gd name="connsiteY0" fmla="*/ 119989 h 339280"/>
              <a:gd name="connsiteX1" fmla="*/ 318592 w 479956"/>
              <a:gd name="connsiteY1" fmla="*/ 128264 h 339280"/>
              <a:gd name="connsiteX2" fmla="*/ 211015 w 479956"/>
              <a:gd name="connsiteY2" fmla="*/ 8275 h 339280"/>
              <a:gd name="connsiteX3" fmla="*/ 314454 w 479956"/>
              <a:gd name="connsiteY3" fmla="*/ 0 h 339280"/>
              <a:gd name="connsiteX4" fmla="*/ 479956 w 479956"/>
              <a:gd name="connsiteY4" fmla="*/ 173777 h 339280"/>
              <a:gd name="connsiteX5" fmla="*/ 297904 w 479956"/>
              <a:gd name="connsiteY5" fmla="*/ 339280 h 339280"/>
              <a:gd name="connsiteX6" fmla="*/ 198602 w 479956"/>
              <a:gd name="connsiteY6" fmla="*/ 331005 h 339280"/>
              <a:gd name="connsiteX7" fmla="*/ 318592 w 479956"/>
              <a:gd name="connsiteY7" fmla="*/ 206878 h 339280"/>
              <a:gd name="connsiteX8" fmla="*/ 0 w 479956"/>
              <a:gd name="connsiteY8" fmla="*/ 211015 h 339280"/>
              <a:gd name="connsiteX9" fmla="*/ 16550 w 479956"/>
              <a:gd name="connsiteY9" fmla="*/ 119989 h 339280"/>
              <a:gd name="connsiteX0" fmla="*/ 16550 w 479956"/>
              <a:gd name="connsiteY0" fmla="*/ 119989 h 339280"/>
              <a:gd name="connsiteX1" fmla="*/ 318592 w 479956"/>
              <a:gd name="connsiteY1" fmla="*/ 128264 h 339280"/>
              <a:gd name="connsiteX2" fmla="*/ 194346 w 479956"/>
              <a:gd name="connsiteY2" fmla="*/ 3513 h 339280"/>
              <a:gd name="connsiteX3" fmla="*/ 314454 w 479956"/>
              <a:gd name="connsiteY3" fmla="*/ 0 h 339280"/>
              <a:gd name="connsiteX4" fmla="*/ 479956 w 479956"/>
              <a:gd name="connsiteY4" fmla="*/ 173777 h 339280"/>
              <a:gd name="connsiteX5" fmla="*/ 297904 w 479956"/>
              <a:gd name="connsiteY5" fmla="*/ 339280 h 339280"/>
              <a:gd name="connsiteX6" fmla="*/ 198602 w 479956"/>
              <a:gd name="connsiteY6" fmla="*/ 331005 h 339280"/>
              <a:gd name="connsiteX7" fmla="*/ 318592 w 479956"/>
              <a:gd name="connsiteY7" fmla="*/ 206878 h 339280"/>
              <a:gd name="connsiteX8" fmla="*/ 0 w 479956"/>
              <a:gd name="connsiteY8" fmla="*/ 211015 h 339280"/>
              <a:gd name="connsiteX9" fmla="*/ 16550 w 479956"/>
              <a:gd name="connsiteY9" fmla="*/ 119989 h 339280"/>
              <a:gd name="connsiteX0" fmla="*/ 16550 w 479956"/>
              <a:gd name="connsiteY0" fmla="*/ 122370 h 341661"/>
              <a:gd name="connsiteX1" fmla="*/ 318592 w 479956"/>
              <a:gd name="connsiteY1" fmla="*/ 130645 h 341661"/>
              <a:gd name="connsiteX2" fmla="*/ 194346 w 479956"/>
              <a:gd name="connsiteY2" fmla="*/ 5894 h 341661"/>
              <a:gd name="connsiteX3" fmla="*/ 307310 w 479956"/>
              <a:gd name="connsiteY3" fmla="*/ 0 h 341661"/>
              <a:gd name="connsiteX4" fmla="*/ 479956 w 479956"/>
              <a:gd name="connsiteY4" fmla="*/ 176158 h 341661"/>
              <a:gd name="connsiteX5" fmla="*/ 297904 w 479956"/>
              <a:gd name="connsiteY5" fmla="*/ 341661 h 341661"/>
              <a:gd name="connsiteX6" fmla="*/ 198602 w 479956"/>
              <a:gd name="connsiteY6" fmla="*/ 333386 h 341661"/>
              <a:gd name="connsiteX7" fmla="*/ 318592 w 479956"/>
              <a:gd name="connsiteY7" fmla="*/ 209259 h 341661"/>
              <a:gd name="connsiteX8" fmla="*/ 0 w 479956"/>
              <a:gd name="connsiteY8" fmla="*/ 213396 h 341661"/>
              <a:gd name="connsiteX9" fmla="*/ 16550 w 479956"/>
              <a:gd name="connsiteY9" fmla="*/ 122370 h 341661"/>
              <a:gd name="connsiteX0" fmla="*/ 16550 w 487100"/>
              <a:gd name="connsiteY0" fmla="*/ 122370 h 341661"/>
              <a:gd name="connsiteX1" fmla="*/ 318592 w 487100"/>
              <a:gd name="connsiteY1" fmla="*/ 130645 h 341661"/>
              <a:gd name="connsiteX2" fmla="*/ 194346 w 487100"/>
              <a:gd name="connsiteY2" fmla="*/ 5894 h 341661"/>
              <a:gd name="connsiteX3" fmla="*/ 307310 w 487100"/>
              <a:gd name="connsiteY3" fmla="*/ 0 h 341661"/>
              <a:gd name="connsiteX4" fmla="*/ 487100 w 487100"/>
              <a:gd name="connsiteY4" fmla="*/ 173777 h 341661"/>
              <a:gd name="connsiteX5" fmla="*/ 297904 w 487100"/>
              <a:gd name="connsiteY5" fmla="*/ 341661 h 341661"/>
              <a:gd name="connsiteX6" fmla="*/ 198602 w 487100"/>
              <a:gd name="connsiteY6" fmla="*/ 333386 h 341661"/>
              <a:gd name="connsiteX7" fmla="*/ 318592 w 487100"/>
              <a:gd name="connsiteY7" fmla="*/ 209259 h 341661"/>
              <a:gd name="connsiteX8" fmla="*/ 0 w 487100"/>
              <a:gd name="connsiteY8" fmla="*/ 213396 h 341661"/>
              <a:gd name="connsiteX9" fmla="*/ 16550 w 487100"/>
              <a:gd name="connsiteY9" fmla="*/ 122370 h 341661"/>
              <a:gd name="connsiteX0" fmla="*/ 16550 w 487100"/>
              <a:gd name="connsiteY0" fmla="*/ 122370 h 348805"/>
              <a:gd name="connsiteX1" fmla="*/ 318592 w 487100"/>
              <a:gd name="connsiteY1" fmla="*/ 130645 h 348805"/>
              <a:gd name="connsiteX2" fmla="*/ 194346 w 487100"/>
              <a:gd name="connsiteY2" fmla="*/ 5894 h 348805"/>
              <a:gd name="connsiteX3" fmla="*/ 307310 w 487100"/>
              <a:gd name="connsiteY3" fmla="*/ 0 h 348805"/>
              <a:gd name="connsiteX4" fmla="*/ 487100 w 487100"/>
              <a:gd name="connsiteY4" fmla="*/ 173777 h 348805"/>
              <a:gd name="connsiteX5" fmla="*/ 300285 w 487100"/>
              <a:gd name="connsiteY5" fmla="*/ 348805 h 348805"/>
              <a:gd name="connsiteX6" fmla="*/ 198602 w 487100"/>
              <a:gd name="connsiteY6" fmla="*/ 333386 h 348805"/>
              <a:gd name="connsiteX7" fmla="*/ 318592 w 487100"/>
              <a:gd name="connsiteY7" fmla="*/ 209259 h 348805"/>
              <a:gd name="connsiteX8" fmla="*/ 0 w 487100"/>
              <a:gd name="connsiteY8" fmla="*/ 213396 h 348805"/>
              <a:gd name="connsiteX9" fmla="*/ 16550 w 487100"/>
              <a:gd name="connsiteY9" fmla="*/ 122370 h 348805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8602 w 487100"/>
              <a:gd name="connsiteY6" fmla="*/ 333386 h 344043"/>
              <a:gd name="connsiteX7" fmla="*/ 318592 w 487100"/>
              <a:gd name="connsiteY7" fmla="*/ 209259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6221 w 487100"/>
              <a:gd name="connsiteY6" fmla="*/ 342911 h 344043"/>
              <a:gd name="connsiteX7" fmla="*/ 318592 w 487100"/>
              <a:gd name="connsiteY7" fmla="*/ 209259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6221 w 487100"/>
              <a:gd name="connsiteY6" fmla="*/ 342911 h 344043"/>
              <a:gd name="connsiteX7" fmla="*/ 323355 w 487100"/>
              <a:gd name="connsiteY7" fmla="*/ 214022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0 w 489600"/>
              <a:gd name="connsiteY0" fmla="*/ 122370 h 344043"/>
              <a:gd name="connsiteX1" fmla="*/ 321092 w 489600"/>
              <a:gd name="connsiteY1" fmla="*/ 130645 h 344043"/>
              <a:gd name="connsiteX2" fmla="*/ 196846 w 489600"/>
              <a:gd name="connsiteY2" fmla="*/ 5894 h 344043"/>
              <a:gd name="connsiteX3" fmla="*/ 309810 w 489600"/>
              <a:gd name="connsiteY3" fmla="*/ 0 h 344043"/>
              <a:gd name="connsiteX4" fmla="*/ 489600 w 489600"/>
              <a:gd name="connsiteY4" fmla="*/ 173777 h 344043"/>
              <a:gd name="connsiteX5" fmla="*/ 314691 w 489600"/>
              <a:gd name="connsiteY5" fmla="*/ 344043 h 344043"/>
              <a:gd name="connsiteX6" fmla="*/ 198721 w 489600"/>
              <a:gd name="connsiteY6" fmla="*/ 342911 h 344043"/>
              <a:gd name="connsiteX7" fmla="*/ 325855 w 489600"/>
              <a:gd name="connsiteY7" fmla="*/ 214022 h 344043"/>
              <a:gd name="connsiteX8" fmla="*/ 2500 w 489600"/>
              <a:gd name="connsiteY8" fmla="*/ 213396 h 344043"/>
              <a:gd name="connsiteX9" fmla="*/ 0 w 489600"/>
              <a:gd name="connsiteY9" fmla="*/ 122370 h 344043"/>
              <a:gd name="connsiteX0" fmla="*/ 0 w 489600"/>
              <a:gd name="connsiteY0" fmla="*/ 122370 h 344043"/>
              <a:gd name="connsiteX1" fmla="*/ 321092 w 489600"/>
              <a:gd name="connsiteY1" fmla="*/ 128264 h 344043"/>
              <a:gd name="connsiteX2" fmla="*/ 196846 w 489600"/>
              <a:gd name="connsiteY2" fmla="*/ 5894 h 344043"/>
              <a:gd name="connsiteX3" fmla="*/ 309810 w 489600"/>
              <a:gd name="connsiteY3" fmla="*/ 0 h 344043"/>
              <a:gd name="connsiteX4" fmla="*/ 489600 w 489600"/>
              <a:gd name="connsiteY4" fmla="*/ 173777 h 344043"/>
              <a:gd name="connsiteX5" fmla="*/ 314691 w 489600"/>
              <a:gd name="connsiteY5" fmla="*/ 344043 h 344043"/>
              <a:gd name="connsiteX6" fmla="*/ 198721 w 489600"/>
              <a:gd name="connsiteY6" fmla="*/ 342911 h 344043"/>
              <a:gd name="connsiteX7" fmla="*/ 325855 w 489600"/>
              <a:gd name="connsiteY7" fmla="*/ 214022 h 344043"/>
              <a:gd name="connsiteX8" fmla="*/ 2500 w 489600"/>
              <a:gd name="connsiteY8" fmla="*/ 213396 h 344043"/>
              <a:gd name="connsiteX9" fmla="*/ 0 w 489600"/>
              <a:gd name="connsiteY9" fmla="*/ 122370 h 344043"/>
              <a:gd name="connsiteX0" fmla="*/ 3095 w 487933"/>
              <a:gd name="connsiteY0" fmla="*/ 122370 h 344043"/>
              <a:gd name="connsiteX1" fmla="*/ 319425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24188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7933"/>
              <a:gd name="connsiteY0" fmla="*/ 122370 h 344043"/>
              <a:gd name="connsiteX1" fmla="*/ 319425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12281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7933"/>
              <a:gd name="connsiteY0" fmla="*/ 122370 h 344043"/>
              <a:gd name="connsiteX1" fmla="*/ 312282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12281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0789"/>
              <a:gd name="connsiteY0" fmla="*/ 122370 h 344043"/>
              <a:gd name="connsiteX1" fmla="*/ 312282 w 480789"/>
              <a:gd name="connsiteY1" fmla="*/ 128264 h 344043"/>
              <a:gd name="connsiteX2" fmla="*/ 195179 w 480789"/>
              <a:gd name="connsiteY2" fmla="*/ 5894 h 344043"/>
              <a:gd name="connsiteX3" fmla="*/ 308143 w 480789"/>
              <a:gd name="connsiteY3" fmla="*/ 0 h 344043"/>
              <a:gd name="connsiteX4" fmla="*/ 480789 w 480789"/>
              <a:gd name="connsiteY4" fmla="*/ 171396 h 344043"/>
              <a:gd name="connsiteX5" fmla="*/ 313024 w 480789"/>
              <a:gd name="connsiteY5" fmla="*/ 344043 h 344043"/>
              <a:gd name="connsiteX6" fmla="*/ 197054 w 480789"/>
              <a:gd name="connsiteY6" fmla="*/ 342911 h 344043"/>
              <a:gd name="connsiteX7" fmla="*/ 312281 w 480789"/>
              <a:gd name="connsiteY7" fmla="*/ 214022 h 344043"/>
              <a:gd name="connsiteX8" fmla="*/ 833 w 480789"/>
              <a:gd name="connsiteY8" fmla="*/ 213396 h 344043"/>
              <a:gd name="connsiteX9" fmla="*/ 3095 w 480789"/>
              <a:gd name="connsiteY9" fmla="*/ 122370 h 344043"/>
              <a:gd name="connsiteX0" fmla="*/ 3095 w 480789"/>
              <a:gd name="connsiteY0" fmla="*/ 131895 h 353568"/>
              <a:gd name="connsiteX1" fmla="*/ 312282 w 480789"/>
              <a:gd name="connsiteY1" fmla="*/ 137789 h 353568"/>
              <a:gd name="connsiteX2" fmla="*/ 195179 w 480789"/>
              <a:gd name="connsiteY2" fmla="*/ 15419 h 353568"/>
              <a:gd name="connsiteX3" fmla="*/ 305762 w 480789"/>
              <a:gd name="connsiteY3" fmla="*/ 0 h 353568"/>
              <a:gd name="connsiteX4" fmla="*/ 480789 w 480789"/>
              <a:gd name="connsiteY4" fmla="*/ 180921 h 353568"/>
              <a:gd name="connsiteX5" fmla="*/ 313024 w 480789"/>
              <a:gd name="connsiteY5" fmla="*/ 353568 h 353568"/>
              <a:gd name="connsiteX6" fmla="*/ 197054 w 480789"/>
              <a:gd name="connsiteY6" fmla="*/ 352436 h 353568"/>
              <a:gd name="connsiteX7" fmla="*/ 312281 w 480789"/>
              <a:gd name="connsiteY7" fmla="*/ 223547 h 353568"/>
              <a:gd name="connsiteX8" fmla="*/ 833 w 480789"/>
              <a:gd name="connsiteY8" fmla="*/ 222921 h 353568"/>
              <a:gd name="connsiteX9" fmla="*/ 3095 w 480789"/>
              <a:gd name="connsiteY9" fmla="*/ 131895 h 353568"/>
              <a:gd name="connsiteX0" fmla="*/ 3095 w 480789"/>
              <a:gd name="connsiteY0" fmla="*/ 129514 h 351187"/>
              <a:gd name="connsiteX1" fmla="*/ 312282 w 480789"/>
              <a:gd name="connsiteY1" fmla="*/ 135408 h 351187"/>
              <a:gd name="connsiteX2" fmla="*/ 195179 w 480789"/>
              <a:gd name="connsiteY2" fmla="*/ 13038 h 351187"/>
              <a:gd name="connsiteX3" fmla="*/ 310524 w 480789"/>
              <a:gd name="connsiteY3" fmla="*/ 0 h 351187"/>
              <a:gd name="connsiteX4" fmla="*/ 480789 w 480789"/>
              <a:gd name="connsiteY4" fmla="*/ 178540 h 351187"/>
              <a:gd name="connsiteX5" fmla="*/ 313024 w 480789"/>
              <a:gd name="connsiteY5" fmla="*/ 351187 h 351187"/>
              <a:gd name="connsiteX6" fmla="*/ 197054 w 480789"/>
              <a:gd name="connsiteY6" fmla="*/ 350055 h 351187"/>
              <a:gd name="connsiteX7" fmla="*/ 312281 w 480789"/>
              <a:gd name="connsiteY7" fmla="*/ 221166 h 351187"/>
              <a:gd name="connsiteX8" fmla="*/ 833 w 480789"/>
              <a:gd name="connsiteY8" fmla="*/ 220540 h 351187"/>
              <a:gd name="connsiteX9" fmla="*/ 3095 w 480789"/>
              <a:gd name="connsiteY9" fmla="*/ 129514 h 351187"/>
              <a:gd name="connsiteX0" fmla="*/ 3095 w 480789"/>
              <a:gd name="connsiteY0" fmla="*/ 129514 h 351187"/>
              <a:gd name="connsiteX1" fmla="*/ 312282 w 480789"/>
              <a:gd name="connsiteY1" fmla="*/ 135408 h 351187"/>
              <a:gd name="connsiteX2" fmla="*/ 195179 w 480789"/>
              <a:gd name="connsiteY2" fmla="*/ 13038 h 351187"/>
              <a:gd name="connsiteX3" fmla="*/ 310524 w 480789"/>
              <a:gd name="connsiteY3" fmla="*/ 0 h 351187"/>
              <a:gd name="connsiteX4" fmla="*/ 480789 w 480789"/>
              <a:gd name="connsiteY4" fmla="*/ 178540 h 351187"/>
              <a:gd name="connsiteX5" fmla="*/ 313024 w 480789"/>
              <a:gd name="connsiteY5" fmla="*/ 351187 h 351187"/>
              <a:gd name="connsiteX6" fmla="*/ 194672 w 480789"/>
              <a:gd name="connsiteY6" fmla="*/ 350055 h 351187"/>
              <a:gd name="connsiteX7" fmla="*/ 312281 w 480789"/>
              <a:gd name="connsiteY7" fmla="*/ 221166 h 351187"/>
              <a:gd name="connsiteX8" fmla="*/ 833 w 480789"/>
              <a:gd name="connsiteY8" fmla="*/ 220540 h 351187"/>
              <a:gd name="connsiteX9" fmla="*/ 3095 w 480789"/>
              <a:gd name="connsiteY9" fmla="*/ 129514 h 35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789" h="351187">
                <a:moveTo>
                  <a:pt x="3095" y="129514"/>
                </a:moveTo>
                <a:lnTo>
                  <a:pt x="312282" y="135408"/>
                </a:lnTo>
                <a:lnTo>
                  <a:pt x="195179" y="13038"/>
                </a:lnTo>
                <a:lnTo>
                  <a:pt x="310524" y="0"/>
                </a:lnTo>
                <a:lnTo>
                  <a:pt x="480789" y="178540"/>
                </a:lnTo>
                <a:lnTo>
                  <a:pt x="313024" y="351187"/>
                </a:lnTo>
                <a:lnTo>
                  <a:pt x="194672" y="350055"/>
                </a:lnTo>
                <a:lnTo>
                  <a:pt x="312281" y="221166"/>
                </a:lnTo>
                <a:lnTo>
                  <a:pt x="833" y="220540"/>
                </a:lnTo>
                <a:cubicBezTo>
                  <a:pt x="0" y="190198"/>
                  <a:pt x="3928" y="159856"/>
                  <a:pt x="3095" y="1295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Oval 13">
            <a:hlinkClick r:id="" action="ppaction://hlinkshowjump?jump=previousslide"/>
          </p:cNvPr>
          <p:cNvSpPr/>
          <p:nvPr userDrawn="1"/>
        </p:nvSpPr>
        <p:spPr>
          <a:xfrm flipH="1">
            <a:off x="1019175" y="6492875"/>
            <a:ext cx="182563" cy="182563"/>
          </a:xfrm>
          <a:prstGeom prst="ellipse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0"/>
            <a:ext cx="8378825" cy="7931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59845"/>
            <a:ext cx="8378825" cy="47656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478998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gray">
          <a:xfrm>
            <a:off x="358775" y="6438900"/>
            <a:ext cx="490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/>
            <a:fld id="{04DA0E21-39FC-4E48-A9B3-A2C2C99606BF}" type="slidenum">
              <a:rPr lang="en-US" sz="1600" b="0"/>
              <a:pPr defTabSz="914400"/>
              <a:t>‹#›</a:t>
            </a:fld>
            <a:endParaRPr lang="en-US" sz="1600" b="0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708025" y="6573838"/>
            <a:ext cx="20002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4" descr="arrow 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6478588"/>
            <a:ext cx="20478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1"/>
          <p:cNvGrpSpPr>
            <a:grpSpLocks/>
          </p:cNvGrpSpPr>
          <p:nvPr userDrawn="1"/>
        </p:nvGrpSpPr>
        <p:grpSpPr bwMode="auto">
          <a:xfrm>
            <a:off x="1330325" y="6492875"/>
            <a:ext cx="182563" cy="182563"/>
            <a:chOff x="1276349" y="5514975"/>
            <a:chExt cx="182880" cy="182880"/>
          </a:xfrm>
        </p:grpSpPr>
        <p:sp>
          <p:nvSpPr>
            <p:cNvPr id="11" name="Freeform 10"/>
            <p:cNvSpPr>
              <a:spLocks noChangeAspect="1"/>
            </p:cNvSpPr>
            <p:nvPr userDrawn="1"/>
          </p:nvSpPr>
          <p:spPr>
            <a:xfrm>
              <a:off x="1285891" y="5553141"/>
              <a:ext cx="146304" cy="106548"/>
            </a:xfrm>
            <a:custGeom>
              <a:avLst/>
              <a:gdLst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211015 w 479956"/>
                <a:gd name="connsiteY2" fmla="*/ 8275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194346 w 479956"/>
                <a:gd name="connsiteY2" fmla="*/ 3513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22370 h 341661"/>
                <a:gd name="connsiteX1" fmla="*/ 318592 w 479956"/>
                <a:gd name="connsiteY1" fmla="*/ 130645 h 341661"/>
                <a:gd name="connsiteX2" fmla="*/ 194346 w 479956"/>
                <a:gd name="connsiteY2" fmla="*/ 5894 h 341661"/>
                <a:gd name="connsiteX3" fmla="*/ 307310 w 479956"/>
                <a:gd name="connsiteY3" fmla="*/ 0 h 341661"/>
                <a:gd name="connsiteX4" fmla="*/ 479956 w 479956"/>
                <a:gd name="connsiteY4" fmla="*/ 176158 h 341661"/>
                <a:gd name="connsiteX5" fmla="*/ 297904 w 479956"/>
                <a:gd name="connsiteY5" fmla="*/ 341661 h 341661"/>
                <a:gd name="connsiteX6" fmla="*/ 198602 w 479956"/>
                <a:gd name="connsiteY6" fmla="*/ 333386 h 341661"/>
                <a:gd name="connsiteX7" fmla="*/ 318592 w 479956"/>
                <a:gd name="connsiteY7" fmla="*/ 209259 h 341661"/>
                <a:gd name="connsiteX8" fmla="*/ 0 w 479956"/>
                <a:gd name="connsiteY8" fmla="*/ 213396 h 341661"/>
                <a:gd name="connsiteX9" fmla="*/ 16550 w 479956"/>
                <a:gd name="connsiteY9" fmla="*/ 122370 h 341661"/>
                <a:gd name="connsiteX0" fmla="*/ 16550 w 487100"/>
                <a:gd name="connsiteY0" fmla="*/ 122370 h 341661"/>
                <a:gd name="connsiteX1" fmla="*/ 318592 w 487100"/>
                <a:gd name="connsiteY1" fmla="*/ 130645 h 341661"/>
                <a:gd name="connsiteX2" fmla="*/ 194346 w 487100"/>
                <a:gd name="connsiteY2" fmla="*/ 5894 h 341661"/>
                <a:gd name="connsiteX3" fmla="*/ 307310 w 487100"/>
                <a:gd name="connsiteY3" fmla="*/ 0 h 341661"/>
                <a:gd name="connsiteX4" fmla="*/ 487100 w 487100"/>
                <a:gd name="connsiteY4" fmla="*/ 173777 h 341661"/>
                <a:gd name="connsiteX5" fmla="*/ 297904 w 487100"/>
                <a:gd name="connsiteY5" fmla="*/ 341661 h 341661"/>
                <a:gd name="connsiteX6" fmla="*/ 198602 w 487100"/>
                <a:gd name="connsiteY6" fmla="*/ 333386 h 341661"/>
                <a:gd name="connsiteX7" fmla="*/ 318592 w 487100"/>
                <a:gd name="connsiteY7" fmla="*/ 209259 h 341661"/>
                <a:gd name="connsiteX8" fmla="*/ 0 w 487100"/>
                <a:gd name="connsiteY8" fmla="*/ 213396 h 341661"/>
                <a:gd name="connsiteX9" fmla="*/ 16550 w 487100"/>
                <a:gd name="connsiteY9" fmla="*/ 122370 h 341661"/>
                <a:gd name="connsiteX0" fmla="*/ 16550 w 487100"/>
                <a:gd name="connsiteY0" fmla="*/ 122370 h 348805"/>
                <a:gd name="connsiteX1" fmla="*/ 318592 w 487100"/>
                <a:gd name="connsiteY1" fmla="*/ 130645 h 348805"/>
                <a:gd name="connsiteX2" fmla="*/ 194346 w 487100"/>
                <a:gd name="connsiteY2" fmla="*/ 5894 h 348805"/>
                <a:gd name="connsiteX3" fmla="*/ 307310 w 487100"/>
                <a:gd name="connsiteY3" fmla="*/ 0 h 348805"/>
                <a:gd name="connsiteX4" fmla="*/ 487100 w 487100"/>
                <a:gd name="connsiteY4" fmla="*/ 173777 h 348805"/>
                <a:gd name="connsiteX5" fmla="*/ 300285 w 487100"/>
                <a:gd name="connsiteY5" fmla="*/ 348805 h 348805"/>
                <a:gd name="connsiteX6" fmla="*/ 198602 w 487100"/>
                <a:gd name="connsiteY6" fmla="*/ 333386 h 348805"/>
                <a:gd name="connsiteX7" fmla="*/ 318592 w 487100"/>
                <a:gd name="connsiteY7" fmla="*/ 209259 h 348805"/>
                <a:gd name="connsiteX8" fmla="*/ 0 w 487100"/>
                <a:gd name="connsiteY8" fmla="*/ 213396 h 348805"/>
                <a:gd name="connsiteX9" fmla="*/ 16550 w 487100"/>
                <a:gd name="connsiteY9" fmla="*/ 122370 h 348805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8602 w 487100"/>
                <a:gd name="connsiteY6" fmla="*/ 333386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23355 w 487100"/>
                <a:gd name="connsiteY7" fmla="*/ 214022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30645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28264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24188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2282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0789"/>
                <a:gd name="connsiteY0" fmla="*/ 122370 h 344043"/>
                <a:gd name="connsiteX1" fmla="*/ 312282 w 480789"/>
                <a:gd name="connsiteY1" fmla="*/ 128264 h 344043"/>
                <a:gd name="connsiteX2" fmla="*/ 195179 w 480789"/>
                <a:gd name="connsiteY2" fmla="*/ 5894 h 344043"/>
                <a:gd name="connsiteX3" fmla="*/ 308143 w 480789"/>
                <a:gd name="connsiteY3" fmla="*/ 0 h 344043"/>
                <a:gd name="connsiteX4" fmla="*/ 480789 w 480789"/>
                <a:gd name="connsiteY4" fmla="*/ 171396 h 344043"/>
                <a:gd name="connsiteX5" fmla="*/ 313024 w 480789"/>
                <a:gd name="connsiteY5" fmla="*/ 344043 h 344043"/>
                <a:gd name="connsiteX6" fmla="*/ 197054 w 480789"/>
                <a:gd name="connsiteY6" fmla="*/ 342911 h 344043"/>
                <a:gd name="connsiteX7" fmla="*/ 312281 w 480789"/>
                <a:gd name="connsiteY7" fmla="*/ 214022 h 344043"/>
                <a:gd name="connsiteX8" fmla="*/ 833 w 480789"/>
                <a:gd name="connsiteY8" fmla="*/ 213396 h 344043"/>
                <a:gd name="connsiteX9" fmla="*/ 3095 w 480789"/>
                <a:gd name="connsiteY9" fmla="*/ 122370 h 344043"/>
                <a:gd name="connsiteX0" fmla="*/ 3095 w 480789"/>
                <a:gd name="connsiteY0" fmla="*/ 131895 h 353568"/>
                <a:gd name="connsiteX1" fmla="*/ 312282 w 480789"/>
                <a:gd name="connsiteY1" fmla="*/ 137789 h 353568"/>
                <a:gd name="connsiteX2" fmla="*/ 195179 w 480789"/>
                <a:gd name="connsiteY2" fmla="*/ 15419 h 353568"/>
                <a:gd name="connsiteX3" fmla="*/ 305762 w 480789"/>
                <a:gd name="connsiteY3" fmla="*/ 0 h 353568"/>
                <a:gd name="connsiteX4" fmla="*/ 480789 w 480789"/>
                <a:gd name="connsiteY4" fmla="*/ 180921 h 353568"/>
                <a:gd name="connsiteX5" fmla="*/ 313024 w 480789"/>
                <a:gd name="connsiteY5" fmla="*/ 353568 h 353568"/>
                <a:gd name="connsiteX6" fmla="*/ 197054 w 480789"/>
                <a:gd name="connsiteY6" fmla="*/ 352436 h 353568"/>
                <a:gd name="connsiteX7" fmla="*/ 312281 w 480789"/>
                <a:gd name="connsiteY7" fmla="*/ 223547 h 353568"/>
                <a:gd name="connsiteX8" fmla="*/ 833 w 480789"/>
                <a:gd name="connsiteY8" fmla="*/ 222921 h 353568"/>
                <a:gd name="connsiteX9" fmla="*/ 3095 w 480789"/>
                <a:gd name="connsiteY9" fmla="*/ 131895 h 353568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7054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4672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789" h="351187">
                  <a:moveTo>
                    <a:pt x="3095" y="129514"/>
                  </a:moveTo>
                  <a:lnTo>
                    <a:pt x="312282" y="135408"/>
                  </a:lnTo>
                  <a:lnTo>
                    <a:pt x="195179" y="13038"/>
                  </a:lnTo>
                  <a:lnTo>
                    <a:pt x="310524" y="0"/>
                  </a:lnTo>
                  <a:lnTo>
                    <a:pt x="480789" y="178540"/>
                  </a:lnTo>
                  <a:lnTo>
                    <a:pt x="313024" y="351187"/>
                  </a:lnTo>
                  <a:lnTo>
                    <a:pt x="194672" y="350055"/>
                  </a:lnTo>
                  <a:lnTo>
                    <a:pt x="312281" y="221166"/>
                  </a:lnTo>
                  <a:lnTo>
                    <a:pt x="833" y="220540"/>
                  </a:lnTo>
                  <a:cubicBezTo>
                    <a:pt x="0" y="190198"/>
                    <a:pt x="3928" y="159856"/>
                    <a:pt x="3095" y="1295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" name="Oval 11">
              <a:hlinkClick r:id="" action="ppaction://hlinkshowjump?jump=nextslide"/>
            </p:cNvPr>
            <p:cNvSpPr/>
            <p:nvPr userDrawn="1"/>
          </p:nvSpPr>
          <p:spPr>
            <a:xfrm>
              <a:off x="1276349" y="5514975"/>
              <a:ext cx="182880" cy="18288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13" name="Freeform 12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1049338" y="6530975"/>
            <a:ext cx="146050" cy="106363"/>
          </a:xfrm>
          <a:custGeom>
            <a:avLst/>
            <a:gdLst>
              <a:gd name="connsiteX0" fmla="*/ 16550 w 479956"/>
              <a:gd name="connsiteY0" fmla="*/ 119989 h 339280"/>
              <a:gd name="connsiteX1" fmla="*/ 318592 w 479956"/>
              <a:gd name="connsiteY1" fmla="*/ 128264 h 339280"/>
              <a:gd name="connsiteX2" fmla="*/ 211015 w 479956"/>
              <a:gd name="connsiteY2" fmla="*/ 8275 h 339280"/>
              <a:gd name="connsiteX3" fmla="*/ 314454 w 479956"/>
              <a:gd name="connsiteY3" fmla="*/ 0 h 339280"/>
              <a:gd name="connsiteX4" fmla="*/ 479956 w 479956"/>
              <a:gd name="connsiteY4" fmla="*/ 173777 h 339280"/>
              <a:gd name="connsiteX5" fmla="*/ 297904 w 479956"/>
              <a:gd name="connsiteY5" fmla="*/ 339280 h 339280"/>
              <a:gd name="connsiteX6" fmla="*/ 198602 w 479956"/>
              <a:gd name="connsiteY6" fmla="*/ 331005 h 339280"/>
              <a:gd name="connsiteX7" fmla="*/ 318592 w 479956"/>
              <a:gd name="connsiteY7" fmla="*/ 206878 h 339280"/>
              <a:gd name="connsiteX8" fmla="*/ 0 w 479956"/>
              <a:gd name="connsiteY8" fmla="*/ 211015 h 339280"/>
              <a:gd name="connsiteX9" fmla="*/ 16550 w 479956"/>
              <a:gd name="connsiteY9" fmla="*/ 119989 h 339280"/>
              <a:gd name="connsiteX0" fmla="*/ 16550 w 479956"/>
              <a:gd name="connsiteY0" fmla="*/ 119989 h 339280"/>
              <a:gd name="connsiteX1" fmla="*/ 318592 w 479956"/>
              <a:gd name="connsiteY1" fmla="*/ 128264 h 339280"/>
              <a:gd name="connsiteX2" fmla="*/ 194346 w 479956"/>
              <a:gd name="connsiteY2" fmla="*/ 3513 h 339280"/>
              <a:gd name="connsiteX3" fmla="*/ 314454 w 479956"/>
              <a:gd name="connsiteY3" fmla="*/ 0 h 339280"/>
              <a:gd name="connsiteX4" fmla="*/ 479956 w 479956"/>
              <a:gd name="connsiteY4" fmla="*/ 173777 h 339280"/>
              <a:gd name="connsiteX5" fmla="*/ 297904 w 479956"/>
              <a:gd name="connsiteY5" fmla="*/ 339280 h 339280"/>
              <a:gd name="connsiteX6" fmla="*/ 198602 w 479956"/>
              <a:gd name="connsiteY6" fmla="*/ 331005 h 339280"/>
              <a:gd name="connsiteX7" fmla="*/ 318592 w 479956"/>
              <a:gd name="connsiteY7" fmla="*/ 206878 h 339280"/>
              <a:gd name="connsiteX8" fmla="*/ 0 w 479956"/>
              <a:gd name="connsiteY8" fmla="*/ 211015 h 339280"/>
              <a:gd name="connsiteX9" fmla="*/ 16550 w 479956"/>
              <a:gd name="connsiteY9" fmla="*/ 119989 h 339280"/>
              <a:gd name="connsiteX0" fmla="*/ 16550 w 479956"/>
              <a:gd name="connsiteY0" fmla="*/ 122370 h 341661"/>
              <a:gd name="connsiteX1" fmla="*/ 318592 w 479956"/>
              <a:gd name="connsiteY1" fmla="*/ 130645 h 341661"/>
              <a:gd name="connsiteX2" fmla="*/ 194346 w 479956"/>
              <a:gd name="connsiteY2" fmla="*/ 5894 h 341661"/>
              <a:gd name="connsiteX3" fmla="*/ 307310 w 479956"/>
              <a:gd name="connsiteY3" fmla="*/ 0 h 341661"/>
              <a:gd name="connsiteX4" fmla="*/ 479956 w 479956"/>
              <a:gd name="connsiteY4" fmla="*/ 176158 h 341661"/>
              <a:gd name="connsiteX5" fmla="*/ 297904 w 479956"/>
              <a:gd name="connsiteY5" fmla="*/ 341661 h 341661"/>
              <a:gd name="connsiteX6" fmla="*/ 198602 w 479956"/>
              <a:gd name="connsiteY6" fmla="*/ 333386 h 341661"/>
              <a:gd name="connsiteX7" fmla="*/ 318592 w 479956"/>
              <a:gd name="connsiteY7" fmla="*/ 209259 h 341661"/>
              <a:gd name="connsiteX8" fmla="*/ 0 w 479956"/>
              <a:gd name="connsiteY8" fmla="*/ 213396 h 341661"/>
              <a:gd name="connsiteX9" fmla="*/ 16550 w 479956"/>
              <a:gd name="connsiteY9" fmla="*/ 122370 h 341661"/>
              <a:gd name="connsiteX0" fmla="*/ 16550 w 487100"/>
              <a:gd name="connsiteY0" fmla="*/ 122370 h 341661"/>
              <a:gd name="connsiteX1" fmla="*/ 318592 w 487100"/>
              <a:gd name="connsiteY1" fmla="*/ 130645 h 341661"/>
              <a:gd name="connsiteX2" fmla="*/ 194346 w 487100"/>
              <a:gd name="connsiteY2" fmla="*/ 5894 h 341661"/>
              <a:gd name="connsiteX3" fmla="*/ 307310 w 487100"/>
              <a:gd name="connsiteY3" fmla="*/ 0 h 341661"/>
              <a:gd name="connsiteX4" fmla="*/ 487100 w 487100"/>
              <a:gd name="connsiteY4" fmla="*/ 173777 h 341661"/>
              <a:gd name="connsiteX5" fmla="*/ 297904 w 487100"/>
              <a:gd name="connsiteY5" fmla="*/ 341661 h 341661"/>
              <a:gd name="connsiteX6" fmla="*/ 198602 w 487100"/>
              <a:gd name="connsiteY6" fmla="*/ 333386 h 341661"/>
              <a:gd name="connsiteX7" fmla="*/ 318592 w 487100"/>
              <a:gd name="connsiteY7" fmla="*/ 209259 h 341661"/>
              <a:gd name="connsiteX8" fmla="*/ 0 w 487100"/>
              <a:gd name="connsiteY8" fmla="*/ 213396 h 341661"/>
              <a:gd name="connsiteX9" fmla="*/ 16550 w 487100"/>
              <a:gd name="connsiteY9" fmla="*/ 122370 h 341661"/>
              <a:gd name="connsiteX0" fmla="*/ 16550 w 487100"/>
              <a:gd name="connsiteY0" fmla="*/ 122370 h 348805"/>
              <a:gd name="connsiteX1" fmla="*/ 318592 w 487100"/>
              <a:gd name="connsiteY1" fmla="*/ 130645 h 348805"/>
              <a:gd name="connsiteX2" fmla="*/ 194346 w 487100"/>
              <a:gd name="connsiteY2" fmla="*/ 5894 h 348805"/>
              <a:gd name="connsiteX3" fmla="*/ 307310 w 487100"/>
              <a:gd name="connsiteY3" fmla="*/ 0 h 348805"/>
              <a:gd name="connsiteX4" fmla="*/ 487100 w 487100"/>
              <a:gd name="connsiteY4" fmla="*/ 173777 h 348805"/>
              <a:gd name="connsiteX5" fmla="*/ 300285 w 487100"/>
              <a:gd name="connsiteY5" fmla="*/ 348805 h 348805"/>
              <a:gd name="connsiteX6" fmla="*/ 198602 w 487100"/>
              <a:gd name="connsiteY6" fmla="*/ 333386 h 348805"/>
              <a:gd name="connsiteX7" fmla="*/ 318592 w 487100"/>
              <a:gd name="connsiteY7" fmla="*/ 209259 h 348805"/>
              <a:gd name="connsiteX8" fmla="*/ 0 w 487100"/>
              <a:gd name="connsiteY8" fmla="*/ 213396 h 348805"/>
              <a:gd name="connsiteX9" fmla="*/ 16550 w 487100"/>
              <a:gd name="connsiteY9" fmla="*/ 122370 h 348805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8602 w 487100"/>
              <a:gd name="connsiteY6" fmla="*/ 333386 h 344043"/>
              <a:gd name="connsiteX7" fmla="*/ 318592 w 487100"/>
              <a:gd name="connsiteY7" fmla="*/ 209259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6221 w 487100"/>
              <a:gd name="connsiteY6" fmla="*/ 342911 h 344043"/>
              <a:gd name="connsiteX7" fmla="*/ 318592 w 487100"/>
              <a:gd name="connsiteY7" fmla="*/ 209259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6221 w 487100"/>
              <a:gd name="connsiteY6" fmla="*/ 342911 h 344043"/>
              <a:gd name="connsiteX7" fmla="*/ 323355 w 487100"/>
              <a:gd name="connsiteY7" fmla="*/ 214022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0 w 489600"/>
              <a:gd name="connsiteY0" fmla="*/ 122370 h 344043"/>
              <a:gd name="connsiteX1" fmla="*/ 321092 w 489600"/>
              <a:gd name="connsiteY1" fmla="*/ 130645 h 344043"/>
              <a:gd name="connsiteX2" fmla="*/ 196846 w 489600"/>
              <a:gd name="connsiteY2" fmla="*/ 5894 h 344043"/>
              <a:gd name="connsiteX3" fmla="*/ 309810 w 489600"/>
              <a:gd name="connsiteY3" fmla="*/ 0 h 344043"/>
              <a:gd name="connsiteX4" fmla="*/ 489600 w 489600"/>
              <a:gd name="connsiteY4" fmla="*/ 173777 h 344043"/>
              <a:gd name="connsiteX5" fmla="*/ 314691 w 489600"/>
              <a:gd name="connsiteY5" fmla="*/ 344043 h 344043"/>
              <a:gd name="connsiteX6" fmla="*/ 198721 w 489600"/>
              <a:gd name="connsiteY6" fmla="*/ 342911 h 344043"/>
              <a:gd name="connsiteX7" fmla="*/ 325855 w 489600"/>
              <a:gd name="connsiteY7" fmla="*/ 214022 h 344043"/>
              <a:gd name="connsiteX8" fmla="*/ 2500 w 489600"/>
              <a:gd name="connsiteY8" fmla="*/ 213396 h 344043"/>
              <a:gd name="connsiteX9" fmla="*/ 0 w 489600"/>
              <a:gd name="connsiteY9" fmla="*/ 122370 h 344043"/>
              <a:gd name="connsiteX0" fmla="*/ 0 w 489600"/>
              <a:gd name="connsiteY0" fmla="*/ 122370 h 344043"/>
              <a:gd name="connsiteX1" fmla="*/ 321092 w 489600"/>
              <a:gd name="connsiteY1" fmla="*/ 128264 h 344043"/>
              <a:gd name="connsiteX2" fmla="*/ 196846 w 489600"/>
              <a:gd name="connsiteY2" fmla="*/ 5894 h 344043"/>
              <a:gd name="connsiteX3" fmla="*/ 309810 w 489600"/>
              <a:gd name="connsiteY3" fmla="*/ 0 h 344043"/>
              <a:gd name="connsiteX4" fmla="*/ 489600 w 489600"/>
              <a:gd name="connsiteY4" fmla="*/ 173777 h 344043"/>
              <a:gd name="connsiteX5" fmla="*/ 314691 w 489600"/>
              <a:gd name="connsiteY5" fmla="*/ 344043 h 344043"/>
              <a:gd name="connsiteX6" fmla="*/ 198721 w 489600"/>
              <a:gd name="connsiteY6" fmla="*/ 342911 h 344043"/>
              <a:gd name="connsiteX7" fmla="*/ 325855 w 489600"/>
              <a:gd name="connsiteY7" fmla="*/ 214022 h 344043"/>
              <a:gd name="connsiteX8" fmla="*/ 2500 w 489600"/>
              <a:gd name="connsiteY8" fmla="*/ 213396 h 344043"/>
              <a:gd name="connsiteX9" fmla="*/ 0 w 489600"/>
              <a:gd name="connsiteY9" fmla="*/ 122370 h 344043"/>
              <a:gd name="connsiteX0" fmla="*/ 3095 w 487933"/>
              <a:gd name="connsiteY0" fmla="*/ 122370 h 344043"/>
              <a:gd name="connsiteX1" fmla="*/ 319425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24188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7933"/>
              <a:gd name="connsiteY0" fmla="*/ 122370 h 344043"/>
              <a:gd name="connsiteX1" fmla="*/ 319425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12281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7933"/>
              <a:gd name="connsiteY0" fmla="*/ 122370 h 344043"/>
              <a:gd name="connsiteX1" fmla="*/ 312282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12281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0789"/>
              <a:gd name="connsiteY0" fmla="*/ 122370 h 344043"/>
              <a:gd name="connsiteX1" fmla="*/ 312282 w 480789"/>
              <a:gd name="connsiteY1" fmla="*/ 128264 h 344043"/>
              <a:gd name="connsiteX2" fmla="*/ 195179 w 480789"/>
              <a:gd name="connsiteY2" fmla="*/ 5894 h 344043"/>
              <a:gd name="connsiteX3" fmla="*/ 308143 w 480789"/>
              <a:gd name="connsiteY3" fmla="*/ 0 h 344043"/>
              <a:gd name="connsiteX4" fmla="*/ 480789 w 480789"/>
              <a:gd name="connsiteY4" fmla="*/ 171396 h 344043"/>
              <a:gd name="connsiteX5" fmla="*/ 313024 w 480789"/>
              <a:gd name="connsiteY5" fmla="*/ 344043 h 344043"/>
              <a:gd name="connsiteX6" fmla="*/ 197054 w 480789"/>
              <a:gd name="connsiteY6" fmla="*/ 342911 h 344043"/>
              <a:gd name="connsiteX7" fmla="*/ 312281 w 480789"/>
              <a:gd name="connsiteY7" fmla="*/ 214022 h 344043"/>
              <a:gd name="connsiteX8" fmla="*/ 833 w 480789"/>
              <a:gd name="connsiteY8" fmla="*/ 213396 h 344043"/>
              <a:gd name="connsiteX9" fmla="*/ 3095 w 480789"/>
              <a:gd name="connsiteY9" fmla="*/ 122370 h 344043"/>
              <a:gd name="connsiteX0" fmla="*/ 3095 w 480789"/>
              <a:gd name="connsiteY0" fmla="*/ 131895 h 353568"/>
              <a:gd name="connsiteX1" fmla="*/ 312282 w 480789"/>
              <a:gd name="connsiteY1" fmla="*/ 137789 h 353568"/>
              <a:gd name="connsiteX2" fmla="*/ 195179 w 480789"/>
              <a:gd name="connsiteY2" fmla="*/ 15419 h 353568"/>
              <a:gd name="connsiteX3" fmla="*/ 305762 w 480789"/>
              <a:gd name="connsiteY3" fmla="*/ 0 h 353568"/>
              <a:gd name="connsiteX4" fmla="*/ 480789 w 480789"/>
              <a:gd name="connsiteY4" fmla="*/ 180921 h 353568"/>
              <a:gd name="connsiteX5" fmla="*/ 313024 w 480789"/>
              <a:gd name="connsiteY5" fmla="*/ 353568 h 353568"/>
              <a:gd name="connsiteX6" fmla="*/ 197054 w 480789"/>
              <a:gd name="connsiteY6" fmla="*/ 352436 h 353568"/>
              <a:gd name="connsiteX7" fmla="*/ 312281 w 480789"/>
              <a:gd name="connsiteY7" fmla="*/ 223547 h 353568"/>
              <a:gd name="connsiteX8" fmla="*/ 833 w 480789"/>
              <a:gd name="connsiteY8" fmla="*/ 222921 h 353568"/>
              <a:gd name="connsiteX9" fmla="*/ 3095 w 480789"/>
              <a:gd name="connsiteY9" fmla="*/ 131895 h 353568"/>
              <a:gd name="connsiteX0" fmla="*/ 3095 w 480789"/>
              <a:gd name="connsiteY0" fmla="*/ 129514 h 351187"/>
              <a:gd name="connsiteX1" fmla="*/ 312282 w 480789"/>
              <a:gd name="connsiteY1" fmla="*/ 135408 h 351187"/>
              <a:gd name="connsiteX2" fmla="*/ 195179 w 480789"/>
              <a:gd name="connsiteY2" fmla="*/ 13038 h 351187"/>
              <a:gd name="connsiteX3" fmla="*/ 310524 w 480789"/>
              <a:gd name="connsiteY3" fmla="*/ 0 h 351187"/>
              <a:gd name="connsiteX4" fmla="*/ 480789 w 480789"/>
              <a:gd name="connsiteY4" fmla="*/ 178540 h 351187"/>
              <a:gd name="connsiteX5" fmla="*/ 313024 w 480789"/>
              <a:gd name="connsiteY5" fmla="*/ 351187 h 351187"/>
              <a:gd name="connsiteX6" fmla="*/ 197054 w 480789"/>
              <a:gd name="connsiteY6" fmla="*/ 350055 h 351187"/>
              <a:gd name="connsiteX7" fmla="*/ 312281 w 480789"/>
              <a:gd name="connsiteY7" fmla="*/ 221166 h 351187"/>
              <a:gd name="connsiteX8" fmla="*/ 833 w 480789"/>
              <a:gd name="connsiteY8" fmla="*/ 220540 h 351187"/>
              <a:gd name="connsiteX9" fmla="*/ 3095 w 480789"/>
              <a:gd name="connsiteY9" fmla="*/ 129514 h 351187"/>
              <a:gd name="connsiteX0" fmla="*/ 3095 w 480789"/>
              <a:gd name="connsiteY0" fmla="*/ 129514 h 351187"/>
              <a:gd name="connsiteX1" fmla="*/ 312282 w 480789"/>
              <a:gd name="connsiteY1" fmla="*/ 135408 h 351187"/>
              <a:gd name="connsiteX2" fmla="*/ 195179 w 480789"/>
              <a:gd name="connsiteY2" fmla="*/ 13038 h 351187"/>
              <a:gd name="connsiteX3" fmla="*/ 310524 w 480789"/>
              <a:gd name="connsiteY3" fmla="*/ 0 h 351187"/>
              <a:gd name="connsiteX4" fmla="*/ 480789 w 480789"/>
              <a:gd name="connsiteY4" fmla="*/ 178540 h 351187"/>
              <a:gd name="connsiteX5" fmla="*/ 313024 w 480789"/>
              <a:gd name="connsiteY5" fmla="*/ 351187 h 351187"/>
              <a:gd name="connsiteX6" fmla="*/ 194672 w 480789"/>
              <a:gd name="connsiteY6" fmla="*/ 350055 h 351187"/>
              <a:gd name="connsiteX7" fmla="*/ 312281 w 480789"/>
              <a:gd name="connsiteY7" fmla="*/ 221166 h 351187"/>
              <a:gd name="connsiteX8" fmla="*/ 833 w 480789"/>
              <a:gd name="connsiteY8" fmla="*/ 220540 h 351187"/>
              <a:gd name="connsiteX9" fmla="*/ 3095 w 480789"/>
              <a:gd name="connsiteY9" fmla="*/ 129514 h 35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789" h="351187">
                <a:moveTo>
                  <a:pt x="3095" y="129514"/>
                </a:moveTo>
                <a:lnTo>
                  <a:pt x="312282" y="135408"/>
                </a:lnTo>
                <a:lnTo>
                  <a:pt x="195179" y="13038"/>
                </a:lnTo>
                <a:lnTo>
                  <a:pt x="310524" y="0"/>
                </a:lnTo>
                <a:lnTo>
                  <a:pt x="480789" y="178540"/>
                </a:lnTo>
                <a:lnTo>
                  <a:pt x="313024" y="351187"/>
                </a:lnTo>
                <a:lnTo>
                  <a:pt x="194672" y="350055"/>
                </a:lnTo>
                <a:lnTo>
                  <a:pt x="312281" y="221166"/>
                </a:lnTo>
                <a:lnTo>
                  <a:pt x="833" y="220540"/>
                </a:lnTo>
                <a:cubicBezTo>
                  <a:pt x="0" y="190198"/>
                  <a:pt x="3928" y="159856"/>
                  <a:pt x="3095" y="1295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Oval 13">
            <a:hlinkClick r:id="" action="ppaction://hlinkshowjump?jump=previousslide"/>
          </p:cNvPr>
          <p:cNvSpPr/>
          <p:nvPr userDrawn="1"/>
        </p:nvSpPr>
        <p:spPr>
          <a:xfrm flipH="1">
            <a:off x="1019175" y="6492875"/>
            <a:ext cx="182563" cy="182563"/>
          </a:xfrm>
          <a:prstGeom prst="ellipse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CA"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0"/>
            <a:ext cx="8378825" cy="7931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59845"/>
            <a:ext cx="8378825" cy="47656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6138010" y="6489700"/>
            <a:ext cx="78226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CA" sz="1100" b="0" dirty="0" smtClean="0">
                <a:solidFill>
                  <a:srgbClr val="9D9FA2"/>
                </a:solidFill>
                <a:latin typeface="Arial" pitchFamily="34" charset="0"/>
                <a:ea typeface="MS PGothic" pitchFamily="34" charset="-128"/>
                <a:cs typeface="+mn-cs"/>
              </a:rPr>
              <a:t>March, 2016</a:t>
            </a:r>
            <a:endParaRPr lang="en-CA" sz="1100" b="0" dirty="0">
              <a:solidFill>
                <a:srgbClr val="9D9FA2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8" name="Picture 13" descr="arrow yel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47" y="6492875"/>
            <a:ext cx="165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47555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gray">
          <a:xfrm>
            <a:off x="358775" y="6438900"/>
            <a:ext cx="490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/>
            <a:fld id="{9D3EDF74-0876-394D-B506-218C0AA127F4}" type="slidenum">
              <a:rPr lang="en-US" sz="1600" b="0"/>
              <a:pPr defTabSz="914400"/>
              <a:t>‹#›</a:t>
            </a:fld>
            <a:endParaRPr lang="en-US" sz="1600" b="0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708025" y="6573838"/>
            <a:ext cx="20002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4" descr="arrow 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6478588"/>
            <a:ext cx="20478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1"/>
          <p:cNvGrpSpPr>
            <a:grpSpLocks/>
          </p:cNvGrpSpPr>
          <p:nvPr userDrawn="1"/>
        </p:nvGrpSpPr>
        <p:grpSpPr bwMode="auto">
          <a:xfrm>
            <a:off x="1330325" y="6492875"/>
            <a:ext cx="182563" cy="182563"/>
            <a:chOff x="1276349" y="5514975"/>
            <a:chExt cx="182880" cy="182880"/>
          </a:xfrm>
        </p:grpSpPr>
        <p:sp>
          <p:nvSpPr>
            <p:cNvPr id="11" name="Freeform 10"/>
            <p:cNvSpPr>
              <a:spLocks noChangeAspect="1"/>
            </p:cNvSpPr>
            <p:nvPr userDrawn="1"/>
          </p:nvSpPr>
          <p:spPr>
            <a:xfrm>
              <a:off x="1285891" y="5553141"/>
              <a:ext cx="146304" cy="106548"/>
            </a:xfrm>
            <a:custGeom>
              <a:avLst/>
              <a:gdLst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211015 w 479956"/>
                <a:gd name="connsiteY2" fmla="*/ 8275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194346 w 479956"/>
                <a:gd name="connsiteY2" fmla="*/ 3513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22370 h 341661"/>
                <a:gd name="connsiteX1" fmla="*/ 318592 w 479956"/>
                <a:gd name="connsiteY1" fmla="*/ 130645 h 341661"/>
                <a:gd name="connsiteX2" fmla="*/ 194346 w 479956"/>
                <a:gd name="connsiteY2" fmla="*/ 5894 h 341661"/>
                <a:gd name="connsiteX3" fmla="*/ 307310 w 479956"/>
                <a:gd name="connsiteY3" fmla="*/ 0 h 341661"/>
                <a:gd name="connsiteX4" fmla="*/ 479956 w 479956"/>
                <a:gd name="connsiteY4" fmla="*/ 176158 h 341661"/>
                <a:gd name="connsiteX5" fmla="*/ 297904 w 479956"/>
                <a:gd name="connsiteY5" fmla="*/ 341661 h 341661"/>
                <a:gd name="connsiteX6" fmla="*/ 198602 w 479956"/>
                <a:gd name="connsiteY6" fmla="*/ 333386 h 341661"/>
                <a:gd name="connsiteX7" fmla="*/ 318592 w 479956"/>
                <a:gd name="connsiteY7" fmla="*/ 209259 h 341661"/>
                <a:gd name="connsiteX8" fmla="*/ 0 w 479956"/>
                <a:gd name="connsiteY8" fmla="*/ 213396 h 341661"/>
                <a:gd name="connsiteX9" fmla="*/ 16550 w 479956"/>
                <a:gd name="connsiteY9" fmla="*/ 122370 h 341661"/>
                <a:gd name="connsiteX0" fmla="*/ 16550 w 487100"/>
                <a:gd name="connsiteY0" fmla="*/ 122370 h 341661"/>
                <a:gd name="connsiteX1" fmla="*/ 318592 w 487100"/>
                <a:gd name="connsiteY1" fmla="*/ 130645 h 341661"/>
                <a:gd name="connsiteX2" fmla="*/ 194346 w 487100"/>
                <a:gd name="connsiteY2" fmla="*/ 5894 h 341661"/>
                <a:gd name="connsiteX3" fmla="*/ 307310 w 487100"/>
                <a:gd name="connsiteY3" fmla="*/ 0 h 341661"/>
                <a:gd name="connsiteX4" fmla="*/ 487100 w 487100"/>
                <a:gd name="connsiteY4" fmla="*/ 173777 h 341661"/>
                <a:gd name="connsiteX5" fmla="*/ 297904 w 487100"/>
                <a:gd name="connsiteY5" fmla="*/ 341661 h 341661"/>
                <a:gd name="connsiteX6" fmla="*/ 198602 w 487100"/>
                <a:gd name="connsiteY6" fmla="*/ 333386 h 341661"/>
                <a:gd name="connsiteX7" fmla="*/ 318592 w 487100"/>
                <a:gd name="connsiteY7" fmla="*/ 209259 h 341661"/>
                <a:gd name="connsiteX8" fmla="*/ 0 w 487100"/>
                <a:gd name="connsiteY8" fmla="*/ 213396 h 341661"/>
                <a:gd name="connsiteX9" fmla="*/ 16550 w 487100"/>
                <a:gd name="connsiteY9" fmla="*/ 122370 h 341661"/>
                <a:gd name="connsiteX0" fmla="*/ 16550 w 487100"/>
                <a:gd name="connsiteY0" fmla="*/ 122370 h 348805"/>
                <a:gd name="connsiteX1" fmla="*/ 318592 w 487100"/>
                <a:gd name="connsiteY1" fmla="*/ 130645 h 348805"/>
                <a:gd name="connsiteX2" fmla="*/ 194346 w 487100"/>
                <a:gd name="connsiteY2" fmla="*/ 5894 h 348805"/>
                <a:gd name="connsiteX3" fmla="*/ 307310 w 487100"/>
                <a:gd name="connsiteY3" fmla="*/ 0 h 348805"/>
                <a:gd name="connsiteX4" fmla="*/ 487100 w 487100"/>
                <a:gd name="connsiteY4" fmla="*/ 173777 h 348805"/>
                <a:gd name="connsiteX5" fmla="*/ 300285 w 487100"/>
                <a:gd name="connsiteY5" fmla="*/ 348805 h 348805"/>
                <a:gd name="connsiteX6" fmla="*/ 198602 w 487100"/>
                <a:gd name="connsiteY6" fmla="*/ 333386 h 348805"/>
                <a:gd name="connsiteX7" fmla="*/ 318592 w 487100"/>
                <a:gd name="connsiteY7" fmla="*/ 209259 h 348805"/>
                <a:gd name="connsiteX8" fmla="*/ 0 w 487100"/>
                <a:gd name="connsiteY8" fmla="*/ 213396 h 348805"/>
                <a:gd name="connsiteX9" fmla="*/ 16550 w 487100"/>
                <a:gd name="connsiteY9" fmla="*/ 122370 h 348805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8602 w 487100"/>
                <a:gd name="connsiteY6" fmla="*/ 333386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23355 w 487100"/>
                <a:gd name="connsiteY7" fmla="*/ 214022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30645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28264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24188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2282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0789"/>
                <a:gd name="connsiteY0" fmla="*/ 122370 h 344043"/>
                <a:gd name="connsiteX1" fmla="*/ 312282 w 480789"/>
                <a:gd name="connsiteY1" fmla="*/ 128264 h 344043"/>
                <a:gd name="connsiteX2" fmla="*/ 195179 w 480789"/>
                <a:gd name="connsiteY2" fmla="*/ 5894 h 344043"/>
                <a:gd name="connsiteX3" fmla="*/ 308143 w 480789"/>
                <a:gd name="connsiteY3" fmla="*/ 0 h 344043"/>
                <a:gd name="connsiteX4" fmla="*/ 480789 w 480789"/>
                <a:gd name="connsiteY4" fmla="*/ 171396 h 344043"/>
                <a:gd name="connsiteX5" fmla="*/ 313024 w 480789"/>
                <a:gd name="connsiteY5" fmla="*/ 344043 h 344043"/>
                <a:gd name="connsiteX6" fmla="*/ 197054 w 480789"/>
                <a:gd name="connsiteY6" fmla="*/ 342911 h 344043"/>
                <a:gd name="connsiteX7" fmla="*/ 312281 w 480789"/>
                <a:gd name="connsiteY7" fmla="*/ 214022 h 344043"/>
                <a:gd name="connsiteX8" fmla="*/ 833 w 480789"/>
                <a:gd name="connsiteY8" fmla="*/ 213396 h 344043"/>
                <a:gd name="connsiteX9" fmla="*/ 3095 w 480789"/>
                <a:gd name="connsiteY9" fmla="*/ 122370 h 344043"/>
                <a:gd name="connsiteX0" fmla="*/ 3095 w 480789"/>
                <a:gd name="connsiteY0" fmla="*/ 131895 h 353568"/>
                <a:gd name="connsiteX1" fmla="*/ 312282 w 480789"/>
                <a:gd name="connsiteY1" fmla="*/ 137789 h 353568"/>
                <a:gd name="connsiteX2" fmla="*/ 195179 w 480789"/>
                <a:gd name="connsiteY2" fmla="*/ 15419 h 353568"/>
                <a:gd name="connsiteX3" fmla="*/ 305762 w 480789"/>
                <a:gd name="connsiteY3" fmla="*/ 0 h 353568"/>
                <a:gd name="connsiteX4" fmla="*/ 480789 w 480789"/>
                <a:gd name="connsiteY4" fmla="*/ 180921 h 353568"/>
                <a:gd name="connsiteX5" fmla="*/ 313024 w 480789"/>
                <a:gd name="connsiteY5" fmla="*/ 353568 h 353568"/>
                <a:gd name="connsiteX6" fmla="*/ 197054 w 480789"/>
                <a:gd name="connsiteY6" fmla="*/ 352436 h 353568"/>
                <a:gd name="connsiteX7" fmla="*/ 312281 w 480789"/>
                <a:gd name="connsiteY7" fmla="*/ 223547 h 353568"/>
                <a:gd name="connsiteX8" fmla="*/ 833 w 480789"/>
                <a:gd name="connsiteY8" fmla="*/ 222921 h 353568"/>
                <a:gd name="connsiteX9" fmla="*/ 3095 w 480789"/>
                <a:gd name="connsiteY9" fmla="*/ 131895 h 353568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7054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4672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789" h="351187">
                  <a:moveTo>
                    <a:pt x="3095" y="129514"/>
                  </a:moveTo>
                  <a:lnTo>
                    <a:pt x="312282" y="135408"/>
                  </a:lnTo>
                  <a:lnTo>
                    <a:pt x="195179" y="13038"/>
                  </a:lnTo>
                  <a:lnTo>
                    <a:pt x="310524" y="0"/>
                  </a:lnTo>
                  <a:lnTo>
                    <a:pt x="480789" y="178540"/>
                  </a:lnTo>
                  <a:lnTo>
                    <a:pt x="313024" y="351187"/>
                  </a:lnTo>
                  <a:lnTo>
                    <a:pt x="194672" y="350055"/>
                  </a:lnTo>
                  <a:lnTo>
                    <a:pt x="312281" y="221166"/>
                  </a:lnTo>
                  <a:lnTo>
                    <a:pt x="833" y="220540"/>
                  </a:lnTo>
                  <a:cubicBezTo>
                    <a:pt x="0" y="190198"/>
                    <a:pt x="3928" y="159856"/>
                    <a:pt x="3095" y="1295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" name="Oval 11">
              <a:hlinkClick r:id="" action="ppaction://hlinkshowjump?jump=nextslide"/>
            </p:cNvPr>
            <p:cNvSpPr/>
            <p:nvPr userDrawn="1"/>
          </p:nvSpPr>
          <p:spPr>
            <a:xfrm>
              <a:off x="1276349" y="5514975"/>
              <a:ext cx="182880" cy="18288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13" name="Freeform 12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1049338" y="6530975"/>
            <a:ext cx="146050" cy="106363"/>
          </a:xfrm>
          <a:custGeom>
            <a:avLst/>
            <a:gdLst>
              <a:gd name="connsiteX0" fmla="*/ 16550 w 479956"/>
              <a:gd name="connsiteY0" fmla="*/ 119989 h 339280"/>
              <a:gd name="connsiteX1" fmla="*/ 318592 w 479956"/>
              <a:gd name="connsiteY1" fmla="*/ 128264 h 339280"/>
              <a:gd name="connsiteX2" fmla="*/ 211015 w 479956"/>
              <a:gd name="connsiteY2" fmla="*/ 8275 h 339280"/>
              <a:gd name="connsiteX3" fmla="*/ 314454 w 479956"/>
              <a:gd name="connsiteY3" fmla="*/ 0 h 339280"/>
              <a:gd name="connsiteX4" fmla="*/ 479956 w 479956"/>
              <a:gd name="connsiteY4" fmla="*/ 173777 h 339280"/>
              <a:gd name="connsiteX5" fmla="*/ 297904 w 479956"/>
              <a:gd name="connsiteY5" fmla="*/ 339280 h 339280"/>
              <a:gd name="connsiteX6" fmla="*/ 198602 w 479956"/>
              <a:gd name="connsiteY6" fmla="*/ 331005 h 339280"/>
              <a:gd name="connsiteX7" fmla="*/ 318592 w 479956"/>
              <a:gd name="connsiteY7" fmla="*/ 206878 h 339280"/>
              <a:gd name="connsiteX8" fmla="*/ 0 w 479956"/>
              <a:gd name="connsiteY8" fmla="*/ 211015 h 339280"/>
              <a:gd name="connsiteX9" fmla="*/ 16550 w 479956"/>
              <a:gd name="connsiteY9" fmla="*/ 119989 h 339280"/>
              <a:gd name="connsiteX0" fmla="*/ 16550 w 479956"/>
              <a:gd name="connsiteY0" fmla="*/ 119989 h 339280"/>
              <a:gd name="connsiteX1" fmla="*/ 318592 w 479956"/>
              <a:gd name="connsiteY1" fmla="*/ 128264 h 339280"/>
              <a:gd name="connsiteX2" fmla="*/ 194346 w 479956"/>
              <a:gd name="connsiteY2" fmla="*/ 3513 h 339280"/>
              <a:gd name="connsiteX3" fmla="*/ 314454 w 479956"/>
              <a:gd name="connsiteY3" fmla="*/ 0 h 339280"/>
              <a:gd name="connsiteX4" fmla="*/ 479956 w 479956"/>
              <a:gd name="connsiteY4" fmla="*/ 173777 h 339280"/>
              <a:gd name="connsiteX5" fmla="*/ 297904 w 479956"/>
              <a:gd name="connsiteY5" fmla="*/ 339280 h 339280"/>
              <a:gd name="connsiteX6" fmla="*/ 198602 w 479956"/>
              <a:gd name="connsiteY6" fmla="*/ 331005 h 339280"/>
              <a:gd name="connsiteX7" fmla="*/ 318592 w 479956"/>
              <a:gd name="connsiteY7" fmla="*/ 206878 h 339280"/>
              <a:gd name="connsiteX8" fmla="*/ 0 w 479956"/>
              <a:gd name="connsiteY8" fmla="*/ 211015 h 339280"/>
              <a:gd name="connsiteX9" fmla="*/ 16550 w 479956"/>
              <a:gd name="connsiteY9" fmla="*/ 119989 h 339280"/>
              <a:gd name="connsiteX0" fmla="*/ 16550 w 479956"/>
              <a:gd name="connsiteY0" fmla="*/ 122370 h 341661"/>
              <a:gd name="connsiteX1" fmla="*/ 318592 w 479956"/>
              <a:gd name="connsiteY1" fmla="*/ 130645 h 341661"/>
              <a:gd name="connsiteX2" fmla="*/ 194346 w 479956"/>
              <a:gd name="connsiteY2" fmla="*/ 5894 h 341661"/>
              <a:gd name="connsiteX3" fmla="*/ 307310 w 479956"/>
              <a:gd name="connsiteY3" fmla="*/ 0 h 341661"/>
              <a:gd name="connsiteX4" fmla="*/ 479956 w 479956"/>
              <a:gd name="connsiteY4" fmla="*/ 176158 h 341661"/>
              <a:gd name="connsiteX5" fmla="*/ 297904 w 479956"/>
              <a:gd name="connsiteY5" fmla="*/ 341661 h 341661"/>
              <a:gd name="connsiteX6" fmla="*/ 198602 w 479956"/>
              <a:gd name="connsiteY6" fmla="*/ 333386 h 341661"/>
              <a:gd name="connsiteX7" fmla="*/ 318592 w 479956"/>
              <a:gd name="connsiteY7" fmla="*/ 209259 h 341661"/>
              <a:gd name="connsiteX8" fmla="*/ 0 w 479956"/>
              <a:gd name="connsiteY8" fmla="*/ 213396 h 341661"/>
              <a:gd name="connsiteX9" fmla="*/ 16550 w 479956"/>
              <a:gd name="connsiteY9" fmla="*/ 122370 h 341661"/>
              <a:gd name="connsiteX0" fmla="*/ 16550 w 487100"/>
              <a:gd name="connsiteY0" fmla="*/ 122370 h 341661"/>
              <a:gd name="connsiteX1" fmla="*/ 318592 w 487100"/>
              <a:gd name="connsiteY1" fmla="*/ 130645 h 341661"/>
              <a:gd name="connsiteX2" fmla="*/ 194346 w 487100"/>
              <a:gd name="connsiteY2" fmla="*/ 5894 h 341661"/>
              <a:gd name="connsiteX3" fmla="*/ 307310 w 487100"/>
              <a:gd name="connsiteY3" fmla="*/ 0 h 341661"/>
              <a:gd name="connsiteX4" fmla="*/ 487100 w 487100"/>
              <a:gd name="connsiteY4" fmla="*/ 173777 h 341661"/>
              <a:gd name="connsiteX5" fmla="*/ 297904 w 487100"/>
              <a:gd name="connsiteY5" fmla="*/ 341661 h 341661"/>
              <a:gd name="connsiteX6" fmla="*/ 198602 w 487100"/>
              <a:gd name="connsiteY6" fmla="*/ 333386 h 341661"/>
              <a:gd name="connsiteX7" fmla="*/ 318592 w 487100"/>
              <a:gd name="connsiteY7" fmla="*/ 209259 h 341661"/>
              <a:gd name="connsiteX8" fmla="*/ 0 w 487100"/>
              <a:gd name="connsiteY8" fmla="*/ 213396 h 341661"/>
              <a:gd name="connsiteX9" fmla="*/ 16550 w 487100"/>
              <a:gd name="connsiteY9" fmla="*/ 122370 h 341661"/>
              <a:gd name="connsiteX0" fmla="*/ 16550 w 487100"/>
              <a:gd name="connsiteY0" fmla="*/ 122370 h 348805"/>
              <a:gd name="connsiteX1" fmla="*/ 318592 w 487100"/>
              <a:gd name="connsiteY1" fmla="*/ 130645 h 348805"/>
              <a:gd name="connsiteX2" fmla="*/ 194346 w 487100"/>
              <a:gd name="connsiteY2" fmla="*/ 5894 h 348805"/>
              <a:gd name="connsiteX3" fmla="*/ 307310 w 487100"/>
              <a:gd name="connsiteY3" fmla="*/ 0 h 348805"/>
              <a:gd name="connsiteX4" fmla="*/ 487100 w 487100"/>
              <a:gd name="connsiteY4" fmla="*/ 173777 h 348805"/>
              <a:gd name="connsiteX5" fmla="*/ 300285 w 487100"/>
              <a:gd name="connsiteY5" fmla="*/ 348805 h 348805"/>
              <a:gd name="connsiteX6" fmla="*/ 198602 w 487100"/>
              <a:gd name="connsiteY6" fmla="*/ 333386 h 348805"/>
              <a:gd name="connsiteX7" fmla="*/ 318592 w 487100"/>
              <a:gd name="connsiteY7" fmla="*/ 209259 h 348805"/>
              <a:gd name="connsiteX8" fmla="*/ 0 w 487100"/>
              <a:gd name="connsiteY8" fmla="*/ 213396 h 348805"/>
              <a:gd name="connsiteX9" fmla="*/ 16550 w 487100"/>
              <a:gd name="connsiteY9" fmla="*/ 122370 h 348805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8602 w 487100"/>
              <a:gd name="connsiteY6" fmla="*/ 333386 h 344043"/>
              <a:gd name="connsiteX7" fmla="*/ 318592 w 487100"/>
              <a:gd name="connsiteY7" fmla="*/ 209259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6221 w 487100"/>
              <a:gd name="connsiteY6" fmla="*/ 342911 h 344043"/>
              <a:gd name="connsiteX7" fmla="*/ 318592 w 487100"/>
              <a:gd name="connsiteY7" fmla="*/ 209259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6221 w 487100"/>
              <a:gd name="connsiteY6" fmla="*/ 342911 h 344043"/>
              <a:gd name="connsiteX7" fmla="*/ 323355 w 487100"/>
              <a:gd name="connsiteY7" fmla="*/ 214022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0 w 489600"/>
              <a:gd name="connsiteY0" fmla="*/ 122370 h 344043"/>
              <a:gd name="connsiteX1" fmla="*/ 321092 w 489600"/>
              <a:gd name="connsiteY1" fmla="*/ 130645 h 344043"/>
              <a:gd name="connsiteX2" fmla="*/ 196846 w 489600"/>
              <a:gd name="connsiteY2" fmla="*/ 5894 h 344043"/>
              <a:gd name="connsiteX3" fmla="*/ 309810 w 489600"/>
              <a:gd name="connsiteY3" fmla="*/ 0 h 344043"/>
              <a:gd name="connsiteX4" fmla="*/ 489600 w 489600"/>
              <a:gd name="connsiteY4" fmla="*/ 173777 h 344043"/>
              <a:gd name="connsiteX5" fmla="*/ 314691 w 489600"/>
              <a:gd name="connsiteY5" fmla="*/ 344043 h 344043"/>
              <a:gd name="connsiteX6" fmla="*/ 198721 w 489600"/>
              <a:gd name="connsiteY6" fmla="*/ 342911 h 344043"/>
              <a:gd name="connsiteX7" fmla="*/ 325855 w 489600"/>
              <a:gd name="connsiteY7" fmla="*/ 214022 h 344043"/>
              <a:gd name="connsiteX8" fmla="*/ 2500 w 489600"/>
              <a:gd name="connsiteY8" fmla="*/ 213396 h 344043"/>
              <a:gd name="connsiteX9" fmla="*/ 0 w 489600"/>
              <a:gd name="connsiteY9" fmla="*/ 122370 h 344043"/>
              <a:gd name="connsiteX0" fmla="*/ 0 w 489600"/>
              <a:gd name="connsiteY0" fmla="*/ 122370 h 344043"/>
              <a:gd name="connsiteX1" fmla="*/ 321092 w 489600"/>
              <a:gd name="connsiteY1" fmla="*/ 128264 h 344043"/>
              <a:gd name="connsiteX2" fmla="*/ 196846 w 489600"/>
              <a:gd name="connsiteY2" fmla="*/ 5894 h 344043"/>
              <a:gd name="connsiteX3" fmla="*/ 309810 w 489600"/>
              <a:gd name="connsiteY3" fmla="*/ 0 h 344043"/>
              <a:gd name="connsiteX4" fmla="*/ 489600 w 489600"/>
              <a:gd name="connsiteY4" fmla="*/ 173777 h 344043"/>
              <a:gd name="connsiteX5" fmla="*/ 314691 w 489600"/>
              <a:gd name="connsiteY5" fmla="*/ 344043 h 344043"/>
              <a:gd name="connsiteX6" fmla="*/ 198721 w 489600"/>
              <a:gd name="connsiteY6" fmla="*/ 342911 h 344043"/>
              <a:gd name="connsiteX7" fmla="*/ 325855 w 489600"/>
              <a:gd name="connsiteY7" fmla="*/ 214022 h 344043"/>
              <a:gd name="connsiteX8" fmla="*/ 2500 w 489600"/>
              <a:gd name="connsiteY8" fmla="*/ 213396 h 344043"/>
              <a:gd name="connsiteX9" fmla="*/ 0 w 489600"/>
              <a:gd name="connsiteY9" fmla="*/ 122370 h 344043"/>
              <a:gd name="connsiteX0" fmla="*/ 3095 w 487933"/>
              <a:gd name="connsiteY0" fmla="*/ 122370 h 344043"/>
              <a:gd name="connsiteX1" fmla="*/ 319425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24188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7933"/>
              <a:gd name="connsiteY0" fmla="*/ 122370 h 344043"/>
              <a:gd name="connsiteX1" fmla="*/ 319425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12281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7933"/>
              <a:gd name="connsiteY0" fmla="*/ 122370 h 344043"/>
              <a:gd name="connsiteX1" fmla="*/ 312282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12281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0789"/>
              <a:gd name="connsiteY0" fmla="*/ 122370 h 344043"/>
              <a:gd name="connsiteX1" fmla="*/ 312282 w 480789"/>
              <a:gd name="connsiteY1" fmla="*/ 128264 h 344043"/>
              <a:gd name="connsiteX2" fmla="*/ 195179 w 480789"/>
              <a:gd name="connsiteY2" fmla="*/ 5894 h 344043"/>
              <a:gd name="connsiteX3" fmla="*/ 308143 w 480789"/>
              <a:gd name="connsiteY3" fmla="*/ 0 h 344043"/>
              <a:gd name="connsiteX4" fmla="*/ 480789 w 480789"/>
              <a:gd name="connsiteY4" fmla="*/ 171396 h 344043"/>
              <a:gd name="connsiteX5" fmla="*/ 313024 w 480789"/>
              <a:gd name="connsiteY5" fmla="*/ 344043 h 344043"/>
              <a:gd name="connsiteX6" fmla="*/ 197054 w 480789"/>
              <a:gd name="connsiteY6" fmla="*/ 342911 h 344043"/>
              <a:gd name="connsiteX7" fmla="*/ 312281 w 480789"/>
              <a:gd name="connsiteY7" fmla="*/ 214022 h 344043"/>
              <a:gd name="connsiteX8" fmla="*/ 833 w 480789"/>
              <a:gd name="connsiteY8" fmla="*/ 213396 h 344043"/>
              <a:gd name="connsiteX9" fmla="*/ 3095 w 480789"/>
              <a:gd name="connsiteY9" fmla="*/ 122370 h 344043"/>
              <a:gd name="connsiteX0" fmla="*/ 3095 w 480789"/>
              <a:gd name="connsiteY0" fmla="*/ 131895 h 353568"/>
              <a:gd name="connsiteX1" fmla="*/ 312282 w 480789"/>
              <a:gd name="connsiteY1" fmla="*/ 137789 h 353568"/>
              <a:gd name="connsiteX2" fmla="*/ 195179 w 480789"/>
              <a:gd name="connsiteY2" fmla="*/ 15419 h 353568"/>
              <a:gd name="connsiteX3" fmla="*/ 305762 w 480789"/>
              <a:gd name="connsiteY3" fmla="*/ 0 h 353568"/>
              <a:gd name="connsiteX4" fmla="*/ 480789 w 480789"/>
              <a:gd name="connsiteY4" fmla="*/ 180921 h 353568"/>
              <a:gd name="connsiteX5" fmla="*/ 313024 w 480789"/>
              <a:gd name="connsiteY5" fmla="*/ 353568 h 353568"/>
              <a:gd name="connsiteX6" fmla="*/ 197054 w 480789"/>
              <a:gd name="connsiteY6" fmla="*/ 352436 h 353568"/>
              <a:gd name="connsiteX7" fmla="*/ 312281 w 480789"/>
              <a:gd name="connsiteY7" fmla="*/ 223547 h 353568"/>
              <a:gd name="connsiteX8" fmla="*/ 833 w 480789"/>
              <a:gd name="connsiteY8" fmla="*/ 222921 h 353568"/>
              <a:gd name="connsiteX9" fmla="*/ 3095 w 480789"/>
              <a:gd name="connsiteY9" fmla="*/ 131895 h 353568"/>
              <a:gd name="connsiteX0" fmla="*/ 3095 w 480789"/>
              <a:gd name="connsiteY0" fmla="*/ 129514 h 351187"/>
              <a:gd name="connsiteX1" fmla="*/ 312282 w 480789"/>
              <a:gd name="connsiteY1" fmla="*/ 135408 h 351187"/>
              <a:gd name="connsiteX2" fmla="*/ 195179 w 480789"/>
              <a:gd name="connsiteY2" fmla="*/ 13038 h 351187"/>
              <a:gd name="connsiteX3" fmla="*/ 310524 w 480789"/>
              <a:gd name="connsiteY3" fmla="*/ 0 h 351187"/>
              <a:gd name="connsiteX4" fmla="*/ 480789 w 480789"/>
              <a:gd name="connsiteY4" fmla="*/ 178540 h 351187"/>
              <a:gd name="connsiteX5" fmla="*/ 313024 w 480789"/>
              <a:gd name="connsiteY5" fmla="*/ 351187 h 351187"/>
              <a:gd name="connsiteX6" fmla="*/ 197054 w 480789"/>
              <a:gd name="connsiteY6" fmla="*/ 350055 h 351187"/>
              <a:gd name="connsiteX7" fmla="*/ 312281 w 480789"/>
              <a:gd name="connsiteY7" fmla="*/ 221166 h 351187"/>
              <a:gd name="connsiteX8" fmla="*/ 833 w 480789"/>
              <a:gd name="connsiteY8" fmla="*/ 220540 h 351187"/>
              <a:gd name="connsiteX9" fmla="*/ 3095 w 480789"/>
              <a:gd name="connsiteY9" fmla="*/ 129514 h 351187"/>
              <a:gd name="connsiteX0" fmla="*/ 3095 w 480789"/>
              <a:gd name="connsiteY0" fmla="*/ 129514 h 351187"/>
              <a:gd name="connsiteX1" fmla="*/ 312282 w 480789"/>
              <a:gd name="connsiteY1" fmla="*/ 135408 h 351187"/>
              <a:gd name="connsiteX2" fmla="*/ 195179 w 480789"/>
              <a:gd name="connsiteY2" fmla="*/ 13038 h 351187"/>
              <a:gd name="connsiteX3" fmla="*/ 310524 w 480789"/>
              <a:gd name="connsiteY3" fmla="*/ 0 h 351187"/>
              <a:gd name="connsiteX4" fmla="*/ 480789 w 480789"/>
              <a:gd name="connsiteY4" fmla="*/ 178540 h 351187"/>
              <a:gd name="connsiteX5" fmla="*/ 313024 w 480789"/>
              <a:gd name="connsiteY5" fmla="*/ 351187 h 351187"/>
              <a:gd name="connsiteX6" fmla="*/ 194672 w 480789"/>
              <a:gd name="connsiteY6" fmla="*/ 350055 h 351187"/>
              <a:gd name="connsiteX7" fmla="*/ 312281 w 480789"/>
              <a:gd name="connsiteY7" fmla="*/ 221166 h 351187"/>
              <a:gd name="connsiteX8" fmla="*/ 833 w 480789"/>
              <a:gd name="connsiteY8" fmla="*/ 220540 h 351187"/>
              <a:gd name="connsiteX9" fmla="*/ 3095 w 480789"/>
              <a:gd name="connsiteY9" fmla="*/ 129514 h 35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789" h="351187">
                <a:moveTo>
                  <a:pt x="3095" y="129514"/>
                </a:moveTo>
                <a:lnTo>
                  <a:pt x="312282" y="135408"/>
                </a:lnTo>
                <a:lnTo>
                  <a:pt x="195179" y="13038"/>
                </a:lnTo>
                <a:lnTo>
                  <a:pt x="310524" y="0"/>
                </a:lnTo>
                <a:lnTo>
                  <a:pt x="480789" y="178540"/>
                </a:lnTo>
                <a:lnTo>
                  <a:pt x="313024" y="351187"/>
                </a:lnTo>
                <a:lnTo>
                  <a:pt x="194672" y="350055"/>
                </a:lnTo>
                <a:lnTo>
                  <a:pt x="312281" y="221166"/>
                </a:lnTo>
                <a:lnTo>
                  <a:pt x="833" y="220540"/>
                </a:lnTo>
                <a:cubicBezTo>
                  <a:pt x="0" y="190198"/>
                  <a:pt x="3928" y="159856"/>
                  <a:pt x="3095" y="1295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Oval 13">
            <a:hlinkClick r:id="" action="ppaction://hlinkshowjump?jump=previousslide"/>
          </p:cNvPr>
          <p:cNvSpPr/>
          <p:nvPr userDrawn="1"/>
        </p:nvSpPr>
        <p:spPr>
          <a:xfrm flipH="1">
            <a:off x="1019175" y="6492875"/>
            <a:ext cx="182563" cy="182563"/>
          </a:xfrm>
          <a:prstGeom prst="ellipse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CA"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0"/>
            <a:ext cx="8378825" cy="7931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59845"/>
            <a:ext cx="8378825" cy="47656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6138010" y="6489700"/>
            <a:ext cx="85279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CA" sz="1100" b="0" dirty="0" smtClean="0">
                <a:solidFill>
                  <a:srgbClr val="9D9FA2"/>
                </a:solidFill>
                <a:latin typeface="Arial" pitchFamily="34" charset="0"/>
                <a:ea typeface="MS PGothic" pitchFamily="34" charset="-128"/>
                <a:cs typeface="+mn-cs"/>
              </a:rPr>
              <a:t>October 2012</a:t>
            </a:r>
            <a:endParaRPr lang="en-CA" sz="1100" b="0" dirty="0">
              <a:solidFill>
                <a:srgbClr val="9D9FA2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8" name="Picture 13" descr="arrow yel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47" y="6492875"/>
            <a:ext cx="165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93758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div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gray">
          <a:xfrm>
            <a:off x="358775" y="6438900"/>
            <a:ext cx="490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/>
            <a:fld id="{9A13FA59-D8BC-204D-A970-488720E04AA3}" type="slidenum">
              <a:rPr lang="en-US" sz="1600" b="0"/>
              <a:pPr defTabSz="914400"/>
              <a:t>‹#›</a:t>
            </a:fld>
            <a:endParaRPr lang="en-US" sz="1600" b="0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708025" y="6573838"/>
            <a:ext cx="20002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4" descr="arrow 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6478588"/>
            <a:ext cx="20478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21"/>
          <p:cNvGrpSpPr>
            <a:grpSpLocks/>
          </p:cNvGrpSpPr>
          <p:nvPr userDrawn="1"/>
        </p:nvGrpSpPr>
        <p:grpSpPr bwMode="auto">
          <a:xfrm>
            <a:off x="1330325" y="6492875"/>
            <a:ext cx="182563" cy="182563"/>
            <a:chOff x="1276349" y="5514975"/>
            <a:chExt cx="182880" cy="182880"/>
          </a:xfrm>
        </p:grpSpPr>
        <p:sp>
          <p:nvSpPr>
            <p:cNvPr id="13" name="Freeform 12"/>
            <p:cNvSpPr>
              <a:spLocks noChangeAspect="1"/>
            </p:cNvSpPr>
            <p:nvPr userDrawn="1"/>
          </p:nvSpPr>
          <p:spPr>
            <a:xfrm>
              <a:off x="1285891" y="5553141"/>
              <a:ext cx="146304" cy="106548"/>
            </a:xfrm>
            <a:custGeom>
              <a:avLst/>
              <a:gdLst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211015 w 479956"/>
                <a:gd name="connsiteY2" fmla="*/ 8275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194346 w 479956"/>
                <a:gd name="connsiteY2" fmla="*/ 3513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22370 h 341661"/>
                <a:gd name="connsiteX1" fmla="*/ 318592 w 479956"/>
                <a:gd name="connsiteY1" fmla="*/ 130645 h 341661"/>
                <a:gd name="connsiteX2" fmla="*/ 194346 w 479956"/>
                <a:gd name="connsiteY2" fmla="*/ 5894 h 341661"/>
                <a:gd name="connsiteX3" fmla="*/ 307310 w 479956"/>
                <a:gd name="connsiteY3" fmla="*/ 0 h 341661"/>
                <a:gd name="connsiteX4" fmla="*/ 479956 w 479956"/>
                <a:gd name="connsiteY4" fmla="*/ 176158 h 341661"/>
                <a:gd name="connsiteX5" fmla="*/ 297904 w 479956"/>
                <a:gd name="connsiteY5" fmla="*/ 341661 h 341661"/>
                <a:gd name="connsiteX6" fmla="*/ 198602 w 479956"/>
                <a:gd name="connsiteY6" fmla="*/ 333386 h 341661"/>
                <a:gd name="connsiteX7" fmla="*/ 318592 w 479956"/>
                <a:gd name="connsiteY7" fmla="*/ 209259 h 341661"/>
                <a:gd name="connsiteX8" fmla="*/ 0 w 479956"/>
                <a:gd name="connsiteY8" fmla="*/ 213396 h 341661"/>
                <a:gd name="connsiteX9" fmla="*/ 16550 w 479956"/>
                <a:gd name="connsiteY9" fmla="*/ 122370 h 341661"/>
                <a:gd name="connsiteX0" fmla="*/ 16550 w 487100"/>
                <a:gd name="connsiteY0" fmla="*/ 122370 h 341661"/>
                <a:gd name="connsiteX1" fmla="*/ 318592 w 487100"/>
                <a:gd name="connsiteY1" fmla="*/ 130645 h 341661"/>
                <a:gd name="connsiteX2" fmla="*/ 194346 w 487100"/>
                <a:gd name="connsiteY2" fmla="*/ 5894 h 341661"/>
                <a:gd name="connsiteX3" fmla="*/ 307310 w 487100"/>
                <a:gd name="connsiteY3" fmla="*/ 0 h 341661"/>
                <a:gd name="connsiteX4" fmla="*/ 487100 w 487100"/>
                <a:gd name="connsiteY4" fmla="*/ 173777 h 341661"/>
                <a:gd name="connsiteX5" fmla="*/ 297904 w 487100"/>
                <a:gd name="connsiteY5" fmla="*/ 341661 h 341661"/>
                <a:gd name="connsiteX6" fmla="*/ 198602 w 487100"/>
                <a:gd name="connsiteY6" fmla="*/ 333386 h 341661"/>
                <a:gd name="connsiteX7" fmla="*/ 318592 w 487100"/>
                <a:gd name="connsiteY7" fmla="*/ 209259 h 341661"/>
                <a:gd name="connsiteX8" fmla="*/ 0 w 487100"/>
                <a:gd name="connsiteY8" fmla="*/ 213396 h 341661"/>
                <a:gd name="connsiteX9" fmla="*/ 16550 w 487100"/>
                <a:gd name="connsiteY9" fmla="*/ 122370 h 341661"/>
                <a:gd name="connsiteX0" fmla="*/ 16550 w 487100"/>
                <a:gd name="connsiteY0" fmla="*/ 122370 h 348805"/>
                <a:gd name="connsiteX1" fmla="*/ 318592 w 487100"/>
                <a:gd name="connsiteY1" fmla="*/ 130645 h 348805"/>
                <a:gd name="connsiteX2" fmla="*/ 194346 w 487100"/>
                <a:gd name="connsiteY2" fmla="*/ 5894 h 348805"/>
                <a:gd name="connsiteX3" fmla="*/ 307310 w 487100"/>
                <a:gd name="connsiteY3" fmla="*/ 0 h 348805"/>
                <a:gd name="connsiteX4" fmla="*/ 487100 w 487100"/>
                <a:gd name="connsiteY4" fmla="*/ 173777 h 348805"/>
                <a:gd name="connsiteX5" fmla="*/ 300285 w 487100"/>
                <a:gd name="connsiteY5" fmla="*/ 348805 h 348805"/>
                <a:gd name="connsiteX6" fmla="*/ 198602 w 487100"/>
                <a:gd name="connsiteY6" fmla="*/ 333386 h 348805"/>
                <a:gd name="connsiteX7" fmla="*/ 318592 w 487100"/>
                <a:gd name="connsiteY7" fmla="*/ 209259 h 348805"/>
                <a:gd name="connsiteX8" fmla="*/ 0 w 487100"/>
                <a:gd name="connsiteY8" fmla="*/ 213396 h 348805"/>
                <a:gd name="connsiteX9" fmla="*/ 16550 w 487100"/>
                <a:gd name="connsiteY9" fmla="*/ 122370 h 348805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8602 w 487100"/>
                <a:gd name="connsiteY6" fmla="*/ 333386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23355 w 487100"/>
                <a:gd name="connsiteY7" fmla="*/ 214022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30645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28264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24188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2282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0789"/>
                <a:gd name="connsiteY0" fmla="*/ 122370 h 344043"/>
                <a:gd name="connsiteX1" fmla="*/ 312282 w 480789"/>
                <a:gd name="connsiteY1" fmla="*/ 128264 h 344043"/>
                <a:gd name="connsiteX2" fmla="*/ 195179 w 480789"/>
                <a:gd name="connsiteY2" fmla="*/ 5894 h 344043"/>
                <a:gd name="connsiteX3" fmla="*/ 308143 w 480789"/>
                <a:gd name="connsiteY3" fmla="*/ 0 h 344043"/>
                <a:gd name="connsiteX4" fmla="*/ 480789 w 480789"/>
                <a:gd name="connsiteY4" fmla="*/ 171396 h 344043"/>
                <a:gd name="connsiteX5" fmla="*/ 313024 w 480789"/>
                <a:gd name="connsiteY5" fmla="*/ 344043 h 344043"/>
                <a:gd name="connsiteX6" fmla="*/ 197054 w 480789"/>
                <a:gd name="connsiteY6" fmla="*/ 342911 h 344043"/>
                <a:gd name="connsiteX7" fmla="*/ 312281 w 480789"/>
                <a:gd name="connsiteY7" fmla="*/ 214022 h 344043"/>
                <a:gd name="connsiteX8" fmla="*/ 833 w 480789"/>
                <a:gd name="connsiteY8" fmla="*/ 213396 h 344043"/>
                <a:gd name="connsiteX9" fmla="*/ 3095 w 480789"/>
                <a:gd name="connsiteY9" fmla="*/ 122370 h 344043"/>
                <a:gd name="connsiteX0" fmla="*/ 3095 w 480789"/>
                <a:gd name="connsiteY0" fmla="*/ 131895 h 353568"/>
                <a:gd name="connsiteX1" fmla="*/ 312282 w 480789"/>
                <a:gd name="connsiteY1" fmla="*/ 137789 h 353568"/>
                <a:gd name="connsiteX2" fmla="*/ 195179 w 480789"/>
                <a:gd name="connsiteY2" fmla="*/ 15419 h 353568"/>
                <a:gd name="connsiteX3" fmla="*/ 305762 w 480789"/>
                <a:gd name="connsiteY3" fmla="*/ 0 h 353568"/>
                <a:gd name="connsiteX4" fmla="*/ 480789 w 480789"/>
                <a:gd name="connsiteY4" fmla="*/ 180921 h 353568"/>
                <a:gd name="connsiteX5" fmla="*/ 313024 w 480789"/>
                <a:gd name="connsiteY5" fmla="*/ 353568 h 353568"/>
                <a:gd name="connsiteX6" fmla="*/ 197054 w 480789"/>
                <a:gd name="connsiteY6" fmla="*/ 352436 h 353568"/>
                <a:gd name="connsiteX7" fmla="*/ 312281 w 480789"/>
                <a:gd name="connsiteY7" fmla="*/ 223547 h 353568"/>
                <a:gd name="connsiteX8" fmla="*/ 833 w 480789"/>
                <a:gd name="connsiteY8" fmla="*/ 222921 h 353568"/>
                <a:gd name="connsiteX9" fmla="*/ 3095 w 480789"/>
                <a:gd name="connsiteY9" fmla="*/ 131895 h 353568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7054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4672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789" h="351187">
                  <a:moveTo>
                    <a:pt x="3095" y="129514"/>
                  </a:moveTo>
                  <a:lnTo>
                    <a:pt x="312282" y="135408"/>
                  </a:lnTo>
                  <a:lnTo>
                    <a:pt x="195179" y="13038"/>
                  </a:lnTo>
                  <a:lnTo>
                    <a:pt x="310524" y="0"/>
                  </a:lnTo>
                  <a:lnTo>
                    <a:pt x="480789" y="178540"/>
                  </a:lnTo>
                  <a:lnTo>
                    <a:pt x="313024" y="351187"/>
                  </a:lnTo>
                  <a:lnTo>
                    <a:pt x="194672" y="350055"/>
                  </a:lnTo>
                  <a:lnTo>
                    <a:pt x="312281" y="221166"/>
                  </a:lnTo>
                  <a:lnTo>
                    <a:pt x="833" y="220540"/>
                  </a:lnTo>
                  <a:cubicBezTo>
                    <a:pt x="0" y="190198"/>
                    <a:pt x="3928" y="159856"/>
                    <a:pt x="3095" y="1295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" name="Oval 13">
              <a:hlinkClick r:id="" action="ppaction://hlinkshowjump?jump=nextslide"/>
            </p:cNvPr>
            <p:cNvSpPr/>
            <p:nvPr userDrawn="1"/>
          </p:nvSpPr>
          <p:spPr>
            <a:xfrm>
              <a:off x="1276349" y="5514975"/>
              <a:ext cx="182880" cy="18288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15" name="Freeform 14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1049338" y="6530975"/>
            <a:ext cx="146050" cy="106363"/>
          </a:xfrm>
          <a:custGeom>
            <a:avLst/>
            <a:gdLst>
              <a:gd name="connsiteX0" fmla="*/ 16550 w 479956"/>
              <a:gd name="connsiteY0" fmla="*/ 119989 h 339280"/>
              <a:gd name="connsiteX1" fmla="*/ 318592 w 479956"/>
              <a:gd name="connsiteY1" fmla="*/ 128264 h 339280"/>
              <a:gd name="connsiteX2" fmla="*/ 211015 w 479956"/>
              <a:gd name="connsiteY2" fmla="*/ 8275 h 339280"/>
              <a:gd name="connsiteX3" fmla="*/ 314454 w 479956"/>
              <a:gd name="connsiteY3" fmla="*/ 0 h 339280"/>
              <a:gd name="connsiteX4" fmla="*/ 479956 w 479956"/>
              <a:gd name="connsiteY4" fmla="*/ 173777 h 339280"/>
              <a:gd name="connsiteX5" fmla="*/ 297904 w 479956"/>
              <a:gd name="connsiteY5" fmla="*/ 339280 h 339280"/>
              <a:gd name="connsiteX6" fmla="*/ 198602 w 479956"/>
              <a:gd name="connsiteY6" fmla="*/ 331005 h 339280"/>
              <a:gd name="connsiteX7" fmla="*/ 318592 w 479956"/>
              <a:gd name="connsiteY7" fmla="*/ 206878 h 339280"/>
              <a:gd name="connsiteX8" fmla="*/ 0 w 479956"/>
              <a:gd name="connsiteY8" fmla="*/ 211015 h 339280"/>
              <a:gd name="connsiteX9" fmla="*/ 16550 w 479956"/>
              <a:gd name="connsiteY9" fmla="*/ 119989 h 339280"/>
              <a:gd name="connsiteX0" fmla="*/ 16550 w 479956"/>
              <a:gd name="connsiteY0" fmla="*/ 119989 h 339280"/>
              <a:gd name="connsiteX1" fmla="*/ 318592 w 479956"/>
              <a:gd name="connsiteY1" fmla="*/ 128264 h 339280"/>
              <a:gd name="connsiteX2" fmla="*/ 194346 w 479956"/>
              <a:gd name="connsiteY2" fmla="*/ 3513 h 339280"/>
              <a:gd name="connsiteX3" fmla="*/ 314454 w 479956"/>
              <a:gd name="connsiteY3" fmla="*/ 0 h 339280"/>
              <a:gd name="connsiteX4" fmla="*/ 479956 w 479956"/>
              <a:gd name="connsiteY4" fmla="*/ 173777 h 339280"/>
              <a:gd name="connsiteX5" fmla="*/ 297904 w 479956"/>
              <a:gd name="connsiteY5" fmla="*/ 339280 h 339280"/>
              <a:gd name="connsiteX6" fmla="*/ 198602 w 479956"/>
              <a:gd name="connsiteY6" fmla="*/ 331005 h 339280"/>
              <a:gd name="connsiteX7" fmla="*/ 318592 w 479956"/>
              <a:gd name="connsiteY7" fmla="*/ 206878 h 339280"/>
              <a:gd name="connsiteX8" fmla="*/ 0 w 479956"/>
              <a:gd name="connsiteY8" fmla="*/ 211015 h 339280"/>
              <a:gd name="connsiteX9" fmla="*/ 16550 w 479956"/>
              <a:gd name="connsiteY9" fmla="*/ 119989 h 339280"/>
              <a:gd name="connsiteX0" fmla="*/ 16550 w 479956"/>
              <a:gd name="connsiteY0" fmla="*/ 122370 h 341661"/>
              <a:gd name="connsiteX1" fmla="*/ 318592 w 479956"/>
              <a:gd name="connsiteY1" fmla="*/ 130645 h 341661"/>
              <a:gd name="connsiteX2" fmla="*/ 194346 w 479956"/>
              <a:gd name="connsiteY2" fmla="*/ 5894 h 341661"/>
              <a:gd name="connsiteX3" fmla="*/ 307310 w 479956"/>
              <a:gd name="connsiteY3" fmla="*/ 0 h 341661"/>
              <a:gd name="connsiteX4" fmla="*/ 479956 w 479956"/>
              <a:gd name="connsiteY4" fmla="*/ 176158 h 341661"/>
              <a:gd name="connsiteX5" fmla="*/ 297904 w 479956"/>
              <a:gd name="connsiteY5" fmla="*/ 341661 h 341661"/>
              <a:gd name="connsiteX6" fmla="*/ 198602 w 479956"/>
              <a:gd name="connsiteY6" fmla="*/ 333386 h 341661"/>
              <a:gd name="connsiteX7" fmla="*/ 318592 w 479956"/>
              <a:gd name="connsiteY7" fmla="*/ 209259 h 341661"/>
              <a:gd name="connsiteX8" fmla="*/ 0 w 479956"/>
              <a:gd name="connsiteY8" fmla="*/ 213396 h 341661"/>
              <a:gd name="connsiteX9" fmla="*/ 16550 w 479956"/>
              <a:gd name="connsiteY9" fmla="*/ 122370 h 341661"/>
              <a:gd name="connsiteX0" fmla="*/ 16550 w 487100"/>
              <a:gd name="connsiteY0" fmla="*/ 122370 h 341661"/>
              <a:gd name="connsiteX1" fmla="*/ 318592 w 487100"/>
              <a:gd name="connsiteY1" fmla="*/ 130645 h 341661"/>
              <a:gd name="connsiteX2" fmla="*/ 194346 w 487100"/>
              <a:gd name="connsiteY2" fmla="*/ 5894 h 341661"/>
              <a:gd name="connsiteX3" fmla="*/ 307310 w 487100"/>
              <a:gd name="connsiteY3" fmla="*/ 0 h 341661"/>
              <a:gd name="connsiteX4" fmla="*/ 487100 w 487100"/>
              <a:gd name="connsiteY4" fmla="*/ 173777 h 341661"/>
              <a:gd name="connsiteX5" fmla="*/ 297904 w 487100"/>
              <a:gd name="connsiteY5" fmla="*/ 341661 h 341661"/>
              <a:gd name="connsiteX6" fmla="*/ 198602 w 487100"/>
              <a:gd name="connsiteY6" fmla="*/ 333386 h 341661"/>
              <a:gd name="connsiteX7" fmla="*/ 318592 w 487100"/>
              <a:gd name="connsiteY7" fmla="*/ 209259 h 341661"/>
              <a:gd name="connsiteX8" fmla="*/ 0 w 487100"/>
              <a:gd name="connsiteY8" fmla="*/ 213396 h 341661"/>
              <a:gd name="connsiteX9" fmla="*/ 16550 w 487100"/>
              <a:gd name="connsiteY9" fmla="*/ 122370 h 341661"/>
              <a:gd name="connsiteX0" fmla="*/ 16550 w 487100"/>
              <a:gd name="connsiteY0" fmla="*/ 122370 h 348805"/>
              <a:gd name="connsiteX1" fmla="*/ 318592 w 487100"/>
              <a:gd name="connsiteY1" fmla="*/ 130645 h 348805"/>
              <a:gd name="connsiteX2" fmla="*/ 194346 w 487100"/>
              <a:gd name="connsiteY2" fmla="*/ 5894 h 348805"/>
              <a:gd name="connsiteX3" fmla="*/ 307310 w 487100"/>
              <a:gd name="connsiteY3" fmla="*/ 0 h 348805"/>
              <a:gd name="connsiteX4" fmla="*/ 487100 w 487100"/>
              <a:gd name="connsiteY4" fmla="*/ 173777 h 348805"/>
              <a:gd name="connsiteX5" fmla="*/ 300285 w 487100"/>
              <a:gd name="connsiteY5" fmla="*/ 348805 h 348805"/>
              <a:gd name="connsiteX6" fmla="*/ 198602 w 487100"/>
              <a:gd name="connsiteY6" fmla="*/ 333386 h 348805"/>
              <a:gd name="connsiteX7" fmla="*/ 318592 w 487100"/>
              <a:gd name="connsiteY7" fmla="*/ 209259 h 348805"/>
              <a:gd name="connsiteX8" fmla="*/ 0 w 487100"/>
              <a:gd name="connsiteY8" fmla="*/ 213396 h 348805"/>
              <a:gd name="connsiteX9" fmla="*/ 16550 w 487100"/>
              <a:gd name="connsiteY9" fmla="*/ 122370 h 348805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8602 w 487100"/>
              <a:gd name="connsiteY6" fmla="*/ 333386 h 344043"/>
              <a:gd name="connsiteX7" fmla="*/ 318592 w 487100"/>
              <a:gd name="connsiteY7" fmla="*/ 209259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6221 w 487100"/>
              <a:gd name="connsiteY6" fmla="*/ 342911 h 344043"/>
              <a:gd name="connsiteX7" fmla="*/ 318592 w 487100"/>
              <a:gd name="connsiteY7" fmla="*/ 209259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6221 w 487100"/>
              <a:gd name="connsiteY6" fmla="*/ 342911 h 344043"/>
              <a:gd name="connsiteX7" fmla="*/ 323355 w 487100"/>
              <a:gd name="connsiteY7" fmla="*/ 214022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0 w 489600"/>
              <a:gd name="connsiteY0" fmla="*/ 122370 h 344043"/>
              <a:gd name="connsiteX1" fmla="*/ 321092 w 489600"/>
              <a:gd name="connsiteY1" fmla="*/ 130645 h 344043"/>
              <a:gd name="connsiteX2" fmla="*/ 196846 w 489600"/>
              <a:gd name="connsiteY2" fmla="*/ 5894 h 344043"/>
              <a:gd name="connsiteX3" fmla="*/ 309810 w 489600"/>
              <a:gd name="connsiteY3" fmla="*/ 0 h 344043"/>
              <a:gd name="connsiteX4" fmla="*/ 489600 w 489600"/>
              <a:gd name="connsiteY4" fmla="*/ 173777 h 344043"/>
              <a:gd name="connsiteX5" fmla="*/ 314691 w 489600"/>
              <a:gd name="connsiteY5" fmla="*/ 344043 h 344043"/>
              <a:gd name="connsiteX6" fmla="*/ 198721 w 489600"/>
              <a:gd name="connsiteY6" fmla="*/ 342911 h 344043"/>
              <a:gd name="connsiteX7" fmla="*/ 325855 w 489600"/>
              <a:gd name="connsiteY7" fmla="*/ 214022 h 344043"/>
              <a:gd name="connsiteX8" fmla="*/ 2500 w 489600"/>
              <a:gd name="connsiteY8" fmla="*/ 213396 h 344043"/>
              <a:gd name="connsiteX9" fmla="*/ 0 w 489600"/>
              <a:gd name="connsiteY9" fmla="*/ 122370 h 344043"/>
              <a:gd name="connsiteX0" fmla="*/ 0 w 489600"/>
              <a:gd name="connsiteY0" fmla="*/ 122370 h 344043"/>
              <a:gd name="connsiteX1" fmla="*/ 321092 w 489600"/>
              <a:gd name="connsiteY1" fmla="*/ 128264 h 344043"/>
              <a:gd name="connsiteX2" fmla="*/ 196846 w 489600"/>
              <a:gd name="connsiteY2" fmla="*/ 5894 h 344043"/>
              <a:gd name="connsiteX3" fmla="*/ 309810 w 489600"/>
              <a:gd name="connsiteY3" fmla="*/ 0 h 344043"/>
              <a:gd name="connsiteX4" fmla="*/ 489600 w 489600"/>
              <a:gd name="connsiteY4" fmla="*/ 173777 h 344043"/>
              <a:gd name="connsiteX5" fmla="*/ 314691 w 489600"/>
              <a:gd name="connsiteY5" fmla="*/ 344043 h 344043"/>
              <a:gd name="connsiteX6" fmla="*/ 198721 w 489600"/>
              <a:gd name="connsiteY6" fmla="*/ 342911 h 344043"/>
              <a:gd name="connsiteX7" fmla="*/ 325855 w 489600"/>
              <a:gd name="connsiteY7" fmla="*/ 214022 h 344043"/>
              <a:gd name="connsiteX8" fmla="*/ 2500 w 489600"/>
              <a:gd name="connsiteY8" fmla="*/ 213396 h 344043"/>
              <a:gd name="connsiteX9" fmla="*/ 0 w 489600"/>
              <a:gd name="connsiteY9" fmla="*/ 122370 h 344043"/>
              <a:gd name="connsiteX0" fmla="*/ 3095 w 487933"/>
              <a:gd name="connsiteY0" fmla="*/ 122370 h 344043"/>
              <a:gd name="connsiteX1" fmla="*/ 319425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24188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7933"/>
              <a:gd name="connsiteY0" fmla="*/ 122370 h 344043"/>
              <a:gd name="connsiteX1" fmla="*/ 319425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12281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7933"/>
              <a:gd name="connsiteY0" fmla="*/ 122370 h 344043"/>
              <a:gd name="connsiteX1" fmla="*/ 312282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12281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0789"/>
              <a:gd name="connsiteY0" fmla="*/ 122370 h 344043"/>
              <a:gd name="connsiteX1" fmla="*/ 312282 w 480789"/>
              <a:gd name="connsiteY1" fmla="*/ 128264 h 344043"/>
              <a:gd name="connsiteX2" fmla="*/ 195179 w 480789"/>
              <a:gd name="connsiteY2" fmla="*/ 5894 h 344043"/>
              <a:gd name="connsiteX3" fmla="*/ 308143 w 480789"/>
              <a:gd name="connsiteY3" fmla="*/ 0 h 344043"/>
              <a:gd name="connsiteX4" fmla="*/ 480789 w 480789"/>
              <a:gd name="connsiteY4" fmla="*/ 171396 h 344043"/>
              <a:gd name="connsiteX5" fmla="*/ 313024 w 480789"/>
              <a:gd name="connsiteY5" fmla="*/ 344043 h 344043"/>
              <a:gd name="connsiteX6" fmla="*/ 197054 w 480789"/>
              <a:gd name="connsiteY6" fmla="*/ 342911 h 344043"/>
              <a:gd name="connsiteX7" fmla="*/ 312281 w 480789"/>
              <a:gd name="connsiteY7" fmla="*/ 214022 h 344043"/>
              <a:gd name="connsiteX8" fmla="*/ 833 w 480789"/>
              <a:gd name="connsiteY8" fmla="*/ 213396 h 344043"/>
              <a:gd name="connsiteX9" fmla="*/ 3095 w 480789"/>
              <a:gd name="connsiteY9" fmla="*/ 122370 h 344043"/>
              <a:gd name="connsiteX0" fmla="*/ 3095 w 480789"/>
              <a:gd name="connsiteY0" fmla="*/ 131895 h 353568"/>
              <a:gd name="connsiteX1" fmla="*/ 312282 w 480789"/>
              <a:gd name="connsiteY1" fmla="*/ 137789 h 353568"/>
              <a:gd name="connsiteX2" fmla="*/ 195179 w 480789"/>
              <a:gd name="connsiteY2" fmla="*/ 15419 h 353568"/>
              <a:gd name="connsiteX3" fmla="*/ 305762 w 480789"/>
              <a:gd name="connsiteY3" fmla="*/ 0 h 353568"/>
              <a:gd name="connsiteX4" fmla="*/ 480789 w 480789"/>
              <a:gd name="connsiteY4" fmla="*/ 180921 h 353568"/>
              <a:gd name="connsiteX5" fmla="*/ 313024 w 480789"/>
              <a:gd name="connsiteY5" fmla="*/ 353568 h 353568"/>
              <a:gd name="connsiteX6" fmla="*/ 197054 w 480789"/>
              <a:gd name="connsiteY6" fmla="*/ 352436 h 353568"/>
              <a:gd name="connsiteX7" fmla="*/ 312281 w 480789"/>
              <a:gd name="connsiteY7" fmla="*/ 223547 h 353568"/>
              <a:gd name="connsiteX8" fmla="*/ 833 w 480789"/>
              <a:gd name="connsiteY8" fmla="*/ 222921 h 353568"/>
              <a:gd name="connsiteX9" fmla="*/ 3095 w 480789"/>
              <a:gd name="connsiteY9" fmla="*/ 131895 h 353568"/>
              <a:gd name="connsiteX0" fmla="*/ 3095 w 480789"/>
              <a:gd name="connsiteY0" fmla="*/ 129514 h 351187"/>
              <a:gd name="connsiteX1" fmla="*/ 312282 w 480789"/>
              <a:gd name="connsiteY1" fmla="*/ 135408 h 351187"/>
              <a:gd name="connsiteX2" fmla="*/ 195179 w 480789"/>
              <a:gd name="connsiteY2" fmla="*/ 13038 h 351187"/>
              <a:gd name="connsiteX3" fmla="*/ 310524 w 480789"/>
              <a:gd name="connsiteY3" fmla="*/ 0 h 351187"/>
              <a:gd name="connsiteX4" fmla="*/ 480789 w 480789"/>
              <a:gd name="connsiteY4" fmla="*/ 178540 h 351187"/>
              <a:gd name="connsiteX5" fmla="*/ 313024 w 480789"/>
              <a:gd name="connsiteY5" fmla="*/ 351187 h 351187"/>
              <a:gd name="connsiteX6" fmla="*/ 197054 w 480789"/>
              <a:gd name="connsiteY6" fmla="*/ 350055 h 351187"/>
              <a:gd name="connsiteX7" fmla="*/ 312281 w 480789"/>
              <a:gd name="connsiteY7" fmla="*/ 221166 h 351187"/>
              <a:gd name="connsiteX8" fmla="*/ 833 w 480789"/>
              <a:gd name="connsiteY8" fmla="*/ 220540 h 351187"/>
              <a:gd name="connsiteX9" fmla="*/ 3095 w 480789"/>
              <a:gd name="connsiteY9" fmla="*/ 129514 h 351187"/>
              <a:gd name="connsiteX0" fmla="*/ 3095 w 480789"/>
              <a:gd name="connsiteY0" fmla="*/ 129514 h 351187"/>
              <a:gd name="connsiteX1" fmla="*/ 312282 w 480789"/>
              <a:gd name="connsiteY1" fmla="*/ 135408 h 351187"/>
              <a:gd name="connsiteX2" fmla="*/ 195179 w 480789"/>
              <a:gd name="connsiteY2" fmla="*/ 13038 h 351187"/>
              <a:gd name="connsiteX3" fmla="*/ 310524 w 480789"/>
              <a:gd name="connsiteY3" fmla="*/ 0 h 351187"/>
              <a:gd name="connsiteX4" fmla="*/ 480789 w 480789"/>
              <a:gd name="connsiteY4" fmla="*/ 178540 h 351187"/>
              <a:gd name="connsiteX5" fmla="*/ 313024 w 480789"/>
              <a:gd name="connsiteY5" fmla="*/ 351187 h 351187"/>
              <a:gd name="connsiteX6" fmla="*/ 194672 w 480789"/>
              <a:gd name="connsiteY6" fmla="*/ 350055 h 351187"/>
              <a:gd name="connsiteX7" fmla="*/ 312281 w 480789"/>
              <a:gd name="connsiteY7" fmla="*/ 221166 h 351187"/>
              <a:gd name="connsiteX8" fmla="*/ 833 w 480789"/>
              <a:gd name="connsiteY8" fmla="*/ 220540 h 351187"/>
              <a:gd name="connsiteX9" fmla="*/ 3095 w 480789"/>
              <a:gd name="connsiteY9" fmla="*/ 129514 h 35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789" h="351187">
                <a:moveTo>
                  <a:pt x="3095" y="129514"/>
                </a:moveTo>
                <a:lnTo>
                  <a:pt x="312282" y="135408"/>
                </a:lnTo>
                <a:lnTo>
                  <a:pt x="195179" y="13038"/>
                </a:lnTo>
                <a:lnTo>
                  <a:pt x="310524" y="0"/>
                </a:lnTo>
                <a:lnTo>
                  <a:pt x="480789" y="178540"/>
                </a:lnTo>
                <a:lnTo>
                  <a:pt x="313024" y="351187"/>
                </a:lnTo>
                <a:lnTo>
                  <a:pt x="194672" y="350055"/>
                </a:lnTo>
                <a:lnTo>
                  <a:pt x="312281" y="221166"/>
                </a:lnTo>
                <a:lnTo>
                  <a:pt x="833" y="220540"/>
                </a:lnTo>
                <a:cubicBezTo>
                  <a:pt x="0" y="190198"/>
                  <a:pt x="3928" y="159856"/>
                  <a:pt x="3095" y="1295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6" name="Oval 15">
            <a:hlinkClick r:id="" action="ppaction://hlinkshowjump?jump=previousslide"/>
          </p:cNvPr>
          <p:cNvSpPr/>
          <p:nvPr userDrawn="1"/>
        </p:nvSpPr>
        <p:spPr>
          <a:xfrm flipH="1">
            <a:off x="1019175" y="6492875"/>
            <a:ext cx="182563" cy="182563"/>
          </a:xfrm>
          <a:prstGeom prst="ellipse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0"/>
            <a:ext cx="8378825" cy="7931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5" y="1159845"/>
            <a:ext cx="5916613" cy="4765675"/>
          </a:xfrm>
        </p:spPr>
        <p:txBody>
          <a:bodyPr/>
          <a:lstStyle>
            <a:lvl1pPr marL="0" indent="0">
              <a:spcBef>
                <a:spcPts val="1200"/>
              </a:spcBef>
              <a:defRPr sz="18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4175" y="1159845"/>
            <a:ext cx="2243138" cy="4783755"/>
          </a:xfrm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lang="en-US" sz="1600" b="1" kern="1200" baseline="0" dirty="0" smtClean="0">
                <a:solidFill>
                  <a:srgbClr val="008C97"/>
                </a:solidFill>
                <a:latin typeface="Arial" pitchFamily="34" charset="0"/>
                <a:ea typeface="Geneva" pitchFamily="68" charset="-128"/>
                <a:cs typeface="Arial" pitchFamily="34" charset="0"/>
              </a:defRPr>
            </a:lvl1pPr>
            <a:lvl2pPr>
              <a:defRPr lang="en-US" sz="1600" b="0" kern="1200" baseline="0" dirty="0" smtClean="0">
                <a:solidFill>
                  <a:schemeClr val="tx1"/>
                </a:solidFill>
                <a:latin typeface="Arial" pitchFamily="34" charset="0"/>
                <a:ea typeface="Geneva" pitchFamily="68" charset="-128"/>
                <a:cs typeface="Arial" pitchFamily="34" charset="0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3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6138010" y="6489700"/>
            <a:ext cx="85279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CA" sz="1100" b="0" dirty="0" smtClean="0">
                <a:solidFill>
                  <a:srgbClr val="9D9FA2"/>
                </a:solidFill>
                <a:latin typeface="Arial" pitchFamily="34" charset="0"/>
                <a:ea typeface="MS PGothic" pitchFamily="34" charset="-128"/>
                <a:cs typeface="+mn-cs"/>
              </a:rPr>
              <a:t>October 2012</a:t>
            </a:r>
            <a:endParaRPr lang="en-CA" sz="1100" b="0" dirty="0">
              <a:solidFill>
                <a:srgbClr val="9D9FA2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20" name="Picture 13" descr="arrow yel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47" y="6492875"/>
            <a:ext cx="165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11205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338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gray">
          <a:xfrm>
            <a:off x="358775" y="6438900"/>
            <a:ext cx="490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/>
            <a:fld id="{F65CCFC5-E934-3246-A96B-EA4F5BFDB207}" type="slidenum">
              <a:rPr lang="en-US" sz="1600" b="0"/>
              <a:pPr defTabSz="914400"/>
              <a:t>‹#›</a:t>
            </a:fld>
            <a:endParaRPr lang="en-US" sz="1600" b="0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708025" y="6573838"/>
            <a:ext cx="20002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4" descr="arrow 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6478588"/>
            <a:ext cx="20478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1"/>
          <p:cNvGrpSpPr>
            <a:grpSpLocks/>
          </p:cNvGrpSpPr>
          <p:nvPr userDrawn="1"/>
        </p:nvGrpSpPr>
        <p:grpSpPr bwMode="auto">
          <a:xfrm>
            <a:off x="1330325" y="6492875"/>
            <a:ext cx="182563" cy="182563"/>
            <a:chOff x="1276349" y="5514975"/>
            <a:chExt cx="182880" cy="182880"/>
          </a:xfrm>
        </p:grpSpPr>
        <p:sp>
          <p:nvSpPr>
            <p:cNvPr id="11" name="Freeform 10"/>
            <p:cNvSpPr>
              <a:spLocks noChangeAspect="1"/>
            </p:cNvSpPr>
            <p:nvPr userDrawn="1"/>
          </p:nvSpPr>
          <p:spPr>
            <a:xfrm>
              <a:off x="1285891" y="5553141"/>
              <a:ext cx="146304" cy="106548"/>
            </a:xfrm>
            <a:custGeom>
              <a:avLst/>
              <a:gdLst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211015 w 479956"/>
                <a:gd name="connsiteY2" fmla="*/ 8275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194346 w 479956"/>
                <a:gd name="connsiteY2" fmla="*/ 3513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22370 h 341661"/>
                <a:gd name="connsiteX1" fmla="*/ 318592 w 479956"/>
                <a:gd name="connsiteY1" fmla="*/ 130645 h 341661"/>
                <a:gd name="connsiteX2" fmla="*/ 194346 w 479956"/>
                <a:gd name="connsiteY2" fmla="*/ 5894 h 341661"/>
                <a:gd name="connsiteX3" fmla="*/ 307310 w 479956"/>
                <a:gd name="connsiteY3" fmla="*/ 0 h 341661"/>
                <a:gd name="connsiteX4" fmla="*/ 479956 w 479956"/>
                <a:gd name="connsiteY4" fmla="*/ 176158 h 341661"/>
                <a:gd name="connsiteX5" fmla="*/ 297904 w 479956"/>
                <a:gd name="connsiteY5" fmla="*/ 341661 h 341661"/>
                <a:gd name="connsiteX6" fmla="*/ 198602 w 479956"/>
                <a:gd name="connsiteY6" fmla="*/ 333386 h 341661"/>
                <a:gd name="connsiteX7" fmla="*/ 318592 w 479956"/>
                <a:gd name="connsiteY7" fmla="*/ 209259 h 341661"/>
                <a:gd name="connsiteX8" fmla="*/ 0 w 479956"/>
                <a:gd name="connsiteY8" fmla="*/ 213396 h 341661"/>
                <a:gd name="connsiteX9" fmla="*/ 16550 w 479956"/>
                <a:gd name="connsiteY9" fmla="*/ 122370 h 341661"/>
                <a:gd name="connsiteX0" fmla="*/ 16550 w 487100"/>
                <a:gd name="connsiteY0" fmla="*/ 122370 h 341661"/>
                <a:gd name="connsiteX1" fmla="*/ 318592 w 487100"/>
                <a:gd name="connsiteY1" fmla="*/ 130645 h 341661"/>
                <a:gd name="connsiteX2" fmla="*/ 194346 w 487100"/>
                <a:gd name="connsiteY2" fmla="*/ 5894 h 341661"/>
                <a:gd name="connsiteX3" fmla="*/ 307310 w 487100"/>
                <a:gd name="connsiteY3" fmla="*/ 0 h 341661"/>
                <a:gd name="connsiteX4" fmla="*/ 487100 w 487100"/>
                <a:gd name="connsiteY4" fmla="*/ 173777 h 341661"/>
                <a:gd name="connsiteX5" fmla="*/ 297904 w 487100"/>
                <a:gd name="connsiteY5" fmla="*/ 341661 h 341661"/>
                <a:gd name="connsiteX6" fmla="*/ 198602 w 487100"/>
                <a:gd name="connsiteY6" fmla="*/ 333386 h 341661"/>
                <a:gd name="connsiteX7" fmla="*/ 318592 w 487100"/>
                <a:gd name="connsiteY7" fmla="*/ 209259 h 341661"/>
                <a:gd name="connsiteX8" fmla="*/ 0 w 487100"/>
                <a:gd name="connsiteY8" fmla="*/ 213396 h 341661"/>
                <a:gd name="connsiteX9" fmla="*/ 16550 w 487100"/>
                <a:gd name="connsiteY9" fmla="*/ 122370 h 341661"/>
                <a:gd name="connsiteX0" fmla="*/ 16550 w 487100"/>
                <a:gd name="connsiteY0" fmla="*/ 122370 h 348805"/>
                <a:gd name="connsiteX1" fmla="*/ 318592 w 487100"/>
                <a:gd name="connsiteY1" fmla="*/ 130645 h 348805"/>
                <a:gd name="connsiteX2" fmla="*/ 194346 w 487100"/>
                <a:gd name="connsiteY2" fmla="*/ 5894 h 348805"/>
                <a:gd name="connsiteX3" fmla="*/ 307310 w 487100"/>
                <a:gd name="connsiteY3" fmla="*/ 0 h 348805"/>
                <a:gd name="connsiteX4" fmla="*/ 487100 w 487100"/>
                <a:gd name="connsiteY4" fmla="*/ 173777 h 348805"/>
                <a:gd name="connsiteX5" fmla="*/ 300285 w 487100"/>
                <a:gd name="connsiteY5" fmla="*/ 348805 h 348805"/>
                <a:gd name="connsiteX6" fmla="*/ 198602 w 487100"/>
                <a:gd name="connsiteY6" fmla="*/ 333386 h 348805"/>
                <a:gd name="connsiteX7" fmla="*/ 318592 w 487100"/>
                <a:gd name="connsiteY7" fmla="*/ 209259 h 348805"/>
                <a:gd name="connsiteX8" fmla="*/ 0 w 487100"/>
                <a:gd name="connsiteY8" fmla="*/ 213396 h 348805"/>
                <a:gd name="connsiteX9" fmla="*/ 16550 w 487100"/>
                <a:gd name="connsiteY9" fmla="*/ 122370 h 348805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8602 w 487100"/>
                <a:gd name="connsiteY6" fmla="*/ 333386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23355 w 487100"/>
                <a:gd name="connsiteY7" fmla="*/ 214022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30645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28264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24188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2282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0789"/>
                <a:gd name="connsiteY0" fmla="*/ 122370 h 344043"/>
                <a:gd name="connsiteX1" fmla="*/ 312282 w 480789"/>
                <a:gd name="connsiteY1" fmla="*/ 128264 h 344043"/>
                <a:gd name="connsiteX2" fmla="*/ 195179 w 480789"/>
                <a:gd name="connsiteY2" fmla="*/ 5894 h 344043"/>
                <a:gd name="connsiteX3" fmla="*/ 308143 w 480789"/>
                <a:gd name="connsiteY3" fmla="*/ 0 h 344043"/>
                <a:gd name="connsiteX4" fmla="*/ 480789 w 480789"/>
                <a:gd name="connsiteY4" fmla="*/ 171396 h 344043"/>
                <a:gd name="connsiteX5" fmla="*/ 313024 w 480789"/>
                <a:gd name="connsiteY5" fmla="*/ 344043 h 344043"/>
                <a:gd name="connsiteX6" fmla="*/ 197054 w 480789"/>
                <a:gd name="connsiteY6" fmla="*/ 342911 h 344043"/>
                <a:gd name="connsiteX7" fmla="*/ 312281 w 480789"/>
                <a:gd name="connsiteY7" fmla="*/ 214022 h 344043"/>
                <a:gd name="connsiteX8" fmla="*/ 833 w 480789"/>
                <a:gd name="connsiteY8" fmla="*/ 213396 h 344043"/>
                <a:gd name="connsiteX9" fmla="*/ 3095 w 480789"/>
                <a:gd name="connsiteY9" fmla="*/ 122370 h 344043"/>
                <a:gd name="connsiteX0" fmla="*/ 3095 w 480789"/>
                <a:gd name="connsiteY0" fmla="*/ 131895 h 353568"/>
                <a:gd name="connsiteX1" fmla="*/ 312282 w 480789"/>
                <a:gd name="connsiteY1" fmla="*/ 137789 h 353568"/>
                <a:gd name="connsiteX2" fmla="*/ 195179 w 480789"/>
                <a:gd name="connsiteY2" fmla="*/ 15419 h 353568"/>
                <a:gd name="connsiteX3" fmla="*/ 305762 w 480789"/>
                <a:gd name="connsiteY3" fmla="*/ 0 h 353568"/>
                <a:gd name="connsiteX4" fmla="*/ 480789 w 480789"/>
                <a:gd name="connsiteY4" fmla="*/ 180921 h 353568"/>
                <a:gd name="connsiteX5" fmla="*/ 313024 w 480789"/>
                <a:gd name="connsiteY5" fmla="*/ 353568 h 353568"/>
                <a:gd name="connsiteX6" fmla="*/ 197054 w 480789"/>
                <a:gd name="connsiteY6" fmla="*/ 352436 h 353568"/>
                <a:gd name="connsiteX7" fmla="*/ 312281 w 480789"/>
                <a:gd name="connsiteY7" fmla="*/ 223547 h 353568"/>
                <a:gd name="connsiteX8" fmla="*/ 833 w 480789"/>
                <a:gd name="connsiteY8" fmla="*/ 222921 h 353568"/>
                <a:gd name="connsiteX9" fmla="*/ 3095 w 480789"/>
                <a:gd name="connsiteY9" fmla="*/ 131895 h 353568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7054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4672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789" h="351187">
                  <a:moveTo>
                    <a:pt x="3095" y="129514"/>
                  </a:moveTo>
                  <a:lnTo>
                    <a:pt x="312282" y="135408"/>
                  </a:lnTo>
                  <a:lnTo>
                    <a:pt x="195179" y="13038"/>
                  </a:lnTo>
                  <a:lnTo>
                    <a:pt x="310524" y="0"/>
                  </a:lnTo>
                  <a:lnTo>
                    <a:pt x="480789" y="178540"/>
                  </a:lnTo>
                  <a:lnTo>
                    <a:pt x="313024" y="351187"/>
                  </a:lnTo>
                  <a:lnTo>
                    <a:pt x="194672" y="350055"/>
                  </a:lnTo>
                  <a:lnTo>
                    <a:pt x="312281" y="221166"/>
                  </a:lnTo>
                  <a:lnTo>
                    <a:pt x="833" y="220540"/>
                  </a:lnTo>
                  <a:cubicBezTo>
                    <a:pt x="0" y="190198"/>
                    <a:pt x="3928" y="159856"/>
                    <a:pt x="3095" y="1295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" name="Oval 11">
              <a:hlinkClick r:id="" action="ppaction://hlinkshowjump?jump=nextslide"/>
            </p:cNvPr>
            <p:cNvSpPr/>
            <p:nvPr userDrawn="1"/>
          </p:nvSpPr>
          <p:spPr>
            <a:xfrm>
              <a:off x="1276349" y="5514975"/>
              <a:ext cx="182880" cy="18288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13" name="Freeform 12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1049338" y="6530975"/>
            <a:ext cx="146050" cy="106363"/>
          </a:xfrm>
          <a:custGeom>
            <a:avLst/>
            <a:gdLst>
              <a:gd name="connsiteX0" fmla="*/ 16550 w 479956"/>
              <a:gd name="connsiteY0" fmla="*/ 119989 h 339280"/>
              <a:gd name="connsiteX1" fmla="*/ 318592 w 479956"/>
              <a:gd name="connsiteY1" fmla="*/ 128264 h 339280"/>
              <a:gd name="connsiteX2" fmla="*/ 211015 w 479956"/>
              <a:gd name="connsiteY2" fmla="*/ 8275 h 339280"/>
              <a:gd name="connsiteX3" fmla="*/ 314454 w 479956"/>
              <a:gd name="connsiteY3" fmla="*/ 0 h 339280"/>
              <a:gd name="connsiteX4" fmla="*/ 479956 w 479956"/>
              <a:gd name="connsiteY4" fmla="*/ 173777 h 339280"/>
              <a:gd name="connsiteX5" fmla="*/ 297904 w 479956"/>
              <a:gd name="connsiteY5" fmla="*/ 339280 h 339280"/>
              <a:gd name="connsiteX6" fmla="*/ 198602 w 479956"/>
              <a:gd name="connsiteY6" fmla="*/ 331005 h 339280"/>
              <a:gd name="connsiteX7" fmla="*/ 318592 w 479956"/>
              <a:gd name="connsiteY7" fmla="*/ 206878 h 339280"/>
              <a:gd name="connsiteX8" fmla="*/ 0 w 479956"/>
              <a:gd name="connsiteY8" fmla="*/ 211015 h 339280"/>
              <a:gd name="connsiteX9" fmla="*/ 16550 w 479956"/>
              <a:gd name="connsiteY9" fmla="*/ 119989 h 339280"/>
              <a:gd name="connsiteX0" fmla="*/ 16550 w 479956"/>
              <a:gd name="connsiteY0" fmla="*/ 119989 h 339280"/>
              <a:gd name="connsiteX1" fmla="*/ 318592 w 479956"/>
              <a:gd name="connsiteY1" fmla="*/ 128264 h 339280"/>
              <a:gd name="connsiteX2" fmla="*/ 194346 w 479956"/>
              <a:gd name="connsiteY2" fmla="*/ 3513 h 339280"/>
              <a:gd name="connsiteX3" fmla="*/ 314454 w 479956"/>
              <a:gd name="connsiteY3" fmla="*/ 0 h 339280"/>
              <a:gd name="connsiteX4" fmla="*/ 479956 w 479956"/>
              <a:gd name="connsiteY4" fmla="*/ 173777 h 339280"/>
              <a:gd name="connsiteX5" fmla="*/ 297904 w 479956"/>
              <a:gd name="connsiteY5" fmla="*/ 339280 h 339280"/>
              <a:gd name="connsiteX6" fmla="*/ 198602 w 479956"/>
              <a:gd name="connsiteY6" fmla="*/ 331005 h 339280"/>
              <a:gd name="connsiteX7" fmla="*/ 318592 w 479956"/>
              <a:gd name="connsiteY7" fmla="*/ 206878 h 339280"/>
              <a:gd name="connsiteX8" fmla="*/ 0 w 479956"/>
              <a:gd name="connsiteY8" fmla="*/ 211015 h 339280"/>
              <a:gd name="connsiteX9" fmla="*/ 16550 w 479956"/>
              <a:gd name="connsiteY9" fmla="*/ 119989 h 339280"/>
              <a:gd name="connsiteX0" fmla="*/ 16550 w 479956"/>
              <a:gd name="connsiteY0" fmla="*/ 122370 h 341661"/>
              <a:gd name="connsiteX1" fmla="*/ 318592 w 479956"/>
              <a:gd name="connsiteY1" fmla="*/ 130645 h 341661"/>
              <a:gd name="connsiteX2" fmla="*/ 194346 w 479956"/>
              <a:gd name="connsiteY2" fmla="*/ 5894 h 341661"/>
              <a:gd name="connsiteX3" fmla="*/ 307310 w 479956"/>
              <a:gd name="connsiteY3" fmla="*/ 0 h 341661"/>
              <a:gd name="connsiteX4" fmla="*/ 479956 w 479956"/>
              <a:gd name="connsiteY4" fmla="*/ 176158 h 341661"/>
              <a:gd name="connsiteX5" fmla="*/ 297904 w 479956"/>
              <a:gd name="connsiteY5" fmla="*/ 341661 h 341661"/>
              <a:gd name="connsiteX6" fmla="*/ 198602 w 479956"/>
              <a:gd name="connsiteY6" fmla="*/ 333386 h 341661"/>
              <a:gd name="connsiteX7" fmla="*/ 318592 w 479956"/>
              <a:gd name="connsiteY7" fmla="*/ 209259 h 341661"/>
              <a:gd name="connsiteX8" fmla="*/ 0 w 479956"/>
              <a:gd name="connsiteY8" fmla="*/ 213396 h 341661"/>
              <a:gd name="connsiteX9" fmla="*/ 16550 w 479956"/>
              <a:gd name="connsiteY9" fmla="*/ 122370 h 341661"/>
              <a:gd name="connsiteX0" fmla="*/ 16550 w 487100"/>
              <a:gd name="connsiteY0" fmla="*/ 122370 h 341661"/>
              <a:gd name="connsiteX1" fmla="*/ 318592 w 487100"/>
              <a:gd name="connsiteY1" fmla="*/ 130645 h 341661"/>
              <a:gd name="connsiteX2" fmla="*/ 194346 w 487100"/>
              <a:gd name="connsiteY2" fmla="*/ 5894 h 341661"/>
              <a:gd name="connsiteX3" fmla="*/ 307310 w 487100"/>
              <a:gd name="connsiteY3" fmla="*/ 0 h 341661"/>
              <a:gd name="connsiteX4" fmla="*/ 487100 w 487100"/>
              <a:gd name="connsiteY4" fmla="*/ 173777 h 341661"/>
              <a:gd name="connsiteX5" fmla="*/ 297904 w 487100"/>
              <a:gd name="connsiteY5" fmla="*/ 341661 h 341661"/>
              <a:gd name="connsiteX6" fmla="*/ 198602 w 487100"/>
              <a:gd name="connsiteY6" fmla="*/ 333386 h 341661"/>
              <a:gd name="connsiteX7" fmla="*/ 318592 w 487100"/>
              <a:gd name="connsiteY7" fmla="*/ 209259 h 341661"/>
              <a:gd name="connsiteX8" fmla="*/ 0 w 487100"/>
              <a:gd name="connsiteY8" fmla="*/ 213396 h 341661"/>
              <a:gd name="connsiteX9" fmla="*/ 16550 w 487100"/>
              <a:gd name="connsiteY9" fmla="*/ 122370 h 341661"/>
              <a:gd name="connsiteX0" fmla="*/ 16550 w 487100"/>
              <a:gd name="connsiteY0" fmla="*/ 122370 h 348805"/>
              <a:gd name="connsiteX1" fmla="*/ 318592 w 487100"/>
              <a:gd name="connsiteY1" fmla="*/ 130645 h 348805"/>
              <a:gd name="connsiteX2" fmla="*/ 194346 w 487100"/>
              <a:gd name="connsiteY2" fmla="*/ 5894 h 348805"/>
              <a:gd name="connsiteX3" fmla="*/ 307310 w 487100"/>
              <a:gd name="connsiteY3" fmla="*/ 0 h 348805"/>
              <a:gd name="connsiteX4" fmla="*/ 487100 w 487100"/>
              <a:gd name="connsiteY4" fmla="*/ 173777 h 348805"/>
              <a:gd name="connsiteX5" fmla="*/ 300285 w 487100"/>
              <a:gd name="connsiteY5" fmla="*/ 348805 h 348805"/>
              <a:gd name="connsiteX6" fmla="*/ 198602 w 487100"/>
              <a:gd name="connsiteY6" fmla="*/ 333386 h 348805"/>
              <a:gd name="connsiteX7" fmla="*/ 318592 w 487100"/>
              <a:gd name="connsiteY7" fmla="*/ 209259 h 348805"/>
              <a:gd name="connsiteX8" fmla="*/ 0 w 487100"/>
              <a:gd name="connsiteY8" fmla="*/ 213396 h 348805"/>
              <a:gd name="connsiteX9" fmla="*/ 16550 w 487100"/>
              <a:gd name="connsiteY9" fmla="*/ 122370 h 348805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8602 w 487100"/>
              <a:gd name="connsiteY6" fmla="*/ 333386 h 344043"/>
              <a:gd name="connsiteX7" fmla="*/ 318592 w 487100"/>
              <a:gd name="connsiteY7" fmla="*/ 209259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6221 w 487100"/>
              <a:gd name="connsiteY6" fmla="*/ 342911 h 344043"/>
              <a:gd name="connsiteX7" fmla="*/ 318592 w 487100"/>
              <a:gd name="connsiteY7" fmla="*/ 209259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6221 w 487100"/>
              <a:gd name="connsiteY6" fmla="*/ 342911 h 344043"/>
              <a:gd name="connsiteX7" fmla="*/ 323355 w 487100"/>
              <a:gd name="connsiteY7" fmla="*/ 214022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0 w 489600"/>
              <a:gd name="connsiteY0" fmla="*/ 122370 h 344043"/>
              <a:gd name="connsiteX1" fmla="*/ 321092 w 489600"/>
              <a:gd name="connsiteY1" fmla="*/ 130645 h 344043"/>
              <a:gd name="connsiteX2" fmla="*/ 196846 w 489600"/>
              <a:gd name="connsiteY2" fmla="*/ 5894 h 344043"/>
              <a:gd name="connsiteX3" fmla="*/ 309810 w 489600"/>
              <a:gd name="connsiteY3" fmla="*/ 0 h 344043"/>
              <a:gd name="connsiteX4" fmla="*/ 489600 w 489600"/>
              <a:gd name="connsiteY4" fmla="*/ 173777 h 344043"/>
              <a:gd name="connsiteX5" fmla="*/ 314691 w 489600"/>
              <a:gd name="connsiteY5" fmla="*/ 344043 h 344043"/>
              <a:gd name="connsiteX6" fmla="*/ 198721 w 489600"/>
              <a:gd name="connsiteY6" fmla="*/ 342911 h 344043"/>
              <a:gd name="connsiteX7" fmla="*/ 325855 w 489600"/>
              <a:gd name="connsiteY7" fmla="*/ 214022 h 344043"/>
              <a:gd name="connsiteX8" fmla="*/ 2500 w 489600"/>
              <a:gd name="connsiteY8" fmla="*/ 213396 h 344043"/>
              <a:gd name="connsiteX9" fmla="*/ 0 w 489600"/>
              <a:gd name="connsiteY9" fmla="*/ 122370 h 344043"/>
              <a:gd name="connsiteX0" fmla="*/ 0 w 489600"/>
              <a:gd name="connsiteY0" fmla="*/ 122370 h 344043"/>
              <a:gd name="connsiteX1" fmla="*/ 321092 w 489600"/>
              <a:gd name="connsiteY1" fmla="*/ 128264 h 344043"/>
              <a:gd name="connsiteX2" fmla="*/ 196846 w 489600"/>
              <a:gd name="connsiteY2" fmla="*/ 5894 h 344043"/>
              <a:gd name="connsiteX3" fmla="*/ 309810 w 489600"/>
              <a:gd name="connsiteY3" fmla="*/ 0 h 344043"/>
              <a:gd name="connsiteX4" fmla="*/ 489600 w 489600"/>
              <a:gd name="connsiteY4" fmla="*/ 173777 h 344043"/>
              <a:gd name="connsiteX5" fmla="*/ 314691 w 489600"/>
              <a:gd name="connsiteY5" fmla="*/ 344043 h 344043"/>
              <a:gd name="connsiteX6" fmla="*/ 198721 w 489600"/>
              <a:gd name="connsiteY6" fmla="*/ 342911 h 344043"/>
              <a:gd name="connsiteX7" fmla="*/ 325855 w 489600"/>
              <a:gd name="connsiteY7" fmla="*/ 214022 h 344043"/>
              <a:gd name="connsiteX8" fmla="*/ 2500 w 489600"/>
              <a:gd name="connsiteY8" fmla="*/ 213396 h 344043"/>
              <a:gd name="connsiteX9" fmla="*/ 0 w 489600"/>
              <a:gd name="connsiteY9" fmla="*/ 122370 h 344043"/>
              <a:gd name="connsiteX0" fmla="*/ 3095 w 487933"/>
              <a:gd name="connsiteY0" fmla="*/ 122370 h 344043"/>
              <a:gd name="connsiteX1" fmla="*/ 319425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24188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7933"/>
              <a:gd name="connsiteY0" fmla="*/ 122370 h 344043"/>
              <a:gd name="connsiteX1" fmla="*/ 319425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12281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7933"/>
              <a:gd name="connsiteY0" fmla="*/ 122370 h 344043"/>
              <a:gd name="connsiteX1" fmla="*/ 312282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12281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0789"/>
              <a:gd name="connsiteY0" fmla="*/ 122370 h 344043"/>
              <a:gd name="connsiteX1" fmla="*/ 312282 w 480789"/>
              <a:gd name="connsiteY1" fmla="*/ 128264 h 344043"/>
              <a:gd name="connsiteX2" fmla="*/ 195179 w 480789"/>
              <a:gd name="connsiteY2" fmla="*/ 5894 h 344043"/>
              <a:gd name="connsiteX3" fmla="*/ 308143 w 480789"/>
              <a:gd name="connsiteY3" fmla="*/ 0 h 344043"/>
              <a:gd name="connsiteX4" fmla="*/ 480789 w 480789"/>
              <a:gd name="connsiteY4" fmla="*/ 171396 h 344043"/>
              <a:gd name="connsiteX5" fmla="*/ 313024 w 480789"/>
              <a:gd name="connsiteY5" fmla="*/ 344043 h 344043"/>
              <a:gd name="connsiteX6" fmla="*/ 197054 w 480789"/>
              <a:gd name="connsiteY6" fmla="*/ 342911 h 344043"/>
              <a:gd name="connsiteX7" fmla="*/ 312281 w 480789"/>
              <a:gd name="connsiteY7" fmla="*/ 214022 h 344043"/>
              <a:gd name="connsiteX8" fmla="*/ 833 w 480789"/>
              <a:gd name="connsiteY8" fmla="*/ 213396 h 344043"/>
              <a:gd name="connsiteX9" fmla="*/ 3095 w 480789"/>
              <a:gd name="connsiteY9" fmla="*/ 122370 h 344043"/>
              <a:gd name="connsiteX0" fmla="*/ 3095 w 480789"/>
              <a:gd name="connsiteY0" fmla="*/ 131895 h 353568"/>
              <a:gd name="connsiteX1" fmla="*/ 312282 w 480789"/>
              <a:gd name="connsiteY1" fmla="*/ 137789 h 353568"/>
              <a:gd name="connsiteX2" fmla="*/ 195179 w 480789"/>
              <a:gd name="connsiteY2" fmla="*/ 15419 h 353568"/>
              <a:gd name="connsiteX3" fmla="*/ 305762 w 480789"/>
              <a:gd name="connsiteY3" fmla="*/ 0 h 353568"/>
              <a:gd name="connsiteX4" fmla="*/ 480789 w 480789"/>
              <a:gd name="connsiteY4" fmla="*/ 180921 h 353568"/>
              <a:gd name="connsiteX5" fmla="*/ 313024 w 480789"/>
              <a:gd name="connsiteY5" fmla="*/ 353568 h 353568"/>
              <a:gd name="connsiteX6" fmla="*/ 197054 w 480789"/>
              <a:gd name="connsiteY6" fmla="*/ 352436 h 353568"/>
              <a:gd name="connsiteX7" fmla="*/ 312281 w 480789"/>
              <a:gd name="connsiteY7" fmla="*/ 223547 h 353568"/>
              <a:gd name="connsiteX8" fmla="*/ 833 w 480789"/>
              <a:gd name="connsiteY8" fmla="*/ 222921 h 353568"/>
              <a:gd name="connsiteX9" fmla="*/ 3095 w 480789"/>
              <a:gd name="connsiteY9" fmla="*/ 131895 h 353568"/>
              <a:gd name="connsiteX0" fmla="*/ 3095 w 480789"/>
              <a:gd name="connsiteY0" fmla="*/ 129514 h 351187"/>
              <a:gd name="connsiteX1" fmla="*/ 312282 w 480789"/>
              <a:gd name="connsiteY1" fmla="*/ 135408 h 351187"/>
              <a:gd name="connsiteX2" fmla="*/ 195179 w 480789"/>
              <a:gd name="connsiteY2" fmla="*/ 13038 h 351187"/>
              <a:gd name="connsiteX3" fmla="*/ 310524 w 480789"/>
              <a:gd name="connsiteY3" fmla="*/ 0 h 351187"/>
              <a:gd name="connsiteX4" fmla="*/ 480789 w 480789"/>
              <a:gd name="connsiteY4" fmla="*/ 178540 h 351187"/>
              <a:gd name="connsiteX5" fmla="*/ 313024 w 480789"/>
              <a:gd name="connsiteY5" fmla="*/ 351187 h 351187"/>
              <a:gd name="connsiteX6" fmla="*/ 197054 w 480789"/>
              <a:gd name="connsiteY6" fmla="*/ 350055 h 351187"/>
              <a:gd name="connsiteX7" fmla="*/ 312281 w 480789"/>
              <a:gd name="connsiteY7" fmla="*/ 221166 h 351187"/>
              <a:gd name="connsiteX8" fmla="*/ 833 w 480789"/>
              <a:gd name="connsiteY8" fmla="*/ 220540 h 351187"/>
              <a:gd name="connsiteX9" fmla="*/ 3095 w 480789"/>
              <a:gd name="connsiteY9" fmla="*/ 129514 h 351187"/>
              <a:gd name="connsiteX0" fmla="*/ 3095 w 480789"/>
              <a:gd name="connsiteY0" fmla="*/ 129514 h 351187"/>
              <a:gd name="connsiteX1" fmla="*/ 312282 w 480789"/>
              <a:gd name="connsiteY1" fmla="*/ 135408 h 351187"/>
              <a:gd name="connsiteX2" fmla="*/ 195179 w 480789"/>
              <a:gd name="connsiteY2" fmla="*/ 13038 h 351187"/>
              <a:gd name="connsiteX3" fmla="*/ 310524 w 480789"/>
              <a:gd name="connsiteY3" fmla="*/ 0 h 351187"/>
              <a:gd name="connsiteX4" fmla="*/ 480789 w 480789"/>
              <a:gd name="connsiteY4" fmla="*/ 178540 h 351187"/>
              <a:gd name="connsiteX5" fmla="*/ 313024 w 480789"/>
              <a:gd name="connsiteY5" fmla="*/ 351187 h 351187"/>
              <a:gd name="connsiteX6" fmla="*/ 194672 w 480789"/>
              <a:gd name="connsiteY6" fmla="*/ 350055 h 351187"/>
              <a:gd name="connsiteX7" fmla="*/ 312281 w 480789"/>
              <a:gd name="connsiteY7" fmla="*/ 221166 h 351187"/>
              <a:gd name="connsiteX8" fmla="*/ 833 w 480789"/>
              <a:gd name="connsiteY8" fmla="*/ 220540 h 351187"/>
              <a:gd name="connsiteX9" fmla="*/ 3095 w 480789"/>
              <a:gd name="connsiteY9" fmla="*/ 129514 h 35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789" h="351187">
                <a:moveTo>
                  <a:pt x="3095" y="129514"/>
                </a:moveTo>
                <a:lnTo>
                  <a:pt x="312282" y="135408"/>
                </a:lnTo>
                <a:lnTo>
                  <a:pt x="195179" y="13038"/>
                </a:lnTo>
                <a:lnTo>
                  <a:pt x="310524" y="0"/>
                </a:lnTo>
                <a:lnTo>
                  <a:pt x="480789" y="178540"/>
                </a:lnTo>
                <a:lnTo>
                  <a:pt x="313024" y="351187"/>
                </a:lnTo>
                <a:lnTo>
                  <a:pt x="194672" y="350055"/>
                </a:lnTo>
                <a:lnTo>
                  <a:pt x="312281" y="221166"/>
                </a:lnTo>
                <a:lnTo>
                  <a:pt x="833" y="220540"/>
                </a:lnTo>
                <a:cubicBezTo>
                  <a:pt x="0" y="190198"/>
                  <a:pt x="3928" y="159856"/>
                  <a:pt x="3095" y="1295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Oval 13">
            <a:hlinkClick r:id="" action="ppaction://hlinkshowjump?jump=previousslide"/>
          </p:cNvPr>
          <p:cNvSpPr/>
          <p:nvPr userDrawn="1"/>
        </p:nvSpPr>
        <p:spPr>
          <a:xfrm flipH="1">
            <a:off x="1019175" y="6492875"/>
            <a:ext cx="182563" cy="182563"/>
          </a:xfrm>
          <a:prstGeom prst="ellipse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0"/>
            <a:ext cx="8378825" cy="7931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59845"/>
            <a:ext cx="8378825" cy="47656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6564409" y="6468061"/>
            <a:ext cx="123751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CA" sz="1100" b="0" dirty="0" smtClean="0">
                <a:solidFill>
                  <a:srgbClr val="9D9FA2"/>
                </a:solidFill>
                <a:latin typeface="Arial" pitchFamily="34" charset="0"/>
                <a:ea typeface="MS PGothic" pitchFamily="34" charset="-128"/>
                <a:cs typeface="+mn-cs"/>
              </a:rPr>
              <a:t>November</a:t>
            </a:r>
            <a:r>
              <a:rPr lang="en-CA" sz="1100" b="0" baseline="0" dirty="0" smtClean="0">
                <a:solidFill>
                  <a:srgbClr val="9D9FA2"/>
                </a:solidFill>
                <a:latin typeface="Arial" pitchFamily="34" charset="0"/>
                <a:ea typeface="MS PGothic" pitchFamily="34" charset="-128"/>
                <a:cs typeface="+mn-cs"/>
              </a:rPr>
              <a:t> 12, 2012</a:t>
            </a:r>
            <a:endParaRPr lang="en-CA" sz="1100" b="0" dirty="0">
              <a:solidFill>
                <a:srgbClr val="9D9FA2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8" name="Picture 13" descr="arrow yel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47" y="6492875"/>
            <a:ext cx="165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28022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Title ima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021"/>
            <a:ext cx="914400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4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355600" y="4624388"/>
            <a:ext cx="8226425" cy="347662"/>
          </a:xfrm>
          <a:extLst/>
        </p:spPr>
        <p:txBody>
          <a:bodyPr/>
          <a:lstStyle>
            <a:lvl1pPr marL="0" indent="0">
              <a:defRPr sz="3000">
                <a:solidFill>
                  <a:schemeClr val="accent2"/>
                </a:solidFill>
                <a:latin typeface="Arial" charset="0"/>
                <a:cs typeface="Geneva" charset="0"/>
              </a:defRPr>
            </a:lvl1pPr>
          </a:lstStyle>
          <a:p>
            <a:pPr lvl="0"/>
            <a:r>
              <a:rPr lang="en-CA" noProof="0" dirty="0"/>
              <a:t>Click </a:t>
            </a:r>
            <a:r>
              <a:rPr lang="en-CA" noProof="0" dirty="0" smtClean="0"/>
              <a:t>edit </a:t>
            </a:r>
            <a:r>
              <a:rPr lang="en-CA" noProof="0" dirty="0"/>
              <a:t>Master subtitle style</a:t>
            </a:r>
          </a:p>
        </p:txBody>
      </p:sp>
      <p:sp>
        <p:nvSpPr>
          <p:cNvPr id="61455" name="Title Placeholder 1"/>
          <p:cNvSpPr>
            <a:spLocks noGrp="1"/>
          </p:cNvSpPr>
          <p:nvPr>
            <p:ph type="ctrTitle"/>
          </p:nvPr>
        </p:nvSpPr>
        <p:spPr>
          <a:xfrm>
            <a:off x="355600" y="3938588"/>
            <a:ext cx="8226425" cy="603250"/>
          </a:xfrm>
          <a:extLst/>
        </p:spPr>
        <p:txBody>
          <a:bodyPr/>
          <a:lstStyle>
            <a:lvl1pPr>
              <a:defRPr sz="4400" b="1">
                <a:solidFill>
                  <a:schemeClr val="accent1"/>
                </a:solidFill>
                <a:latin typeface="Arial" charset="0"/>
                <a:ea typeface="Geneva" charset="0"/>
                <a:cs typeface="Arial" charset="0"/>
              </a:defRPr>
            </a:lvl1pPr>
          </a:lstStyle>
          <a:p>
            <a:pPr lvl="0"/>
            <a:r>
              <a:rPr lang="en-CA" noProof="0" dirty="0"/>
              <a:t>Click to edit Master title style</a:t>
            </a:r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972" y="957263"/>
            <a:ext cx="379387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2164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gray">
          <a:xfrm>
            <a:off x="358775" y="6438900"/>
            <a:ext cx="490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/>
            <a:fld id="{CC21EA05-6B4D-EA42-83A8-186F2B06A868}" type="slidenum">
              <a:rPr lang="en-US" sz="1600" b="0">
                <a:solidFill>
                  <a:srgbClr val="000000"/>
                </a:solidFill>
              </a:rPr>
              <a:pPr defTabSz="914400"/>
              <a:t>‹#›</a:t>
            </a:fld>
            <a:endParaRPr lang="en-US" sz="1600" b="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708025" y="6573838"/>
            <a:ext cx="20002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138010" y="6489700"/>
            <a:ext cx="78226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CA" sz="1100" b="0" dirty="0" smtClean="0">
                <a:solidFill>
                  <a:srgbClr val="9D9FA2"/>
                </a:solidFill>
                <a:latin typeface="Arial" pitchFamily="34" charset="0"/>
                <a:ea typeface="MS PGothic" pitchFamily="34" charset="-128"/>
                <a:cs typeface="+mn-cs"/>
              </a:rPr>
              <a:t>March  2016</a:t>
            </a:r>
            <a:endParaRPr lang="en-CA" sz="1100" b="0" dirty="0">
              <a:solidFill>
                <a:srgbClr val="9D9FA2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8" name="Picture 13" descr="arrow 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47" y="6492875"/>
            <a:ext cx="165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arrow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6478588"/>
            <a:ext cx="20478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1"/>
          <p:cNvGrpSpPr>
            <a:grpSpLocks/>
          </p:cNvGrpSpPr>
          <p:nvPr userDrawn="1"/>
        </p:nvGrpSpPr>
        <p:grpSpPr bwMode="auto">
          <a:xfrm>
            <a:off x="1330325" y="6492875"/>
            <a:ext cx="182563" cy="182563"/>
            <a:chOff x="1276349" y="5514975"/>
            <a:chExt cx="182880" cy="182880"/>
          </a:xfrm>
        </p:grpSpPr>
        <p:sp>
          <p:nvSpPr>
            <p:cNvPr id="11" name="Freeform 10"/>
            <p:cNvSpPr>
              <a:spLocks noChangeAspect="1"/>
            </p:cNvSpPr>
            <p:nvPr userDrawn="1"/>
          </p:nvSpPr>
          <p:spPr>
            <a:xfrm>
              <a:off x="1285891" y="5553141"/>
              <a:ext cx="146304" cy="106548"/>
            </a:xfrm>
            <a:custGeom>
              <a:avLst/>
              <a:gdLst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211015 w 479956"/>
                <a:gd name="connsiteY2" fmla="*/ 8275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194346 w 479956"/>
                <a:gd name="connsiteY2" fmla="*/ 3513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22370 h 341661"/>
                <a:gd name="connsiteX1" fmla="*/ 318592 w 479956"/>
                <a:gd name="connsiteY1" fmla="*/ 130645 h 341661"/>
                <a:gd name="connsiteX2" fmla="*/ 194346 w 479956"/>
                <a:gd name="connsiteY2" fmla="*/ 5894 h 341661"/>
                <a:gd name="connsiteX3" fmla="*/ 307310 w 479956"/>
                <a:gd name="connsiteY3" fmla="*/ 0 h 341661"/>
                <a:gd name="connsiteX4" fmla="*/ 479956 w 479956"/>
                <a:gd name="connsiteY4" fmla="*/ 176158 h 341661"/>
                <a:gd name="connsiteX5" fmla="*/ 297904 w 479956"/>
                <a:gd name="connsiteY5" fmla="*/ 341661 h 341661"/>
                <a:gd name="connsiteX6" fmla="*/ 198602 w 479956"/>
                <a:gd name="connsiteY6" fmla="*/ 333386 h 341661"/>
                <a:gd name="connsiteX7" fmla="*/ 318592 w 479956"/>
                <a:gd name="connsiteY7" fmla="*/ 209259 h 341661"/>
                <a:gd name="connsiteX8" fmla="*/ 0 w 479956"/>
                <a:gd name="connsiteY8" fmla="*/ 213396 h 341661"/>
                <a:gd name="connsiteX9" fmla="*/ 16550 w 479956"/>
                <a:gd name="connsiteY9" fmla="*/ 122370 h 341661"/>
                <a:gd name="connsiteX0" fmla="*/ 16550 w 487100"/>
                <a:gd name="connsiteY0" fmla="*/ 122370 h 341661"/>
                <a:gd name="connsiteX1" fmla="*/ 318592 w 487100"/>
                <a:gd name="connsiteY1" fmla="*/ 130645 h 341661"/>
                <a:gd name="connsiteX2" fmla="*/ 194346 w 487100"/>
                <a:gd name="connsiteY2" fmla="*/ 5894 h 341661"/>
                <a:gd name="connsiteX3" fmla="*/ 307310 w 487100"/>
                <a:gd name="connsiteY3" fmla="*/ 0 h 341661"/>
                <a:gd name="connsiteX4" fmla="*/ 487100 w 487100"/>
                <a:gd name="connsiteY4" fmla="*/ 173777 h 341661"/>
                <a:gd name="connsiteX5" fmla="*/ 297904 w 487100"/>
                <a:gd name="connsiteY5" fmla="*/ 341661 h 341661"/>
                <a:gd name="connsiteX6" fmla="*/ 198602 w 487100"/>
                <a:gd name="connsiteY6" fmla="*/ 333386 h 341661"/>
                <a:gd name="connsiteX7" fmla="*/ 318592 w 487100"/>
                <a:gd name="connsiteY7" fmla="*/ 209259 h 341661"/>
                <a:gd name="connsiteX8" fmla="*/ 0 w 487100"/>
                <a:gd name="connsiteY8" fmla="*/ 213396 h 341661"/>
                <a:gd name="connsiteX9" fmla="*/ 16550 w 487100"/>
                <a:gd name="connsiteY9" fmla="*/ 122370 h 341661"/>
                <a:gd name="connsiteX0" fmla="*/ 16550 w 487100"/>
                <a:gd name="connsiteY0" fmla="*/ 122370 h 348805"/>
                <a:gd name="connsiteX1" fmla="*/ 318592 w 487100"/>
                <a:gd name="connsiteY1" fmla="*/ 130645 h 348805"/>
                <a:gd name="connsiteX2" fmla="*/ 194346 w 487100"/>
                <a:gd name="connsiteY2" fmla="*/ 5894 h 348805"/>
                <a:gd name="connsiteX3" fmla="*/ 307310 w 487100"/>
                <a:gd name="connsiteY3" fmla="*/ 0 h 348805"/>
                <a:gd name="connsiteX4" fmla="*/ 487100 w 487100"/>
                <a:gd name="connsiteY4" fmla="*/ 173777 h 348805"/>
                <a:gd name="connsiteX5" fmla="*/ 300285 w 487100"/>
                <a:gd name="connsiteY5" fmla="*/ 348805 h 348805"/>
                <a:gd name="connsiteX6" fmla="*/ 198602 w 487100"/>
                <a:gd name="connsiteY6" fmla="*/ 333386 h 348805"/>
                <a:gd name="connsiteX7" fmla="*/ 318592 w 487100"/>
                <a:gd name="connsiteY7" fmla="*/ 209259 h 348805"/>
                <a:gd name="connsiteX8" fmla="*/ 0 w 487100"/>
                <a:gd name="connsiteY8" fmla="*/ 213396 h 348805"/>
                <a:gd name="connsiteX9" fmla="*/ 16550 w 487100"/>
                <a:gd name="connsiteY9" fmla="*/ 122370 h 348805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8602 w 487100"/>
                <a:gd name="connsiteY6" fmla="*/ 333386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23355 w 487100"/>
                <a:gd name="connsiteY7" fmla="*/ 214022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30645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28264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24188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2282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0789"/>
                <a:gd name="connsiteY0" fmla="*/ 122370 h 344043"/>
                <a:gd name="connsiteX1" fmla="*/ 312282 w 480789"/>
                <a:gd name="connsiteY1" fmla="*/ 128264 h 344043"/>
                <a:gd name="connsiteX2" fmla="*/ 195179 w 480789"/>
                <a:gd name="connsiteY2" fmla="*/ 5894 h 344043"/>
                <a:gd name="connsiteX3" fmla="*/ 308143 w 480789"/>
                <a:gd name="connsiteY3" fmla="*/ 0 h 344043"/>
                <a:gd name="connsiteX4" fmla="*/ 480789 w 480789"/>
                <a:gd name="connsiteY4" fmla="*/ 171396 h 344043"/>
                <a:gd name="connsiteX5" fmla="*/ 313024 w 480789"/>
                <a:gd name="connsiteY5" fmla="*/ 344043 h 344043"/>
                <a:gd name="connsiteX6" fmla="*/ 197054 w 480789"/>
                <a:gd name="connsiteY6" fmla="*/ 342911 h 344043"/>
                <a:gd name="connsiteX7" fmla="*/ 312281 w 480789"/>
                <a:gd name="connsiteY7" fmla="*/ 214022 h 344043"/>
                <a:gd name="connsiteX8" fmla="*/ 833 w 480789"/>
                <a:gd name="connsiteY8" fmla="*/ 213396 h 344043"/>
                <a:gd name="connsiteX9" fmla="*/ 3095 w 480789"/>
                <a:gd name="connsiteY9" fmla="*/ 122370 h 344043"/>
                <a:gd name="connsiteX0" fmla="*/ 3095 w 480789"/>
                <a:gd name="connsiteY0" fmla="*/ 131895 h 353568"/>
                <a:gd name="connsiteX1" fmla="*/ 312282 w 480789"/>
                <a:gd name="connsiteY1" fmla="*/ 137789 h 353568"/>
                <a:gd name="connsiteX2" fmla="*/ 195179 w 480789"/>
                <a:gd name="connsiteY2" fmla="*/ 15419 h 353568"/>
                <a:gd name="connsiteX3" fmla="*/ 305762 w 480789"/>
                <a:gd name="connsiteY3" fmla="*/ 0 h 353568"/>
                <a:gd name="connsiteX4" fmla="*/ 480789 w 480789"/>
                <a:gd name="connsiteY4" fmla="*/ 180921 h 353568"/>
                <a:gd name="connsiteX5" fmla="*/ 313024 w 480789"/>
                <a:gd name="connsiteY5" fmla="*/ 353568 h 353568"/>
                <a:gd name="connsiteX6" fmla="*/ 197054 w 480789"/>
                <a:gd name="connsiteY6" fmla="*/ 352436 h 353568"/>
                <a:gd name="connsiteX7" fmla="*/ 312281 w 480789"/>
                <a:gd name="connsiteY7" fmla="*/ 223547 h 353568"/>
                <a:gd name="connsiteX8" fmla="*/ 833 w 480789"/>
                <a:gd name="connsiteY8" fmla="*/ 222921 h 353568"/>
                <a:gd name="connsiteX9" fmla="*/ 3095 w 480789"/>
                <a:gd name="connsiteY9" fmla="*/ 131895 h 353568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7054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4672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789" h="351187">
                  <a:moveTo>
                    <a:pt x="3095" y="129514"/>
                  </a:moveTo>
                  <a:lnTo>
                    <a:pt x="312282" y="135408"/>
                  </a:lnTo>
                  <a:lnTo>
                    <a:pt x="195179" y="13038"/>
                  </a:lnTo>
                  <a:lnTo>
                    <a:pt x="310524" y="0"/>
                  </a:lnTo>
                  <a:lnTo>
                    <a:pt x="480789" y="178540"/>
                  </a:lnTo>
                  <a:lnTo>
                    <a:pt x="313024" y="351187"/>
                  </a:lnTo>
                  <a:lnTo>
                    <a:pt x="194672" y="350055"/>
                  </a:lnTo>
                  <a:lnTo>
                    <a:pt x="312281" y="221166"/>
                  </a:lnTo>
                  <a:lnTo>
                    <a:pt x="833" y="220540"/>
                  </a:lnTo>
                  <a:cubicBezTo>
                    <a:pt x="0" y="190198"/>
                    <a:pt x="3928" y="159856"/>
                    <a:pt x="3095" y="1295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>
                <a:solidFill>
                  <a:srgbClr val="FFFFFF"/>
                </a:solidFill>
              </a:endParaRPr>
            </a:p>
          </p:txBody>
        </p:sp>
        <p:sp>
          <p:nvSpPr>
            <p:cNvPr id="12" name="Oval 11">
              <a:hlinkClick r:id="" action="ppaction://hlinkshowjump?jump=nextslide"/>
            </p:cNvPr>
            <p:cNvSpPr/>
            <p:nvPr userDrawn="1"/>
          </p:nvSpPr>
          <p:spPr>
            <a:xfrm>
              <a:off x="1276349" y="5514975"/>
              <a:ext cx="182880" cy="18288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Freeform 12">
            <a:hlinkClick r:id="" action="ppaction://hlinkshowjump?jump=previousslide"/>
          </p:cNvPr>
          <p:cNvSpPr>
            <a:spLocks noChangeAspect="1"/>
          </p:cNvSpPr>
          <p:nvPr userDrawn="1"/>
        </p:nvSpPr>
        <p:spPr>
          <a:xfrm flipH="1">
            <a:off x="1049338" y="6530975"/>
            <a:ext cx="146050" cy="106363"/>
          </a:xfrm>
          <a:custGeom>
            <a:avLst/>
            <a:gdLst>
              <a:gd name="connsiteX0" fmla="*/ 16550 w 479956"/>
              <a:gd name="connsiteY0" fmla="*/ 119989 h 339280"/>
              <a:gd name="connsiteX1" fmla="*/ 318592 w 479956"/>
              <a:gd name="connsiteY1" fmla="*/ 128264 h 339280"/>
              <a:gd name="connsiteX2" fmla="*/ 211015 w 479956"/>
              <a:gd name="connsiteY2" fmla="*/ 8275 h 339280"/>
              <a:gd name="connsiteX3" fmla="*/ 314454 w 479956"/>
              <a:gd name="connsiteY3" fmla="*/ 0 h 339280"/>
              <a:gd name="connsiteX4" fmla="*/ 479956 w 479956"/>
              <a:gd name="connsiteY4" fmla="*/ 173777 h 339280"/>
              <a:gd name="connsiteX5" fmla="*/ 297904 w 479956"/>
              <a:gd name="connsiteY5" fmla="*/ 339280 h 339280"/>
              <a:gd name="connsiteX6" fmla="*/ 198602 w 479956"/>
              <a:gd name="connsiteY6" fmla="*/ 331005 h 339280"/>
              <a:gd name="connsiteX7" fmla="*/ 318592 w 479956"/>
              <a:gd name="connsiteY7" fmla="*/ 206878 h 339280"/>
              <a:gd name="connsiteX8" fmla="*/ 0 w 479956"/>
              <a:gd name="connsiteY8" fmla="*/ 211015 h 339280"/>
              <a:gd name="connsiteX9" fmla="*/ 16550 w 479956"/>
              <a:gd name="connsiteY9" fmla="*/ 119989 h 339280"/>
              <a:gd name="connsiteX0" fmla="*/ 16550 w 479956"/>
              <a:gd name="connsiteY0" fmla="*/ 119989 h 339280"/>
              <a:gd name="connsiteX1" fmla="*/ 318592 w 479956"/>
              <a:gd name="connsiteY1" fmla="*/ 128264 h 339280"/>
              <a:gd name="connsiteX2" fmla="*/ 194346 w 479956"/>
              <a:gd name="connsiteY2" fmla="*/ 3513 h 339280"/>
              <a:gd name="connsiteX3" fmla="*/ 314454 w 479956"/>
              <a:gd name="connsiteY3" fmla="*/ 0 h 339280"/>
              <a:gd name="connsiteX4" fmla="*/ 479956 w 479956"/>
              <a:gd name="connsiteY4" fmla="*/ 173777 h 339280"/>
              <a:gd name="connsiteX5" fmla="*/ 297904 w 479956"/>
              <a:gd name="connsiteY5" fmla="*/ 339280 h 339280"/>
              <a:gd name="connsiteX6" fmla="*/ 198602 w 479956"/>
              <a:gd name="connsiteY6" fmla="*/ 331005 h 339280"/>
              <a:gd name="connsiteX7" fmla="*/ 318592 w 479956"/>
              <a:gd name="connsiteY7" fmla="*/ 206878 h 339280"/>
              <a:gd name="connsiteX8" fmla="*/ 0 w 479956"/>
              <a:gd name="connsiteY8" fmla="*/ 211015 h 339280"/>
              <a:gd name="connsiteX9" fmla="*/ 16550 w 479956"/>
              <a:gd name="connsiteY9" fmla="*/ 119989 h 339280"/>
              <a:gd name="connsiteX0" fmla="*/ 16550 w 479956"/>
              <a:gd name="connsiteY0" fmla="*/ 122370 h 341661"/>
              <a:gd name="connsiteX1" fmla="*/ 318592 w 479956"/>
              <a:gd name="connsiteY1" fmla="*/ 130645 h 341661"/>
              <a:gd name="connsiteX2" fmla="*/ 194346 w 479956"/>
              <a:gd name="connsiteY2" fmla="*/ 5894 h 341661"/>
              <a:gd name="connsiteX3" fmla="*/ 307310 w 479956"/>
              <a:gd name="connsiteY3" fmla="*/ 0 h 341661"/>
              <a:gd name="connsiteX4" fmla="*/ 479956 w 479956"/>
              <a:gd name="connsiteY4" fmla="*/ 176158 h 341661"/>
              <a:gd name="connsiteX5" fmla="*/ 297904 w 479956"/>
              <a:gd name="connsiteY5" fmla="*/ 341661 h 341661"/>
              <a:gd name="connsiteX6" fmla="*/ 198602 w 479956"/>
              <a:gd name="connsiteY6" fmla="*/ 333386 h 341661"/>
              <a:gd name="connsiteX7" fmla="*/ 318592 w 479956"/>
              <a:gd name="connsiteY7" fmla="*/ 209259 h 341661"/>
              <a:gd name="connsiteX8" fmla="*/ 0 w 479956"/>
              <a:gd name="connsiteY8" fmla="*/ 213396 h 341661"/>
              <a:gd name="connsiteX9" fmla="*/ 16550 w 479956"/>
              <a:gd name="connsiteY9" fmla="*/ 122370 h 341661"/>
              <a:gd name="connsiteX0" fmla="*/ 16550 w 487100"/>
              <a:gd name="connsiteY0" fmla="*/ 122370 h 341661"/>
              <a:gd name="connsiteX1" fmla="*/ 318592 w 487100"/>
              <a:gd name="connsiteY1" fmla="*/ 130645 h 341661"/>
              <a:gd name="connsiteX2" fmla="*/ 194346 w 487100"/>
              <a:gd name="connsiteY2" fmla="*/ 5894 h 341661"/>
              <a:gd name="connsiteX3" fmla="*/ 307310 w 487100"/>
              <a:gd name="connsiteY3" fmla="*/ 0 h 341661"/>
              <a:gd name="connsiteX4" fmla="*/ 487100 w 487100"/>
              <a:gd name="connsiteY4" fmla="*/ 173777 h 341661"/>
              <a:gd name="connsiteX5" fmla="*/ 297904 w 487100"/>
              <a:gd name="connsiteY5" fmla="*/ 341661 h 341661"/>
              <a:gd name="connsiteX6" fmla="*/ 198602 w 487100"/>
              <a:gd name="connsiteY6" fmla="*/ 333386 h 341661"/>
              <a:gd name="connsiteX7" fmla="*/ 318592 w 487100"/>
              <a:gd name="connsiteY7" fmla="*/ 209259 h 341661"/>
              <a:gd name="connsiteX8" fmla="*/ 0 w 487100"/>
              <a:gd name="connsiteY8" fmla="*/ 213396 h 341661"/>
              <a:gd name="connsiteX9" fmla="*/ 16550 w 487100"/>
              <a:gd name="connsiteY9" fmla="*/ 122370 h 341661"/>
              <a:gd name="connsiteX0" fmla="*/ 16550 w 487100"/>
              <a:gd name="connsiteY0" fmla="*/ 122370 h 348805"/>
              <a:gd name="connsiteX1" fmla="*/ 318592 w 487100"/>
              <a:gd name="connsiteY1" fmla="*/ 130645 h 348805"/>
              <a:gd name="connsiteX2" fmla="*/ 194346 w 487100"/>
              <a:gd name="connsiteY2" fmla="*/ 5894 h 348805"/>
              <a:gd name="connsiteX3" fmla="*/ 307310 w 487100"/>
              <a:gd name="connsiteY3" fmla="*/ 0 h 348805"/>
              <a:gd name="connsiteX4" fmla="*/ 487100 w 487100"/>
              <a:gd name="connsiteY4" fmla="*/ 173777 h 348805"/>
              <a:gd name="connsiteX5" fmla="*/ 300285 w 487100"/>
              <a:gd name="connsiteY5" fmla="*/ 348805 h 348805"/>
              <a:gd name="connsiteX6" fmla="*/ 198602 w 487100"/>
              <a:gd name="connsiteY6" fmla="*/ 333386 h 348805"/>
              <a:gd name="connsiteX7" fmla="*/ 318592 w 487100"/>
              <a:gd name="connsiteY7" fmla="*/ 209259 h 348805"/>
              <a:gd name="connsiteX8" fmla="*/ 0 w 487100"/>
              <a:gd name="connsiteY8" fmla="*/ 213396 h 348805"/>
              <a:gd name="connsiteX9" fmla="*/ 16550 w 487100"/>
              <a:gd name="connsiteY9" fmla="*/ 122370 h 348805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8602 w 487100"/>
              <a:gd name="connsiteY6" fmla="*/ 333386 h 344043"/>
              <a:gd name="connsiteX7" fmla="*/ 318592 w 487100"/>
              <a:gd name="connsiteY7" fmla="*/ 209259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6221 w 487100"/>
              <a:gd name="connsiteY6" fmla="*/ 342911 h 344043"/>
              <a:gd name="connsiteX7" fmla="*/ 318592 w 487100"/>
              <a:gd name="connsiteY7" fmla="*/ 209259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16550 w 487100"/>
              <a:gd name="connsiteY0" fmla="*/ 122370 h 344043"/>
              <a:gd name="connsiteX1" fmla="*/ 318592 w 487100"/>
              <a:gd name="connsiteY1" fmla="*/ 130645 h 344043"/>
              <a:gd name="connsiteX2" fmla="*/ 194346 w 487100"/>
              <a:gd name="connsiteY2" fmla="*/ 5894 h 344043"/>
              <a:gd name="connsiteX3" fmla="*/ 307310 w 487100"/>
              <a:gd name="connsiteY3" fmla="*/ 0 h 344043"/>
              <a:gd name="connsiteX4" fmla="*/ 487100 w 487100"/>
              <a:gd name="connsiteY4" fmla="*/ 173777 h 344043"/>
              <a:gd name="connsiteX5" fmla="*/ 312191 w 487100"/>
              <a:gd name="connsiteY5" fmla="*/ 344043 h 344043"/>
              <a:gd name="connsiteX6" fmla="*/ 196221 w 487100"/>
              <a:gd name="connsiteY6" fmla="*/ 342911 h 344043"/>
              <a:gd name="connsiteX7" fmla="*/ 323355 w 487100"/>
              <a:gd name="connsiteY7" fmla="*/ 214022 h 344043"/>
              <a:gd name="connsiteX8" fmla="*/ 0 w 487100"/>
              <a:gd name="connsiteY8" fmla="*/ 213396 h 344043"/>
              <a:gd name="connsiteX9" fmla="*/ 16550 w 487100"/>
              <a:gd name="connsiteY9" fmla="*/ 122370 h 344043"/>
              <a:gd name="connsiteX0" fmla="*/ 0 w 489600"/>
              <a:gd name="connsiteY0" fmla="*/ 122370 h 344043"/>
              <a:gd name="connsiteX1" fmla="*/ 321092 w 489600"/>
              <a:gd name="connsiteY1" fmla="*/ 130645 h 344043"/>
              <a:gd name="connsiteX2" fmla="*/ 196846 w 489600"/>
              <a:gd name="connsiteY2" fmla="*/ 5894 h 344043"/>
              <a:gd name="connsiteX3" fmla="*/ 309810 w 489600"/>
              <a:gd name="connsiteY3" fmla="*/ 0 h 344043"/>
              <a:gd name="connsiteX4" fmla="*/ 489600 w 489600"/>
              <a:gd name="connsiteY4" fmla="*/ 173777 h 344043"/>
              <a:gd name="connsiteX5" fmla="*/ 314691 w 489600"/>
              <a:gd name="connsiteY5" fmla="*/ 344043 h 344043"/>
              <a:gd name="connsiteX6" fmla="*/ 198721 w 489600"/>
              <a:gd name="connsiteY6" fmla="*/ 342911 h 344043"/>
              <a:gd name="connsiteX7" fmla="*/ 325855 w 489600"/>
              <a:gd name="connsiteY7" fmla="*/ 214022 h 344043"/>
              <a:gd name="connsiteX8" fmla="*/ 2500 w 489600"/>
              <a:gd name="connsiteY8" fmla="*/ 213396 h 344043"/>
              <a:gd name="connsiteX9" fmla="*/ 0 w 489600"/>
              <a:gd name="connsiteY9" fmla="*/ 122370 h 344043"/>
              <a:gd name="connsiteX0" fmla="*/ 0 w 489600"/>
              <a:gd name="connsiteY0" fmla="*/ 122370 h 344043"/>
              <a:gd name="connsiteX1" fmla="*/ 321092 w 489600"/>
              <a:gd name="connsiteY1" fmla="*/ 128264 h 344043"/>
              <a:gd name="connsiteX2" fmla="*/ 196846 w 489600"/>
              <a:gd name="connsiteY2" fmla="*/ 5894 h 344043"/>
              <a:gd name="connsiteX3" fmla="*/ 309810 w 489600"/>
              <a:gd name="connsiteY3" fmla="*/ 0 h 344043"/>
              <a:gd name="connsiteX4" fmla="*/ 489600 w 489600"/>
              <a:gd name="connsiteY4" fmla="*/ 173777 h 344043"/>
              <a:gd name="connsiteX5" fmla="*/ 314691 w 489600"/>
              <a:gd name="connsiteY5" fmla="*/ 344043 h 344043"/>
              <a:gd name="connsiteX6" fmla="*/ 198721 w 489600"/>
              <a:gd name="connsiteY6" fmla="*/ 342911 h 344043"/>
              <a:gd name="connsiteX7" fmla="*/ 325855 w 489600"/>
              <a:gd name="connsiteY7" fmla="*/ 214022 h 344043"/>
              <a:gd name="connsiteX8" fmla="*/ 2500 w 489600"/>
              <a:gd name="connsiteY8" fmla="*/ 213396 h 344043"/>
              <a:gd name="connsiteX9" fmla="*/ 0 w 489600"/>
              <a:gd name="connsiteY9" fmla="*/ 122370 h 344043"/>
              <a:gd name="connsiteX0" fmla="*/ 3095 w 487933"/>
              <a:gd name="connsiteY0" fmla="*/ 122370 h 344043"/>
              <a:gd name="connsiteX1" fmla="*/ 319425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24188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7933"/>
              <a:gd name="connsiteY0" fmla="*/ 122370 h 344043"/>
              <a:gd name="connsiteX1" fmla="*/ 319425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12281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7933"/>
              <a:gd name="connsiteY0" fmla="*/ 122370 h 344043"/>
              <a:gd name="connsiteX1" fmla="*/ 312282 w 487933"/>
              <a:gd name="connsiteY1" fmla="*/ 128264 h 344043"/>
              <a:gd name="connsiteX2" fmla="*/ 195179 w 487933"/>
              <a:gd name="connsiteY2" fmla="*/ 5894 h 344043"/>
              <a:gd name="connsiteX3" fmla="*/ 308143 w 487933"/>
              <a:gd name="connsiteY3" fmla="*/ 0 h 344043"/>
              <a:gd name="connsiteX4" fmla="*/ 487933 w 487933"/>
              <a:gd name="connsiteY4" fmla="*/ 173777 h 344043"/>
              <a:gd name="connsiteX5" fmla="*/ 313024 w 487933"/>
              <a:gd name="connsiteY5" fmla="*/ 344043 h 344043"/>
              <a:gd name="connsiteX6" fmla="*/ 197054 w 487933"/>
              <a:gd name="connsiteY6" fmla="*/ 342911 h 344043"/>
              <a:gd name="connsiteX7" fmla="*/ 312281 w 487933"/>
              <a:gd name="connsiteY7" fmla="*/ 214022 h 344043"/>
              <a:gd name="connsiteX8" fmla="*/ 833 w 487933"/>
              <a:gd name="connsiteY8" fmla="*/ 213396 h 344043"/>
              <a:gd name="connsiteX9" fmla="*/ 3095 w 487933"/>
              <a:gd name="connsiteY9" fmla="*/ 122370 h 344043"/>
              <a:gd name="connsiteX0" fmla="*/ 3095 w 480789"/>
              <a:gd name="connsiteY0" fmla="*/ 122370 h 344043"/>
              <a:gd name="connsiteX1" fmla="*/ 312282 w 480789"/>
              <a:gd name="connsiteY1" fmla="*/ 128264 h 344043"/>
              <a:gd name="connsiteX2" fmla="*/ 195179 w 480789"/>
              <a:gd name="connsiteY2" fmla="*/ 5894 h 344043"/>
              <a:gd name="connsiteX3" fmla="*/ 308143 w 480789"/>
              <a:gd name="connsiteY3" fmla="*/ 0 h 344043"/>
              <a:gd name="connsiteX4" fmla="*/ 480789 w 480789"/>
              <a:gd name="connsiteY4" fmla="*/ 171396 h 344043"/>
              <a:gd name="connsiteX5" fmla="*/ 313024 w 480789"/>
              <a:gd name="connsiteY5" fmla="*/ 344043 h 344043"/>
              <a:gd name="connsiteX6" fmla="*/ 197054 w 480789"/>
              <a:gd name="connsiteY6" fmla="*/ 342911 h 344043"/>
              <a:gd name="connsiteX7" fmla="*/ 312281 w 480789"/>
              <a:gd name="connsiteY7" fmla="*/ 214022 h 344043"/>
              <a:gd name="connsiteX8" fmla="*/ 833 w 480789"/>
              <a:gd name="connsiteY8" fmla="*/ 213396 h 344043"/>
              <a:gd name="connsiteX9" fmla="*/ 3095 w 480789"/>
              <a:gd name="connsiteY9" fmla="*/ 122370 h 344043"/>
              <a:gd name="connsiteX0" fmla="*/ 3095 w 480789"/>
              <a:gd name="connsiteY0" fmla="*/ 131895 h 353568"/>
              <a:gd name="connsiteX1" fmla="*/ 312282 w 480789"/>
              <a:gd name="connsiteY1" fmla="*/ 137789 h 353568"/>
              <a:gd name="connsiteX2" fmla="*/ 195179 w 480789"/>
              <a:gd name="connsiteY2" fmla="*/ 15419 h 353568"/>
              <a:gd name="connsiteX3" fmla="*/ 305762 w 480789"/>
              <a:gd name="connsiteY3" fmla="*/ 0 h 353568"/>
              <a:gd name="connsiteX4" fmla="*/ 480789 w 480789"/>
              <a:gd name="connsiteY4" fmla="*/ 180921 h 353568"/>
              <a:gd name="connsiteX5" fmla="*/ 313024 w 480789"/>
              <a:gd name="connsiteY5" fmla="*/ 353568 h 353568"/>
              <a:gd name="connsiteX6" fmla="*/ 197054 w 480789"/>
              <a:gd name="connsiteY6" fmla="*/ 352436 h 353568"/>
              <a:gd name="connsiteX7" fmla="*/ 312281 w 480789"/>
              <a:gd name="connsiteY7" fmla="*/ 223547 h 353568"/>
              <a:gd name="connsiteX8" fmla="*/ 833 w 480789"/>
              <a:gd name="connsiteY8" fmla="*/ 222921 h 353568"/>
              <a:gd name="connsiteX9" fmla="*/ 3095 w 480789"/>
              <a:gd name="connsiteY9" fmla="*/ 131895 h 353568"/>
              <a:gd name="connsiteX0" fmla="*/ 3095 w 480789"/>
              <a:gd name="connsiteY0" fmla="*/ 129514 h 351187"/>
              <a:gd name="connsiteX1" fmla="*/ 312282 w 480789"/>
              <a:gd name="connsiteY1" fmla="*/ 135408 h 351187"/>
              <a:gd name="connsiteX2" fmla="*/ 195179 w 480789"/>
              <a:gd name="connsiteY2" fmla="*/ 13038 h 351187"/>
              <a:gd name="connsiteX3" fmla="*/ 310524 w 480789"/>
              <a:gd name="connsiteY3" fmla="*/ 0 h 351187"/>
              <a:gd name="connsiteX4" fmla="*/ 480789 w 480789"/>
              <a:gd name="connsiteY4" fmla="*/ 178540 h 351187"/>
              <a:gd name="connsiteX5" fmla="*/ 313024 w 480789"/>
              <a:gd name="connsiteY5" fmla="*/ 351187 h 351187"/>
              <a:gd name="connsiteX6" fmla="*/ 197054 w 480789"/>
              <a:gd name="connsiteY6" fmla="*/ 350055 h 351187"/>
              <a:gd name="connsiteX7" fmla="*/ 312281 w 480789"/>
              <a:gd name="connsiteY7" fmla="*/ 221166 h 351187"/>
              <a:gd name="connsiteX8" fmla="*/ 833 w 480789"/>
              <a:gd name="connsiteY8" fmla="*/ 220540 h 351187"/>
              <a:gd name="connsiteX9" fmla="*/ 3095 w 480789"/>
              <a:gd name="connsiteY9" fmla="*/ 129514 h 351187"/>
              <a:gd name="connsiteX0" fmla="*/ 3095 w 480789"/>
              <a:gd name="connsiteY0" fmla="*/ 129514 h 351187"/>
              <a:gd name="connsiteX1" fmla="*/ 312282 w 480789"/>
              <a:gd name="connsiteY1" fmla="*/ 135408 h 351187"/>
              <a:gd name="connsiteX2" fmla="*/ 195179 w 480789"/>
              <a:gd name="connsiteY2" fmla="*/ 13038 h 351187"/>
              <a:gd name="connsiteX3" fmla="*/ 310524 w 480789"/>
              <a:gd name="connsiteY3" fmla="*/ 0 h 351187"/>
              <a:gd name="connsiteX4" fmla="*/ 480789 w 480789"/>
              <a:gd name="connsiteY4" fmla="*/ 178540 h 351187"/>
              <a:gd name="connsiteX5" fmla="*/ 313024 w 480789"/>
              <a:gd name="connsiteY5" fmla="*/ 351187 h 351187"/>
              <a:gd name="connsiteX6" fmla="*/ 194672 w 480789"/>
              <a:gd name="connsiteY6" fmla="*/ 350055 h 351187"/>
              <a:gd name="connsiteX7" fmla="*/ 312281 w 480789"/>
              <a:gd name="connsiteY7" fmla="*/ 221166 h 351187"/>
              <a:gd name="connsiteX8" fmla="*/ 833 w 480789"/>
              <a:gd name="connsiteY8" fmla="*/ 220540 h 351187"/>
              <a:gd name="connsiteX9" fmla="*/ 3095 w 480789"/>
              <a:gd name="connsiteY9" fmla="*/ 129514 h 35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789" h="351187">
                <a:moveTo>
                  <a:pt x="3095" y="129514"/>
                </a:moveTo>
                <a:lnTo>
                  <a:pt x="312282" y="135408"/>
                </a:lnTo>
                <a:lnTo>
                  <a:pt x="195179" y="13038"/>
                </a:lnTo>
                <a:lnTo>
                  <a:pt x="310524" y="0"/>
                </a:lnTo>
                <a:lnTo>
                  <a:pt x="480789" y="178540"/>
                </a:lnTo>
                <a:lnTo>
                  <a:pt x="313024" y="351187"/>
                </a:lnTo>
                <a:lnTo>
                  <a:pt x="194672" y="350055"/>
                </a:lnTo>
                <a:lnTo>
                  <a:pt x="312281" y="221166"/>
                </a:lnTo>
                <a:lnTo>
                  <a:pt x="833" y="220540"/>
                </a:lnTo>
                <a:cubicBezTo>
                  <a:pt x="0" y="190198"/>
                  <a:pt x="3928" y="159856"/>
                  <a:pt x="3095" y="1295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4" name="Oval 13">
            <a:hlinkClick r:id="" action="ppaction://hlinkshowjump?jump=previousslide"/>
          </p:cNvPr>
          <p:cNvSpPr/>
          <p:nvPr userDrawn="1"/>
        </p:nvSpPr>
        <p:spPr>
          <a:xfrm flipH="1">
            <a:off x="1019175" y="6492875"/>
            <a:ext cx="182563" cy="182563"/>
          </a:xfrm>
          <a:prstGeom prst="ellipse">
            <a:avLst/>
          </a:prstGeom>
          <a:noFill/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0"/>
            <a:ext cx="8378825" cy="7931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59845"/>
            <a:ext cx="8378825" cy="47656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80083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84175" y="1577975"/>
            <a:ext cx="8378825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5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384175" y="0"/>
            <a:ext cx="83756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6" r:id="rId6"/>
    <p:sldLayoutId id="2147483712" r:id="rId7"/>
  </p:sldLayoutIdLst>
  <p:transition>
    <p:wipe dir="r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68" charset="-52"/>
          <a:ea typeface="MS PGothic" pitchFamily="34" charset="-128"/>
          <a:cs typeface="Geneva" pitchFamily="6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68" charset="-52"/>
          <a:ea typeface="MS PGothic" pitchFamily="34" charset="-128"/>
          <a:cs typeface="Geneva" pitchFamily="6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68" charset="-52"/>
          <a:ea typeface="MS PGothic" pitchFamily="34" charset="-128"/>
          <a:cs typeface="Geneva" pitchFamily="6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68" charset="-52"/>
          <a:ea typeface="MS PGothic" pitchFamily="34" charset="-128"/>
          <a:cs typeface="Geneva" pitchFamily="6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68" charset="-52"/>
          <a:ea typeface="Geneva" pitchFamily="68" charset="-128"/>
          <a:cs typeface="Geneva" pitchFamily="6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68" charset="-52"/>
          <a:ea typeface="Geneva" pitchFamily="68" charset="-128"/>
          <a:cs typeface="Geneva" pitchFamily="6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68" charset="-52"/>
          <a:ea typeface="Geneva" pitchFamily="68" charset="-128"/>
          <a:cs typeface="Geneva" pitchFamily="6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68" charset="-52"/>
          <a:ea typeface="Geneva" pitchFamily="68" charset="-128"/>
          <a:cs typeface="Geneva" pitchFamily="68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lr>
          <a:schemeClr val="tx1"/>
        </a:buClr>
        <a:buSzPct val="70000"/>
        <a:buFont typeface="Wingdings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323850" indent="-32226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200" kern="1200">
          <a:solidFill>
            <a:schemeClr val="tx1"/>
          </a:solidFill>
          <a:latin typeface="+mn-lt"/>
          <a:ea typeface="Geneva" pitchFamily="68" charset="-128"/>
          <a:cs typeface="+mn-cs"/>
        </a:defRPr>
      </a:lvl2pPr>
      <a:lvl3pPr marL="600075" indent="-274638" algn="l" rtl="0" eaLnBrk="0" fontAlgn="base" hangingPunct="0">
        <a:lnSpc>
          <a:spcPct val="90000"/>
        </a:lnSpc>
        <a:spcBef>
          <a:spcPct val="25000"/>
        </a:spcBef>
        <a:spcAft>
          <a:spcPct val="25000"/>
        </a:spcAft>
        <a:buClr>
          <a:schemeClr val="accent2"/>
        </a:buClr>
        <a:buSzPct val="70000"/>
        <a:buFont typeface="Wingdings" charset="0"/>
        <a:buChar char="l"/>
        <a:defRPr sz="2000" kern="1200">
          <a:solidFill>
            <a:schemeClr val="tx1"/>
          </a:solidFill>
          <a:latin typeface="+mn-lt"/>
          <a:ea typeface="Geneva" pitchFamily="68" charset="-128"/>
          <a:cs typeface="+mn-cs"/>
        </a:defRPr>
      </a:lvl3pPr>
      <a:lvl4pPr marL="857250" indent="-255588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SzPct val="70000"/>
        <a:buFont typeface="Wingdings" charset="0"/>
        <a:buChar char="l"/>
        <a:defRPr sz="2000" kern="1200">
          <a:solidFill>
            <a:schemeClr val="tx1"/>
          </a:solidFill>
          <a:latin typeface="+mn-lt"/>
          <a:ea typeface="Geneva" pitchFamily="68" charset="-128"/>
          <a:cs typeface="+mn-cs"/>
        </a:defRPr>
      </a:lvl4pPr>
      <a:lvl5pPr marL="1152525" indent="-293688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1600" kern="1200">
          <a:solidFill>
            <a:schemeClr val="tx1"/>
          </a:solidFill>
          <a:latin typeface="+mn-lt"/>
          <a:ea typeface="Geneva" pitchFamily="6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84175" y="1577975"/>
            <a:ext cx="8378825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5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384175" y="0"/>
            <a:ext cx="83756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62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ransition>
    <p:wipe dir="r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68" charset="-52"/>
          <a:ea typeface="MS PGothic" pitchFamily="34" charset="-128"/>
          <a:cs typeface="Geneva" pitchFamily="6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68" charset="-52"/>
          <a:ea typeface="MS PGothic" pitchFamily="34" charset="-128"/>
          <a:cs typeface="Geneva" pitchFamily="6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68" charset="-52"/>
          <a:ea typeface="MS PGothic" pitchFamily="34" charset="-128"/>
          <a:cs typeface="Geneva" pitchFamily="6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68" charset="-52"/>
          <a:ea typeface="MS PGothic" pitchFamily="34" charset="-128"/>
          <a:cs typeface="Geneva" pitchFamily="6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68" charset="-52"/>
          <a:ea typeface="Geneva" pitchFamily="68" charset="-128"/>
          <a:cs typeface="Geneva" pitchFamily="6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68" charset="-52"/>
          <a:ea typeface="Geneva" pitchFamily="68" charset="-128"/>
          <a:cs typeface="Geneva" pitchFamily="6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68" charset="-52"/>
          <a:ea typeface="Geneva" pitchFamily="68" charset="-128"/>
          <a:cs typeface="Geneva" pitchFamily="6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68" charset="-52"/>
          <a:ea typeface="Geneva" pitchFamily="68" charset="-128"/>
          <a:cs typeface="Geneva" pitchFamily="68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lr>
          <a:schemeClr val="tx1"/>
        </a:buClr>
        <a:buSzPct val="70000"/>
        <a:buFont typeface="Wingdings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323850" indent="-32226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200" kern="1200">
          <a:solidFill>
            <a:schemeClr val="tx1"/>
          </a:solidFill>
          <a:latin typeface="+mn-lt"/>
          <a:ea typeface="Geneva" pitchFamily="68" charset="-128"/>
          <a:cs typeface="+mn-cs"/>
        </a:defRPr>
      </a:lvl2pPr>
      <a:lvl3pPr marL="600075" indent="-274638" algn="l" rtl="0" eaLnBrk="0" fontAlgn="base" hangingPunct="0">
        <a:lnSpc>
          <a:spcPct val="90000"/>
        </a:lnSpc>
        <a:spcBef>
          <a:spcPct val="25000"/>
        </a:spcBef>
        <a:spcAft>
          <a:spcPct val="25000"/>
        </a:spcAft>
        <a:buClr>
          <a:schemeClr val="accent2"/>
        </a:buClr>
        <a:buSzPct val="70000"/>
        <a:buFont typeface="Wingdings" charset="0"/>
        <a:buChar char="l"/>
        <a:defRPr sz="2000" kern="1200">
          <a:solidFill>
            <a:schemeClr val="tx1"/>
          </a:solidFill>
          <a:latin typeface="+mn-lt"/>
          <a:ea typeface="Geneva" pitchFamily="68" charset="-128"/>
          <a:cs typeface="+mn-cs"/>
        </a:defRPr>
      </a:lvl3pPr>
      <a:lvl4pPr marL="857250" indent="-255588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SzPct val="70000"/>
        <a:buFont typeface="Wingdings" charset="0"/>
        <a:buChar char="l"/>
        <a:defRPr sz="2000" kern="1200">
          <a:solidFill>
            <a:schemeClr val="tx1"/>
          </a:solidFill>
          <a:latin typeface="+mn-lt"/>
          <a:ea typeface="Geneva" pitchFamily="68" charset="-128"/>
          <a:cs typeface="+mn-cs"/>
        </a:defRPr>
      </a:lvl4pPr>
      <a:lvl5pPr marL="1152525" indent="-293688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1600" kern="1200">
          <a:solidFill>
            <a:schemeClr val="tx1"/>
          </a:solidFill>
          <a:latin typeface="+mn-lt"/>
          <a:ea typeface="Geneva" pitchFamily="6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8"/>
          <p:cNvSpPr>
            <a:spLocks noGrp="1"/>
          </p:cNvSpPr>
          <p:nvPr>
            <p:ph type="ctrTitle"/>
          </p:nvPr>
        </p:nvSpPr>
        <p:spPr>
          <a:xfrm>
            <a:off x="196409" y="3892405"/>
            <a:ext cx="8947591" cy="1917267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sz="4000" dirty="0" smtClean="0"/>
              <a:t>Nominating Committee</a:t>
            </a:r>
            <a:r>
              <a:rPr lang="en-CA" sz="1000" dirty="0" smtClean="0"/>
              <a:t/>
            </a:r>
            <a:br>
              <a:rPr lang="en-CA" sz="10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March, 2016 Board Meeting</a:t>
            </a:r>
            <a:endParaRPr lang="en-CA" sz="2800" dirty="0"/>
          </a:p>
        </p:txBody>
      </p: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7283450" y="6116638"/>
            <a:ext cx="528638" cy="527050"/>
            <a:chOff x="5661535" y="4573551"/>
            <a:chExt cx="963199" cy="963199"/>
          </a:xfrm>
        </p:grpSpPr>
        <p:sp>
          <p:nvSpPr>
            <p:cNvPr id="6" name="Freeform 5"/>
            <p:cNvSpPr>
              <a:spLocks noChangeAspect="1"/>
            </p:cNvSpPr>
            <p:nvPr/>
          </p:nvSpPr>
          <p:spPr>
            <a:xfrm>
              <a:off x="5670213" y="4744721"/>
              <a:ext cx="847498" cy="620857"/>
            </a:xfrm>
            <a:custGeom>
              <a:avLst/>
              <a:gdLst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211015 w 479956"/>
                <a:gd name="connsiteY2" fmla="*/ 8275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194346 w 479956"/>
                <a:gd name="connsiteY2" fmla="*/ 3513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22370 h 341661"/>
                <a:gd name="connsiteX1" fmla="*/ 318592 w 479956"/>
                <a:gd name="connsiteY1" fmla="*/ 130645 h 341661"/>
                <a:gd name="connsiteX2" fmla="*/ 194346 w 479956"/>
                <a:gd name="connsiteY2" fmla="*/ 5894 h 341661"/>
                <a:gd name="connsiteX3" fmla="*/ 307310 w 479956"/>
                <a:gd name="connsiteY3" fmla="*/ 0 h 341661"/>
                <a:gd name="connsiteX4" fmla="*/ 479956 w 479956"/>
                <a:gd name="connsiteY4" fmla="*/ 176158 h 341661"/>
                <a:gd name="connsiteX5" fmla="*/ 297904 w 479956"/>
                <a:gd name="connsiteY5" fmla="*/ 341661 h 341661"/>
                <a:gd name="connsiteX6" fmla="*/ 198602 w 479956"/>
                <a:gd name="connsiteY6" fmla="*/ 333386 h 341661"/>
                <a:gd name="connsiteX7" fmla="*/ 318592 w 479956"/>
                <a:gd name="connsiteY7" fmla="*/ 209259 h 341661"/>
                <a:gd name="connsiteX8" fmla="*/ 0 w 479956"/>
                <a:gd name="connsiteY8" fmla="*/ 213396 h 341661"/>
                <a:gd name="connsiteX9" fmla="*/ 16550 w 479956"/>
                <a:gd name="connsiteY9" fmla="*/ 122370 h 341661"/>
                <a:gd name="connsiteX0" fmla="*/ 16550 w 487100"/>
                <a:gd name="connsiteY0" fmla="*/ 122370 h 341661"/>
                <a:gd name="connsiteX1" fmla="*/ 318592 w 487100"/>
                <a:gd name="connsiteY1" fmla="*/ 130645 h 341661"/>
                <a:gd name="connsiteX2" fmla="*/ 194346 w 487100"/>
                <a:gd name="connsiteY2" fmla="*/ 5894 h 341661"/>
                <a:gd name="connsiteX3" fmla="*/ 307310 w 487100"/>
                <a:gd name="connsiteY3" fmla="*/ 0 h 341661"/>
                <a:gd name="connsiteX4" fmla="*/ 487100 w 487100"/>
                <a:gd name="connsiteY4" fmla="*/ 173777 h 341661"/>
                <a:gd name="connsiteX5" fmla="*/ 297904 w 487100"/>
                <a:gd name="connsiteY5" fmla="*/ 341661 h 341661"/>
                <a:gd name="connsiteX6" fmla="*/ 198602 w 487100"/>
                <a:gd name="connsiteY6" fmla="*/ 333386 h 341661"/>
                <a:gd name="connsiteX7" fmla="*/ 318592 w 487100"/>
                <a:gd name="connsiteY7" fmla="*/ 209259 h 341661"/>
                <a:gd name="connsiteX8" fmla="*/ 0 w 487100"/>
                <a:gd name="connsiteY8" fmla="*/ 213396 h 341661"/>
                <a:gd name="connsiteX9" fmla="*/ 16550 w 487100"/>
                <a:gd name="connsiteY9" fmla="*/ 122370 h 341661"/>
                <a:gd name="connsiteX0" fmla="*/ 16550 w 487100"/>
                <a:gd name="connsiteY0" fmla="*/ 122370 h 348805"/>
                <a:gd name="connsiteX1" fmla="*/ 318592 w 487100"/>
                <a:gd name="connsiteY1" fmla="*/ 130645 h 348805"/>
                <a:gd name="connsiteX2" fmla="*/ 194346 w 487100"/>
                <a:gd name="connsiteY2" fmla="*/ 5894 h 348805"/>
                <a:gd name="connsiteX3" fmla="*/ 307310 w 487100"/>
                <a:gd name="connsiteY3" fmla="*/ 0 h 348805"/>
                <a:gd name="connsiteX4" fmla="*/ 487100 w 487100"/>
                <a:gd name="connsiteY4" fmla="*/ 173777 h 348805"/>
                <a:gd name="connsiteX5" fmla="*/ 300285 w 487100"/>
                <a:gd name="connsiteY5" fmla="*/ 348805 h 348805"/>
                <a:gd name="connsiteX6" fmla="*/ 198602 w 487100"/>
                <a:gd name="connsiteY6" fmla="*/ 333386 h 348805"/>
                <a:gd name="connsiteX7" fmla="*/ 318592 w 487100"/>
                <a:gd name="connsiteY7" fmla="*/ 209259 h 348805"/>
                <a:gd name="connsiteX8" fmla="*/ 0 w 487100"/>
                <a:gd name="connsiteY8" fmla="*/ 213396 h 348805"/>
                <a:gd name="connsiteX9" fmla="*/ 16550 w 487100"/>
                <a:gd name="connsiteY9" fmla="*/ 122370 h 348805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8602 w 487100"/>
                <a:gd name="connsiteY6" fmla="*/ 333386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23355 w 487100"/>
                <a:gd name="connsiteY7" fmla="*/ 214022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30645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28264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24188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2282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0789"/>
                <a:gd name="connsiteY0" fmla="*/ 122370 h 344043"/>
                <a:gd name="connsiteX1" fmla="*/ 312282 w 480789"/>
                <a:gd name="connsiteY1" fmla="*/ 128264 h 344043"/>
                <a:gd name="connsiteX2" fmla="*/ 195179 w 480789"/>
                <a:gd name="connsiteY2" fmla="*/ 5894 h 344043"/>
                <a:gd name="connsiteX3" fmla="*/ 308143 w 480789"/>
                <a:gd name="connsiteY3" fmla="*/ 0 h 344043"/>
                <a:gd name="connsiteX4" fmla="*/ 480789 w 480789"/>
                <a:gd name="connsiteY4" fmla="*/ 171396 h 344043"/>
                <a:gd name="connsiteX5" fmla="*/ 313024 w 480789"/>
                <a:gd name="connsiteY5" fmla="*/ 344043 h 344043"/>
                <a:gd name="connsiteX6" fmla="*/ 197054 w 480789"/>
                <a:gd name="connsiteY6" fmla="*/ 342911 h 344043"/>
                <a:gd name="connsiteX7" fmla="*/ 312281 w 480789"/>
                <a:gd name="connsiteY7" fmla="*/ 214022 h 344043"/>
                <a:gd name="connsiteX8" fmla="*/ 833 w 480789"/>
                <a:gd name="connsiteY8" fmla="*/ 213396 h 344043"/>
                <a:gd name="connsiteX9" fmla="*/ 3095 w 480789"/>
                <a:gd name="connsiteY9" fmla="*/ 122370 h 344043"/>
                <a:gd name="connsiteX0" fmla="*/ 3095 w 480789"/>
                <a:gd name="connsiteY0" fmla="*/ 131895 h 353568"/>
                <a:gd name="connsiteX1" fmla="*/ 312282 w 480789"/>
                <a:gd name="connsiteY1" fmla="*/ 137789 h 353568"/>
                <a:gd name="connsiteX2" fmla="*/ 195179 w 480789"/>
                <a:gd name="connsiteY2" fmla="*/ 15419 h 353568"/>
                <a:gd name="connsiteX3" fmla="*/ 305762 w 480789"/>
                <a:gd name="connsiteY3" fmla="*/ 0 h 353568"/>
                <a:gd name="connsiteX4" fmla="*/ 480789 w 480789"/>
                <a:gd name="connsiteY4" fmla="*/ 180921 h 353568"/>
                <a:gd name="connsiteX5" fmla="*/ 313024 w 480789"/>
                <a:gd name="connsiteY5" fmla="*/ 353568 h 353568"/>
                <a:gd name="connsiteX6" fmla="*/ 197054 w 480789"/>
                <a:gd name="connsiteY6" fmla="*/ 352436 h 353568"/>
                <a:gd name="connsiteX7" fmla="*/ 312281 w 480789"/>
                <a:gd name="connsiteY7" fmla="*/ 223547 h 353568"/>
                <a:gd name="connsiteX8" fmla="*/ 833 w 480789"/>
                <a:gd name="connsiteY8" fmla="*/ 222921 h 353568"/>
                <a:gd name="connsiteX9" fmla="*/ 3095 w 480789"/>
                <a:gd name="connsiteY9" fmla="*/ 131895 h 353568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7054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4672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789" h="351187">
                  <a:moveTo>
                    <a:pt x="3095" y="129514"/>
                  </a:moveTo>
                  <a:lnTo>
                    <a:pt x="312282" y="135408"/>
                  </a:lnTo>
                  <a:lnTo>
                    <a:pt x="195179" y="13038"/>
                  </a:lnTo>
                  <a:lnTo>
                    <a:pt x="310524" y="0"/>
                  </a:lnTo>
                  <a:lnTo>
                    <a:pt x="480789" y="178540"/>
                  </a:lnTo>
                  <a:lnTo>
                    <a:pt x="313024" y="351187"/>
                  </a:lnTo>
                  <a:lnTo>
                    <a:pt x="194672" y="350055"/>
                  </a:lnTo>
                  <a:lnTo>
                    <a:pt x="312281" y="221166"/>
                  </a:lnTo>
                  <a:lnTo>
                    <a:pt x="833" y="220540"/>
                  </a:lnTo>
                  <a:cubicBezTo>
                    <a:pt x="0" y="190198"/>
                    <a:pt x="3928" y="159856"/>
                    <a:pt x="3095" y="1295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" name="Oval 6">
              <a:hlinkClick r:id="" action="ppaction://hlinkshowjump?jump=nextslide"/>
            </p:cNvPr>
            <p:cNvSpPr/>
            <p:nvPr/>
          </p:nvSpPr>
          <p:spPr>
            <a:xfrm>
              <a:off x="5661535" y="4573551"/>
              <a:ext cx="963199" cy="96319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8" name="Rectangle 7"/>
          <p:cNvSpPr/>
          <p:nvPr/>
        </p:nvSpPr>
        <p:spPr>
          <a:xfrm>
            <a:off x="153302" y="6274680"/>
            <a:ext cx="133081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Confidential</a:t>
            </a:r>
            <a:endParaRPr lang="en-US" sz="1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Executive Summary – 2016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793102"/>
            <a:ext cx="8378825" cy="5277760"/>
          </a:xfrm>
        </p:spPr>
        <p:txBody>
          <a:bodyPr>
            <a:normAutofit/>
          </a:bodyPr>
          <a:lstStyle/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2016 Financial Expectations</a:t>
            </a:r>
          </a:p>
          <a:p>
            <a:pPr lvl="2"/>
            <a:r>
              <a:rPr lang="en-US" sz="2600" dirty="0" smtClean="0"/>
              <a:t>Budgeted revenue of $10,632,000 in 2016, representing a 3% increase vs. 2015 actual (unaudited)  </a:t>
            </a:r>
          </a:p>
          <a:p>
            <a:pPr lvl="2"/>
            <a:r>
              <a:rPr lang="en-US" sz="2600" dirty="0" smtClean="0"/>
              <a:t>Expenses budget of $10,450,000 representing a 3% increase vs. 2015 actual (unaudited) </a:t>
            </a:r>
          </a:p>
          <a:p>
            <a:pPr lvl="2"/>
            <a:r>
              <a:rPr lang="en-US" sz="2600" dirty="0" smtClean="0"/>
              <a:t>Budgeted Net Income of $182k will contribute to improving the Council’s UNA reserve to $2.6M or ~4.2 months coverage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8697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2016 Overview </a:t>
            </a:r>
            <a:br>
              <a:rPr lang="en-US" b="1" dirty="0" smtClean="0"/>
            </a:br>
            <a:r>
              <a:rPr lang="en-US" b="1" dirty="0" smtClean="0"/>
              <a:t>Revenue, Expenses and Net Income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8945" y="1185794"/>
          <a:ext cx="8378825" cy="4929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72362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2016 </a:t>
            </a:r>
            <a:r>
              <a:rPr lang="en-US" b="1" dirty="0" smtClean="0"/>
              <a:t>Progress </a:t>
            </a:r>
            <a:r>
              <a:rPr lang="en-US" sz="2800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793102"/>
            <a:ext cx="8378825" cy="5277760"/>
          </a:xfrm>
        </p:spPr>
        <p:txBody>
          <a:bodyPr>
            <a:normAutofit/>
          </a:bodyPr>
          <a:lstStyle/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Membership</a:t>
            </a:r>
          </a:p>
          <a:p>
            <a:pPr lvl="2"/>
            <a:r>
              <a:rPr lang="en-US" sz="2600" dirty="0" smtClean="0"/>
              <a:t>Achieved 96% of $4M goal as of 2/23/2016 </a:t>
            </a:r>
          </a:p>
          <a:p>
            <a:pPr lvl="1"/>
            <a:r>
              <a:rPr lang="en-US" sz="2800" dirty="0" smtClean="0"/>
              <a:t>Summit &amp; Salute</a:t>
            </a:r>
          </a:p>
          <a:p>
            <a:pPr lvl="2"/>
            <a:r>
              <a:rPr lang="en-US" sz="2600" dirty="0"/>
              <a:t>$902k Sponsorship </a:t>
            </a:r>
            <a:r>
              <a:rPr lang="en-US" sz="2600" dirty="0" smtClean="0"/>
              <a:t>Revenue – surpassing our budget by $52k </a:t>
            </a:r>
          </a:p>
          <a:p>
            <a:pPr lvl="1"/>
            <a:r>
              <a:rPr lang="en-US" sz="2800" dirty="0" smtClean="0"/>
              <a:t>NCBF </a:t>
            </a:r>
          </a:p>
          <a:p>
            <a:pPr lvl="2"/>
            <a:r>
              <a:rPr lang="en-US" sz="2600" dirty="0" smtClean="0"/>
              <a:t>Received over $2M in sponsorship pledges - approximately 79% of budget goal</a:t>
            </a:r>
          </a:p>
          <a:p>
            <a:pPr lvl="1"/>
            <a:endParaRPr lang="en-US" sz="2800" dirty="0" smtClean="0"/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01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2016 Summit &amp; Salute   </a:t>
            </a:r>
            <a:br>
              <a:rPr lang="en-US" b="1" dirty="0" smtClean="0"/>
            </a:br>
            <a:r>
              <a:rPr lang="en-US" b="1" dirty="0" smtClean="0"/>
              <a:t>Revenue, Expenses and Net Income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8945" y="1185793"/>
          <a:ext cx="8378825" cy="513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91551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2016 NCBF  </a:t>
            </a:r>
            <a:br>
              <a:rPr lang="en-US" b="1" dirty="0" smtClean="0"/>
            </a:br>
            <a:r>
              <a:rPr lang="en-US" b="1" dirty="0" smtClean="0"/>
              <a:t>Revenue, Expenses and Net Income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8945" y="1185793"/>
          <a:ext cx="8378825" cy="513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4304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2016 Financial Progress 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59845"/>
            <a:ext cx="8378825" cy="4972014"/>
          </a:xfrm>
        </p:spPr>
        <p:txBody>
          <a:bodyPr>
            <a:normAutofit/>
          </a:bodyPr>
          <a:lstStyle/>
          <a:p>
            <a:pPr marL="1587" lvl="1" indent="0">
              <a:buNone/>
            </a:pPr>
            <a:r>
              <a:rPr lang="en-US" sz="2800" dirty="0" smtClean="0"/>
              <a:t>Balance Sheet as of January 31, 2016  </a:t>
            </a:r>
          </a:p>
          <a:p>
            <a:pPr lvl="2"/>
            <a:r>
              <a:rPr lang="en-US" sz="2600" dirty="0" smtClean="0"/>
              <a:t>Cash - $4.5M    </a:t>
            </a:r>
          </a:p>
          <a:p>
            <a:pPr lvl="2"/>
            <a:r>
              <a:rPr lang="en-US" sz="2600" dirty="0" smtClean="0"/>
              <a:t>Net Liquid Current Assets - $5.7M (Cash + Accounts Receivable – Accounts Payable/Accrued Expenses)</a:t>
            </a:r>
          </a:p>
          <a:p>
            <a:pPr lvl="3"/>
            <a:r>
              <a:rPr lang="en-US" sz="2400" dirty="0" smtClean="0"/>
              <a:t>$455k improvement over 1/31/15   </a:t>
            </a:r>
          </a:p>
          <a:p>
            <a:pPr lvl="2"/>
            <a:r>
              <a:rPr lang="en-US" sz="2600" dirty="0" smtClean="0"/>
              <a:t>Net Working Capital - $5.6M (Current Assets – Current Liabilities)</a:t>
            </a:r>
          </a:p>
          <a:p>
            <a:pPr lvl="3"/>
            <a:r>
              <a:rPr lang="en-US" sz="2600" dirty="0" smtClean="0"/>
              <a:t> </a:t>
            </a:r>
            <a:r>
              <a:rPr lang="en-US" sz="2400" dirty="0" smtClean="0"/>
              <a:t>$389k improvement over 1/31/15</a:t>
            </a:r>
          </a:p>
          <a:p>
            <a:pPr lvl="2"/>
            <a:r>
              <a:rPr lang="en-US" sz="2400" dirty="0" smtClean="0"/>
              <a:t>Accounts Receivable - $1.8M</a:t>
            </a:r>
          </a:p>
          <a:p>
            <a:pPr lvl="3"/>
            <a:r>
              <a:rPr lang="en-US" sz="2400" dirty="0" smtClean="0"/>
              <a:t> $396k lower than 1/31/15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147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Other Activities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965200"/>
            <a:ext cx="8378825" cy="5166659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Investment Sub-Committee </a:t>
            </a:r>
          </a:p>
          <a:p>
            <a:pPr lvl="2"/>
            <a:r>
              <a:rPr lang="en-US" sz="2600" dirty="0" smtClean="0"/>
              <a:t>To focus on </a:t>
            </a:r>
            <a:r>
              <a:rPr lang="en-US" sz="2600" dirty="0"/>
              <a:t>diversifying our existing banking partnership and </a:t>
            </a:r>
            <a:r>
              <a:rPr lang="en-US" sz="2600" dirty="0" smtClean="0"/>
              <a:t>to explore investment options for  excess </a:t>
            </a:r>
            <a:r>
              <a:rPr lang="en-US" sz="2600" dirty="0"/>
              <a:t>cash </a:t>
            </a:r>
            <a:endParaRPr lang="en-US" sz="2600" dirty="0" smtClean="0"/>
          </a:p>
          <a:p>
            <a:pPr lvl="1"/>
            <a:r>
              <a:rPr lang="en-US" sz="2800" dirty="0" smtClean="0"/>
              <a:t>2015 </a:t>
            </a:r>
            <a:r>
              <a:rPr lang="en-US" sz="2800" dirty="0"/>
              <a:t>Audit</a:t>
            </a:r>
          </a:p>
          <a:p>
            <a:pPr lvl="2"/>
            <a:r>
              <a:rPr lang="en-US" sz="2600" dirty="0"/>
              <a:t>Fieldwork to begin April 18</a:t>
            </a:r>
          </a:p>
          <a:p>
            <a:pPr lvl="2"/>
            <a:r>
              <a:rPr lang="en-US" sz="2600" dirty="0"/>
              <a:t>Goal to have audit draft in June </a:t>
            </a:r>
            <a:r>
              <a:rPr lang="en-US" sz="2800" dirty="0"/>
              <a:t>   </a:t>
            </a:r>
            <a:endParaRPr lang="en-US" sz="2800" dirty="0" smtClean="0"/>
          </a:p>
          <a:p>
            <a:pPr lvl="1"/>
            <a:r>
              <a:rPr lang="en-US" sz="2800" dirty="0" smtClean="0"/>
              <a:t>Engaging with </a:t>
            </a:r>
            <a:r>
              <a:rPr lang="en-CA" sz="2800" dirty="0">
                <a:cs typeface="Calibri" pitchFamily="34" charset="0"/>
              </a:rPr>
              <a:t>Corporate Membership and Revenue </a:t>
            </a:r>
            <a:r>
              <a:rPr lang="en-CA" sz="2800" dirty="0" smtClean="0">
                <a:cs typeface="Calibri" pitchFamily="34" charset="0"/>
              </a:rPr>
              <a:t>Generation Committee on Long Range Planning</a:t>
            </a:r>
            <a:endParaRPr lang="en-CA" sz="2800" dirty="0">
              <a:cs typeface="Calibri" pitchFamily="34" charset="0"/>
            </a:endParaRPr>
          </a:p>
          <a:p>
            <a:pPr lvl="1"/>
            <a:endParaRPr lang="en-US" sz="3000" dirty="0"/>
          </a:p>
          <a:p>
            <a:pPr lvl="2"/>
            <a:endParaRPr lang="en-US" sz="2800" dirty="0"/>
          </a:p>
          <a:p>
            <a:pPr lvl="2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328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 txBox="1">
            <a:spLocks/>
          </p:cNvSpPr>
          <p:nvPr/>
        </p:nvSpPr>
        <p:spPr bwMode="auto">
          <a:xfrm>
            <a:off x="384175" y="3787775"/>
            <a:ext cx="430053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914400">
              <a:spcBef>
                <a:spcPts val="900"/>
              </a:spcBef>
            </a:pPr>
            <a:r>
              <a:rPr lang="en-CA" sz="4000" b="0" dirty="0" smtClean="0">
                <a:solidFill>
                  <a:srgbClr val="008C99"/>
                </a:solidFill>
                <a:ea typeface="ヒラギノ角ゴ Pro W3" charset="0"/>
                <a:cs typeface="ヒラギノ角ゴ Pro W3" charset="0"/>
              </a:rPr>
              <a:t>Questions?</a:t>
            </a:r>
            <a:endParaRPr lang="en-CA" sz="4000" b="0" dirty="0">
              <a:solidFill>
                <a:srgbClr val="008C99"/>
              </a:solidFill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9699" name="Group 8"/>
          <p:cNvGrpSpPr>
            <a:grpSpLocks/>
          </p:cNvGrpSpPr>
          <p:nvPr/>
        </p:nvGrpSpPr>
        <p:grpSpPr bwMode="auto">
          <a:xfrm>
            <a:off x="8108425" y="6116638"/>
            <a:ext cx="530225" cy="527050"/>
            <a:chOff x="7284195" y="6116102"/>
            <a:chExt cx="528835" cy="527179"/>
          </a:xfrm>
        </p:grpSpPr>
        <p:sp>
          <p:nvSpPr>
            <p:cNvPr id="10" name="Freeform 9"/>
            <p:cNvSpPr>
              <a:spLocks noChangeAspect="1"/>
            </p:cNvSpPr>
            <p:nvPr/>
          </p:nvSpPr>
          <p:spPr>
            <a:xfrm flipH="1">
              <a:off x="7349112" y="6209787"/>
              <a:ext cx="463918" cy="339808"/>
            </a:xfrm>
            <a:custGeom>
              <a:avLst/>
              <a:gdLst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211015 w 479956"/>
                <a:gd name="connsiteY2" fmla="*/ 8275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194346 w 479956"/>
                <a:gd name="connsiteY2" fmla="*/ 3513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22370 h 341661"/>
                <a:gd name="connsiteX1" fmla="*/ 318592 w 479956"/>
                <a:gd name="connsiteY1" fmla="*/ 130645 h 341661"/>
                <a:gd name="connsiteX2" fmla="*/ 194346 w 479956"/>
                <a:gd name="connsiteY2" fmla="*/ 5894 h 341661"/>
                <a:gd name="connsiteX3" fmla="*/ 307310 w 479956"/>
                <a:gd name="connsiteY3" fmla="*/ 0 h 341661"/>
                <a:gd name="connsiteX4" fmla="*/ 479956 w 479956"/>
                <a:gd name="connsiteY4" fmla="*/ 176158 h 341661"/>
                <a:gd name="connsiteX5" fmla="*/ 297904 w 479956"/>
                <a:gd name="connsiteY5" fmla="*/ 341661 h 341661"/>
                <a:gd name="connsiteX6" fmla="*/ 198602 w 479956"/>
                <a:gd name="connsiteY6" fmla="*/ 333386 h 341661"/>
                <a:gd name="connsiteX7" fmla="*/ 318592 w 479956"/>
                <a:gd name="connsiteY7" fmla="*/ 209259 h 341661"/>
                <a:gd name="connsiteX8" fmla="*/ 0 w 479956"/>
                <a:gd name="connsiteY8" fmla="*/ 213396 h 341661"/>
                <a:gd name="connsiteX9" fmla="*/ 16550 w 479956"/>
                <a:gd name="connsiteY9" fmla="*/ 122370 h 341661"/>
                <a:gd name="connsiteX0" fmla="*/ 16550 w 487100"/>
                <a:gd name="connsiteY0" fmla="*/ 122370 h 341661"/>
                <a:gd name="connsiteX1" fmla="*/ 318592 w 487100"/>
                <a:gd name="connsiteY1" fmla="*/ 130645 h 341661"/>
                <a:gd name="connsiteX2" fmla="*/ 194346 w 487100"/>
                <a:gd name="connsiteY2" fmla="*/ 5894 h 341661"/>
                <a:gd name="connsiteX3" fmla="*/ 307310 w 487100"/>
                <a:gd name="connsiteY3" fmla="*/ 0 h 341661"/>
                <a:gd name="connsiteX4" fmla="*/ 487100 w 487100"/>
                <a:gd name="connsiteY4" fmla="*/ 173777 h 341661"/>
                <a:gd name="connsiteX5" fmla="*/ 297904 w 487100"/>
                <a:gd name="connsiteY5" fmla="*/ 341661 h 341661"/>
                <a:gd name="connsiteX6" fmla="*/ 198602 w 487100"/>
                <a:gd name="connsiteY6" fmla="*/ 333386 h 341661"/>
                <a:gd name="connsiteX7" fmla="*/ 318592 w 487100"/>
                <a:gd name="connsiteY7" fmla="*/ 209259 h 341661"/>
                <a:gd name="connsiteX8" fmla="*/ 0 w 487100"/>
                <a:gd name="connsiteY8" fmla="*/ 213396 h 341661"/>
                <a:gd name="connsiteX9" fmla="*/ 16550 w 487100"/>
                <a:gd name="connsiteY9" fmla="*/ 122370 h 341661"/>
                <a:gd name="connsiteX0" fmla="*/ 16550 w 487100"/>
                <a:gd name="connsiteY0" fmla="*/ 122370 h 348805"/>
                <a:gd name="connsiteX1" fmla="*/ 318592 w 487100"/>
                <a:gd name="connsiteY1" fmla="*/ 130645 h 348805"/>
                <a:gd name="connsiteX2" fmla="*/ 194346 w 487100"/>
                <a:gd name="connsiteY2" fmla="*/ 5894 h 348805"/>
                <a:gd name="connsiteX3" fmla="*/ 307310 w 487100"/>
                <a:gd name="connsiteY3" fmla="*/ 0 h 348805"/>
                <a:gd name="connsiteX4" fmla="*/ 487100 w 487100"/>
                <a:gd name="connsiteY4" fmla="*/ 173777 h 348805"/>
                <a:gd name="connsiteX5" fmla="*/ 300285 w 487100"/>
                <a:gd name="connsiteY5" fmla="*/ 348805 h 348805"/>
                <a:gd name="connsiteX6" fmla="*/ 198602 w 487100"/>
                <a:gd name="connsiteY6" fmla="*/ 333386 h 348805"/>
                <a:gd name="connsiteX7" fmla="*/ 318592 w 487100"/>
                <a:gd name="connsiteY7" fmla="*/ 209259 h 348805"/>
                <a:gd name="connsiteX8" fmla="*/ 0 w 487100"/>
                <a:gd name="connsiteY8" fmla="*/ 213396 h 348805"/>
                <a:gd name="connsiteX9" fmla="*/ 16550 w 487100"/>
                <a:gd name="connsiteY9" fmla="*/ 122370 h 348805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8602 w 487100"/>
                <a:gd name="connsiteY6" fmla="*/ 333386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23355 w 487100"/>
                <a:gd name="connsiteY7" fmla="*/ 214022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30645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28264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24188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2282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0789"/>
                <a:gd name="connsiteY0" fmla="*/ 122370 h 344043"/>
                <a:gd name="connsiteX1" fmla="*/ 312282 w 480789"/>
                <a:gd name="connsiteY1" fmla="*/ 128264 h 344043"/>
                <a:gd name="connsiteX2" fmla="*/ 195179 w 480789"/>
                <a:gd name="connsiteY2" fmla="*/ 5894 h 344043"/>
                <a:gd name="connsiteX3" fmla="*/ 308143 w 480789"/>
                <a:gd name="connsiteY3" fmla="*/ 0 h 344043"/>
                <a:gd name="connsiteX4" fmla="*/ 480789 w 480789"/>
                <a:gd name="connsiteY4" fmla="*/ 171396 h 344043"/>
                <a:gd name="connsiteX5" fmla="*/ 313024 w 480789"/>
                <a:gd name="connsiteY5" fmla="*/ 344043 h 344043"/>
                <a:gd name="connsiteX6" fmla="*/ 197054 w 480789"/>
                <a:gd name="connsiteY6" fmla="*/ 342911 h 344043"/>
                <a:gd name="connsiteX7" fmla="*/ 312281 w 480789"/>
                <a:gd name="connsiteY7" fmla="*/ 214022 h 344043"/>
                <a:gd name="connsiteX8" fmla="*/ 833 w 480789"/>
                <a:gd name="connsiteY8" fmla="*/ 213396 h 344043"/>
                <a:gd name="connsiteX9" fmla="*/ 3095 w 480789"/>
                <a:gd name="connsiteY9" fmla="*/ 122370 h 344043"/>
                <a:gd name="connsiteX0" fmla="*/ 3095 w 480789"/>
                <a:gd name="connsiteY0" fmla="*/ 131895 h 353568"/>
                <a:gd name="connsiteX1" fmla="*/ 312282 w 480789"/>
                <a:gd name="connsiteY1" fmla="*/ 137789 h 353568"/>
                <a:gd name="connsiteX2" fmla="*/ 195179 w 480789"/>
                <a:gd name="connsiteY2" fmla="*/ 15419 h 353568"/>
                <a:gd name="connsiteX3" fmla="*/ 305762 w 480789"/>
                <a:gd name="connsiteY3" fmla="*/ 0 h 353568"/>
                <a:gd name="connsiteX4" fmla="*/ 480789 w 480789"/>
                <a:gd name="connsiteY4" fmla="*/ 180921 h 353568"/>
                <a:gd name="connsiteX5" fmla="*/ 313024 w 480789"/>
                <a:gd name="connsiteY5" fmla="*/ 353568 h 353568"/>
                <a:gd name="connsiteX6" fmla="*/ 197054 w 480789"/>
                <a:gd name="connsiteY6" fmla="*/ 352436 h 353568"/>
                <a:gd name="connsiteX7" fmla="*/ 312281 w 480789"/>
                <a:gd name="connsiteY7" fmla="*/ 223547 h 353568"/>
                <a:gd name="connsiteX8" fmla="*/ 833 w 480789"/>
                <a:gd name="connsiteY8" fmla="*/ 222921 h 353568"/>
                <a:gd name="connsiteX9" fmla="*/ 3095 w 480789"/>
                <a:gd name="connsiteY9" fmla="*/ 131895 h 353568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7054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4672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789" h="351187">
                  <a:moveTo>
                    <a:pt x="3095" y="129514"/>
                  </a:moveTo>
                  <a:lnTo>
                    <a:pt x="312282" y="135408"/>
                  </a:lnTo>
                  <a:lnTo>
                    <a:pt x="195179" y="13038"/>
                  </a:lnTo>
                  <a:lnTo>
                    <a:pt x="310524" y="0"/>
                  </a:lnTo>
                  <a:lnTo>
                    <a:pt x="480789" y="178540"/>
                  </a:lnTo>
                  <a:lnTo>
                    <a:pt x="313024" y="351187"/>
                  </a:lnTo>
                  <a:lnTo>
                    <a:pt x="194672" y="350055"/>
                  </a:lnTo>
                  <a:lnTo>
                    <a:pt x="312281" y="221166"/>
                  </a:lnTo>
                  <a:lnTo>
                    <a:pt x="833" y="220540"/>
                  </a:lnTo>
                  <a:cubicBezTo>
                    <a:pt x="0" y="190198"/>
                    <a:pt x="3928" y="159856"/>
                    <a:pt x="3095" y="1295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>
                <a:solidFill>
                  <a:srgbClr val="FFFFFF"/>
                </a:solidFill>
              </a:endParaRPr>
            </a:p>
          </p:txBody>
        </p:sp>
        <p:sp>
          <p:nvSpPr>
            <p:cNvPr id="11" name="Oval 10">
              <a:hlinkClick r:id="" action="ppaction://hlinkshowjump?jump=previousslide"/>
            </p:cNvPr>
            <p:cNvSpPr/>
            <p:nvPr/>
          </p:nvSpPr>
          <p:spPr>
            <a:xfrm flipH="1" flipV="1">
              <a:off x="7284195" y="6116102"/>
              <a:ext cx="527252" cy="52717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>
                <a:solidFill>
                  <a:srgbClr val="FFFFFF"/>
                </a:solidFill>
              </a:endParaRPr>
            </a:p>
          </p:txBody>
        </p:sp>
      </p:grpSp>
      <p:sp>
        <p:nvSpPr>
          <p:cNvPr id="49159" name="Rectangle 7"/>
          <p:cNvSpPr>
            <a:spLocks noGrp="1"/>
          </p:cNvSpPr>
          <p:nvPr>
            <p:ph type="subTitle" idx="1"/>
          </p:nvPr>
        </p:nvSpPr>
        <p:spPr>
          <a:xfrm>
            <a:off x="412225" y="5635594"/>
            <a:ext cx="8226425" cy="34766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CA" dirty="0" smtClean="0">
                <a:ea typeface="+mn-ea"/>
              </a:rPr>
              <a:t>Thank You</a:t>
            </a:r>
            <a:endParaRPr lang="en-CA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23867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Grp="1"/>
          </p:cNvSpPr>
          <p:nvPr>
            <p:ph type="subTitle" idx="1"/>
          </p:nvPr>
        </p:nvSpPr>
        <p:spPr>
          <a:xfrm>
            <a:off x="442913" y="5597525"/>
            <a:ext cx="6353175" cy="3476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CA" dirty="0" smtClean="0">
                <a:ea typeface="+mn-ea"/>
              </a:rPr>
              <a:t>March 2016</a:t>
            </a:r>
            <a:endParaRPr lang="en-CA" dirty="0">
              <a:ea typeface="+mn-ea"/>
            </a:endParaRPr>
          </a:p>
        </p:txBody>
      </p:sp>
      <p:sp>
        <p:nvSpPr>
          <p:cNvPr id="11267" name="Rectangle 8"/>
          <p:cNvSpPr>
            <a:spLocks noGrp="1"/>
          </p:cNvSpPr>
          <p:nvPr>
            <p:ph type="ctrTitle"/>
          </p:nvPr>
        </p:nvSpPr>
        <p:spPr>
          <a:xfrm>
            <a:off x="355600" y="3729038"/>
            <a:ext cx="7192963" cy="1774825"/>
          </a:xfrm>
        </p:spPr>
        <p:txBody>
          <a:bodyPr/>
          <a:lstStyle/>
          <a:p>
            <a:r>
              <a:rPr lang="en-CA" altLang="en-US" smtClean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Digitization Overview</a:t>
            </a:r>
            <a:br>
              <a:rPr lang="en-CA" altLang="en-US" smtClean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</a:br>
            <a:r>
              <a:rPr lang="en-CA" altLang="en-US" smtClean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WBENC Board of Directors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7283450" y="6116638"/>
            <a:ext cx="528638" cy="527050"/>
            <a:chOff x="5661535" y="4573551"/>
            <a:chExt cx="963199" cy="963199"/>
          </a:xfrm>
        </p:grpSpPr>
        <p:sp>
          <p:nvSpPr>
            <p:cNvPr id="6" name="Freeform 5"/>
            <p:cNvSpPr>
              <a:spLocks noChangeAspect="1"/>
            </p:cNvSpPr>
            <p:nvPr/>
          </p:nvSpPr>
          <p:spPr>
            <a:xfrm>
              <a:off x="5670213" y="4744721"/>
              <a:ext cx="847498" cy="620857"/>
            </a:xfrm>
            <a:custGeom>
              <a:avLst/>
              <a:gdLst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211015 w 479956"/>
                <a:gd name="connsiteY2" fmla="*/ 8275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194346 w 479956"/>
                <a:gd name="connsiteY2" fmla="*/ 3513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22370 h 341661"/>
                <a:gd name="connsiteX1" fmla="*/ 318592 w 479956"/>
                <a:gd name="connsiteY1" fmla="*/ 130645 h 341661"/>
                <a:gd name="connsiteX2" fmla="*/ 194346 w 479956"/>
                <a:gd name="connsiteY2" fmla="*/ 5894 h 341661"/>
                <a:gd name="connsiteX3" fmla="*/ 307310 w 479956"/>
                <a:gd name="connsiteY3" fmla="*/ 0 h 341661"/>
                <a:gd name="connsiteX4" fmla="*/ 479956 w 479956"/>
                <a:gd name="connsiteY4" fmla="*/ 176158 h 341661"/>
                <a:gd name="connsiteX5" fmla="*/ 297904 w 479956"/>
                <a:gd name="connsiteY5" fmla="*/ 341661 h 341661"/>
                <a:gd name="connsiteX6" fmla="*/ 198602 w 479956"/>
                <a:gd name="connsiteY6" fmla="*/ 333386 h 341661"/>
                <a:gd name="connsiteX7" fmla="*/ 318592 w 479956"/>
                <a:gd name="connsiteY7" fmla="*/ 209259 h 341661"/>
                <a:gd name="connsiteX8" fmla="*/ 0 w 479956"/>
                <a:gd name="connsiteY8" fmla="*/ 213396 h 341661"/>
                <a:gd name="connsiteX9" fmla="*/ 16550 w 479956"/>
                <a:gd name="connsiteY9" fmla="*/ 122370 h 341661"/>
                <a:gd name="connsiteX0" fmla="*/ 16550 w 487100"/>
                <a:gd name="connsiteY0" fmla="*/ 122370 h 341661"/>
                <a:gd name="connsiteX1" fmla="*/ 318592 w 487100"/>
                <a:gd name="connsiteY1" fmla="*/ 130645 h 341661"/>
                <a:gd name="connsiteX2" fmla="*/ 194346 w 487100"/>
                <a:gd name="connsiteY2" fmla="*/ 5894 h 341661"/>
                <a:gd name="connsiteX3" fmla="*/ 307310 w 487100"/>
                <a:gd name="connsiteY3" fmla="*/ 0 h 341661"/>
                <a:gd name="connsiteX4" fmla="*/ 487100 w 487100"/>
                <a:gd name="connsiteY4" fmla="*/ 173777 h 341661"/>
                <a:gd name="connsiteX5" fmla="*/ 297904 w 487100"/>
                <a:gd name="connsiteY5" fmla="*/ 341661 h 341661"/>
                <a:gd name="connsiteX6" fmla="*/ 198602 w 487100"/>
                <a:gd name="connsiteY6" fmla="*/ 333386 h 341661"/>
                <a:gd name="connsiteX7" fmla="*/ 318592 w 487100"/>
                <a:gd name="connsiteY7" fmla="*/ 209259 h 341661"/>
                <a:gd name="connsiteX8" fmla="*/ 0 w 487100"/>
                <a:gd name="connsiteY8" fmla="*/ 213396 h 341661"/>
                <a:gd name="connsiteX9" fmla="*/ 16550 w 487100"/>
                <a:gd name="connsiteY9" fmla="*/ 122370 h 341661"/>
                <a:gd name="connsiteX0" fmla="*/ 16550 w 487100"/>
                <a:gd name="connsiteY0" fmla="*/ 122370 h 348805"/>
                <a:gd name="connsiteX1" fmla="*/ 318592 w 487100"/>
                <a:gd name="connsiteY1" fmla="*/ 130645 h 348805"/>
                <a:gd name="connsiteX2" fmla="*/ 194346 w 487100"/>
                <a:gd name="connsiteY2" fmla="*/ 5894 h 348805"/>
                <a:gd name="connsiteX3" fmla="*/ 307310 w 487100"/>
                <a:gd name="connsiteY3" fmla="*/ 0 h 348805"/>
                <a:gd name="connsiteX4" fmla="*/ 487100 w 487100"/>
                <a:gd name="connsiteY4" fmla="*/ 173777 h 348805"/>
                <a:gd name="connsiteX5" fmla="*/ 300285 w 487100"/>
                <a:gd name="connsiteY5" fmla="*/ 348805 h 348805"/>
                <a:gd name="connsiteX6" fmla="*/ 198602 w 487100"/>
                <a:gd name="connsiteY6" fmla="*/ 333386 h 348805"/>
                <a:gd name="connsiteX7" fmla="*/ 318592 w 487100"/>
                <a:gd name="connsiteY7" fmla="*/ 209259 h 348805"/>
                <a:gd name="connsiteX8" fmla="*/ 0 w 487100"/>
                <a:gd name="connsiteY8" fmla="*/ 213396 h 348805"/>
                <a:gd name="connsiteX9" fmla="*/ 16550 w 487100"/>
                <a:gd name="connsiteY9" fmla="*/ 122370 h 348805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8602 w 487100"/>
                <a:gd name="connsiteY6" fmla="*/ 333386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23355 w 487100"/>
                <a:gd name="connsiteY7" fmla="*/ 214022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30645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28264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24188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2282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0789"/>
                <a:gd name="connsiteY0" fmla="*/ 122370 h 344043"/>
                <a:gd name="connsiteX1" fmla="*/ 312282 w 480789"/>
                <a:gd name="connsiteY1" fmla="*/ 128264 h 344043"/>
                <a:gd name="connsiteX2" fmla="*/ 195179 w 480789"/>
                <a:gd name="connsiteY2" fmla="*/ 5894 h 344043"/>
                <a:gd name="connsiteX3" fmla="*/ 308143 w 480789"/>
                <a:gd name="connsiteY3" fmla="*/ 0 h 344043"/>
                <a:gd name="connsiteX4" fmla="*/ 480789 w 480789"/>
                <a:gd name="connsiteY4" fmla="*/ 171396 h 344043"/>
                <a:gd name="connsiteX5" fmla="*/ 313024 w 480789"/>
                <a:gd name="connsiteY5" fmla="*/ 344043 h 344043"/>
                <a:gd name="connsiteX6" fmla="*/ 197054 w 480789"/>
                <a:gd name="connsiteY6" fmla="*/ 342911 h 344043"/>
                <a:gd name="connsiteX7" fmla="*/ 312281 w 480789"/>
                <a:gd name="connsiteY7" fmla="*/ 214022 h 344043"/>
                <a:gd name="connsiteX8" fmla="*/ 833 w 480789"/>
                <a:gd name="connsiteY8" fmla="*/ 213396 h 344043"/>
                <a:gd name="connsiteX9" fmla="*/ 3095 w 480789"/>
                <a:gd name="connsiteY9" fmla="*/ 122370 h 344043"/>
                <a:gd name="connsiteX0" fmla="*/ 3095 w 480789"/>
                <a:gd name="connsiteY0" fmla="*/ 131895 h 353568"/>
                <a:gd name="connsiteX1" fmla="*/ 312282 w 480789"/>
                <a:gd name="connsiteY1" fmla="*/ 137789 h 353568"/>
                <a:gd name="connsiteX2" fmla="*/ 195179 w 480789"/>
                <a:gd name="connsiteY2" fmla="*/ 15419 h 353568"/>
                <a:gd name="connsiteX3" fmla="*/ 305762 w 480789"/>
                <a:gd name="connsiteY3" fmla="*/ 0 h 353568"/>
                <a:gd name="connsiteX4" fmla="*/ 480789 w 480789"/>
                <a:gd name="connsiteY4" fmla="*/ 180921 h 353568"/>
                <a:gd name="connsiteX5" fmla="*/ 313024 w 480789"/>
                <a:gd name="connsiteY5" fmla="*/ 353568 h 353568"/>
                <a:gd name="connsiteX6" fmla="*/ 197054 w 480789"/>
                <a:gd name="connsiteY6" fmla="*/ 352436 h 353568"/>
                <a:gd name="connsiteX7" fmla="*/ 312281 w 480789"/>
                <a:gd name="connsiteY7" fmla="*/ 223547 h 353568"/>
                <a:gd name="connsiteX8" fmla="*/ 833 w 480789"/>
                <a:gd name="connsiteY8" fmla="*/ 222921 h 353568"/>
                <a:gd name="connsiteX9" fmla="*/ 3095 w 480789"/>
                <a:gd name="connsiteY9" fmla="*/ 131895 h 353568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7054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4672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789" h="351187">
                  <a:moveTo>
                    <a:pt x="3095" y="129514"/>
                  </a:moveTo>
                  <a:lnTo>
                    <a:pt x="312282" y="135408"/>
                  </a:lnTo>
                  <a:lnTo>
                    <a:pt x="195179" y="13038"/>
                  </a:lnTo>
                  <a:lnTo>
                    <a:pt x="310524" y="0"/>
                  </a:lnTo>
                  <a:lnTo>
                    <a:pt x="480789" y="178540"/>
                  </a:lnTo>
                  <a:lnTo>
                    <a:pt x="313024" y="351187"/>
                  </a:lnTo>
                  <a:lnTo>
                    <a:pt x="194672" y="350055"/>
                  </a:lnTo>
                  <a:lnTo>
                    <a:pt x="312281" y="221166"/>
                  </a:lnTo>
                  <a:lnTo>
                    <a:pt x="833" y="220540"/>
                  </a:lnTo>
                  <a:cubicBezTo>
                    <a:pt x="0" y="190198"/>
                    <a:pt x="3928" y="159856"/>
                    <a:pt x="3095" y="1295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 dirty="0"/>
            </a:p>
          </p:txBody>
        </p:sp>
        <p:sp>
          <p:nvSpPr>
            <p:cNvPr id="7" name="Oval 6">
              <a:hlinkClick r:id="" action="ppaction://hlinkshowjump?jump=nextslide"/>
            </p:cNvPr>
            <p:cNvSpPr/>
            <p:nvPr/>
          </p:nvSpPr>
          <p:spPr>
            <a:xfrm>
              <a:off x="5661535" y="4573551"/>
              <a:ext cx="963199" cy="96319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690147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71475" y="0"/>
            <a:ext cx="8378825" cy="793750"/>
          </a:xfrm>
        </p:spPr>
        <p:txBody>
          <a:bodyPr/>
          <a:lstStyle/>
          <a:p>
            <a:r>
              <a:rPr lang="en-US" altLang="en-US" smtClean="0"/>
              <a:t>Milestones and Timeline: Off to the races!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939800"/>
            <a:ext cx="8378825" cy="5337175"/>
          </a:xfrm>
        </p:spPr>
        <p:txBody>
          <a:bodyPr/>
          <a:lstStyle/>
          <a:p>
            <a:pPr marL="457200" indent="-457200" defTabSz="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endParaRPr lang="en-CA" sz="2800" dirty="0" smtClean="0">
              <a:solidFill>
                <a:schemeClr val="accent1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 marL="0" indent="0" defTabSz="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CA" sz="2800" dirty="0">
              <a:solidFill>
                <a:schemeClr val="accent1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 marL="0" indent="0" defTabSz="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CA" sz="2800" dirty="0" smtClean="0">
              <a:solidFill>
                <a:schemeClr val="accent1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 marL="0" indent="0" defTabSz="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CA" sz="2800" dirty="0" smtClean="0">
              <a:solidFill>
                <a:srgbClr val="616161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 marL="0" indent="0" defTabSz="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CA" sz="2800" dirty="0" smtClean="0">
              <a:solidFill>
                <a:srgbClr val="616161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939800"/>
            <a:ext cx="18446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44700" y="1028700"/>
          <a:ext cx="6705600" cy="5418238"/>
        </p:xfrm>
        <a:graphic>
          <a:graphicData uri="http://schemas.openxmlformats.org/drawingml/2006/table">
            <a:tbl>
              <a:tblPr firstRow="1" firstCol="1" bandRow="1"/>
              <a:tblGrid>
                <a:gridCol w="2234722"/>
                <a:gridCol w="2235439"/>
                <a:gridCol w="2235439"/>
              </a:tblGrid>
              <a:tr h="2103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Deliverable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30" marR="5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30" marR="5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30" marR="5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87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WBENCLink stability assessment</a:t>
                      </a:r>
                    </a:p>
                  </a:txBody>
                  <a:tcPr marL="58430" marR="5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stabilization is imperative prior to project initiation</a:t>
                      </a:r>
                    </a:p>
                  </a:txBody>
                  <a:tcPr marL="58430" marR="5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2013- January 2014 (COMPLETE)</a:t>
                      </a:r>
                    </a:p>
                  </a:txBody>
                  <a:tcPr marL="58430" marR="5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1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A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nalysis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certifying entities currently utilizing a digitized process</a:t>
                      </a:r>
                    </a:p>
                  </a:txBody>
                  <a:tcPr marL="58430" marR="5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 and 3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party certifiers included in analysis </a:t>
                      </a:r>
                    </a:p>
                  </a:txBody>
                  <a:tcPr marL="58430" marR="5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2014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(COMPLETE)</a:t>
                      </a:r>
                    </a:p>
                  </a:txBody>
                  <a:tcPr marL="58430" marR="5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87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     Analysis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required application documentation</a:t>
                      </a:r>
                    </a:p>
                  </a:txBody>
                  <a:tcPr marL="58430" marR="5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Comparison of other certifying entities included in analysis </a:t>
                      </a:r>
                    </a:p>
                  </a:txBody>
                  <a:tcPr marL="58430" marR="5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2014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(COMPLETE)</a:t>
                      </a:r>
                    </a:p>
                  </a:txBody>
                  <a:tcPr marL="58430" marR="5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49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    Enhancement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implementation of Recertification process improvements </a:t>
                      </a:r>
                    </a:p>
                  </a:txBody>
                  <a:tcPr marL="58430" marR="5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Six month pilot conducted, post analysis conducted and full implementation completed</a:t>
                      </a:r>
                    </a:p>
                  </a:txBody>
                  <a:tcPr marL="58430" marR="5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 2013-April 2014 (COMPLETE)</a:t>
                      </a:r>
                    </a:p>
                  </a:txBody>
                  <a:tcPr marL="58430" marR="5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6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    Technology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digitization options discovery (i.e.: best tools, network impact analysis, etc.)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 discovery: Pitney Bowes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 discovery &amp; network impact: Logistics Solutions</a:t>
                      </a:r>
                    </a:p>
                  </a:txBody>
                  <a:tcPr marL="58430" marR="5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Evaluations and discovery sessions relevant to both approaches; bolt-on and total system conversion</a:t>
                      </a:r>
                    </a:p>
                  </a:txBody>
                  <a:tcPr marL="58430" marR="5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2014 (COMPLETE)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   October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2013-November 2014 (COMPLETE)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430" marR="58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344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General Information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919" y="1231643"/>
            <a:ext cx="8607931" cy="4765675"/>
          </a:xfrm>
        </p:spPr>
        <p:txBody>
          <a:bodyPr/>
          <a:lstStyle/>
          <a:p>
            <a:pPr marL="0" indent="0">
              <a:buSzPct val="78000"/>
              <a:buNone/>
            </a:pPr>
            <a:r>
              <a:rPr lang="en-US" sz="2800" dirty="0" smtClean="0"/>
              <a:t>There are currently 3 Corporate Board vacancies: </a:t>
            </a:r>
          </a:p>
          <a:p>
            <a:pPr marL="0" indent="0">
              <a:buSzPct val="78000"/>
              <a:buNone/>
            </a:pPr>
            <a:endParaRPr lang="en-US" sz="1800" dirty="0" smtClean="0"/>
          </a:p>
          <a:p>
            <a:pPr marL="463550" lvl="2" indent="-238125">
              <a:buClr>
                <a:schemeClr val="accent1">
                  <a:lumMod val="75000"/>
                </a:schemeClr>
              </a:buClr>
              <a:buSzPct val="78000"/>
              <a:buFont typeface="Wingdings" pitchFamily="2" charset="2"/>
              <a:buChar char="§"/>
            </a:pPr>
            <a:r>
              <a:rPr lang="en-US" sz="2400" dirty="0" smtClean="0"/>
              <a:t>Ford Motor Company</a:t>
            </a:r>
          </a:p>
          <a:p>
            <a:pPr marL="463550" lvl="2" indent="-238125">
              <a:buClr>
                <a:schemeClr val="accent1">
                  <a:lumMod val="75000"/>
                </a:schemeClr>
              </a:buClr>
              <a:buSzPct val="78000"/>
              <a:buFont typeface="Wingdings" pitchFamily="2" charset="2"/>
              <a:buChar char="§"/>
            </a:pPr>
            <a:r>
              <a:rPr lang="en-US" sz="2400" dirty="0" smtClean="0"/>
              <a:t>JPMorgan Chase</a:t>
            </a:r>
          </a:p>
          <a:p>
            <a:pPr marL="463550" lvl="2" indent="-238125">
              <a:buClr>
                <a:schemeClr val="accent1">
                  <a:lumMod val="75000"/>
                </a:schemeClr>
              </a:buClr>
              <a:buSzPct val="78000"/>
              <a:buFont typeface="Wingdings" pitchFamily="2" charset="2"/>
              <a:buChar char="§"/>
            </a:pPr>
            <a:r>
              <a:rPr lang="en-US" sz="2400" dirty="0" smtClean="0"/>
              <a:t>Office Depot/Office Max</a:t>
            </a:r>
          </a:p>
          <a:p>
            <a:pPr lvl="0">
              <a:buSzPct val="78000"/>
              <a:buFont typeface="Wingdings" pitchFamily="2" charset="2"/>
              <a:buChar char="§"/>
            </a:pPr>
            <a:endParaRPr lang="en-US" sz="500" dirty="0"/>
          </a:p>
          <a:p>
            <a:pPr lvl="2">
              <a:buClrTx/>
              <a:buFont typeface="Wingdings" pitchFamily="2" charset="2"/>
              <a:buChar char="§"/>
            </a:pPr>
            <a:endParaRPr lang="en-US" sz="600" dirty="0"/>
          </a:p>
          <a:p>
            <a:pPr lvl="2">
              <a:buClrTx/>
              <a:buFont typeface="Wingdings" pitchFamily="2" charset="2"/>
              <a:buChar char="§"/>
            </a:pPr>
            <a:endParaRPr lang="en-US" sz="800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43071" y="6434348"/>
            <a:ext cx="133081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Confidential</a:t>
            </a:r>
            <a:endParaRPr lang="en-US" sz="1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2082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6"/>
          <p:cNvSpPr>
            <a:spLocks noGrp="1"/>
          </p:cNvSpPr>
          <p:nvPr>
            <p:ph type="title"/>
          </p:nvPr>
        </p:nvSpPr>
        <p:spPr>
          <a:xfrm>
            <a:off x="384175" y="-26988"/>
            <a:ext cx="8378825" cy="793751"/>
          </a:xfrm>
        </p:spPr>
        <p:txBody>
          <a:bodyPr/>
          <a:lstStyle/>
          <a:p>
            <a:r>
              <a:rPr lang="en-US" altLang="en-US" smtClean="0"/>
              <a:t>Milestones and Timeline: Pacing…</a:t>
            </a:r>
          </a:p>
        </p:txBody>
      </p:sp>
      <p:pic>
        <p:nvPicPr>
          <p:cNvPr id="14339" name="Content Placeholder 2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" y="1009650"/>
            <a:ext cx="2019300" cy="1649413"/>
          </a:xfr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57450" y="1009650"/>
          <a:ext cx="6305550" cy="5467350"/>
        </p:xfrm>
        <a:graphic>
          <a:graphicData uri="http://schemas.openxmlformats.org/drawingml/2006/table">
            <a:tbl>
              <a:tblPr firstRow="1" firstCol="1" bandRow="1"/>
              <a:tblGrid>
                <a:gridCol w="2101400"/>
                <a:gridCol w="2102075"/>
                <a:gridCol w="2102075"/>
              </a:tblGrid>
              <a:tr h="147197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Complete initial process mapping for current landscape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WBENC mapping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RPO Input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116" marR="60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process consensus amongst WBENC and RPOs is essential to new integration discussions and work</a:t>
                      </a:r>
                    </a:p>
                  </a:txBody>
                  <a:tcPr marL="60116" marR="60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2015 (COMPLETE)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2015 (COMPLETE)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2015 (COMPLETE)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116" marR="60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69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    Apply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level process mapping to all RPOs and obtained 6 Hat input from the RPOs relevant to the new system. 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116" marR="60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Provided the WBENC mapping to the RPOs for analysis of each RPO business process to identify gaps and trends</a:t>
                      </a:r>
                    </a:p>
                  </a:txBody>
                  <a:tcPr marL="60116" marR="60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–June 2015 (COMPLETE)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116" marR="60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11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   Conduct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RFI</a:t>
                      </a:r>
                    </a:p>
                  </a:txBody>
                  <a:tcPr marL="60116" marR="60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Conducted a search and identified 3 potential suppliers amongst WBENC network firms and 1 Microsoft referral: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B2GNow- regional corporate member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ConnXus- national corporate member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Logistics Solutions, Inc.- MBE firm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Prism- WBE firm</a:t>
                      </a:r>
                    </a:p>
                  </a:txBody>
                  <a:tcPr marL="60116" marR="60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April- July 2015 (COMPLETE)</a:t>
                      </a:r>
                    </a:p>
                  </a:txBody>
                  <a:tcPr marL="60116" marR="60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6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   Synthesize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RPO mapping and 6 Hat input </a:t>
                      </a:r>
                    </a:p>
                  </a:txBody>
                  <a:tcPr marL="60116" marR="60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116" marR="60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2015 (COMPLETE)</a:t>
                      </a:r>
                    </a:p>
                  </a:txBody>
                  <a:tcPr marL="60116" marR="60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6142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71475" y="0"/>
            <a:ext cx="8378825" cy="793750"/>
          </a:xfrm>
        </p:spPr>
        <p:txBody>
          <a:bodyPr/>
          <a:lstStyle/>
          <a:p>
            <a:r>
              <a:rPr lang="en-US" altLang="en-US" smtClean="0"/>
              <a:t>Milestones and Timeline: Rounding the corner…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60463"/>
            <a:ext cx="8378825" cy="4765675"/>
          </a:xfrm>
        </p:spPr>
        <p:txBody>
          <a:bodyPr/>
          <a:lstStyle/>
          <a:p>
            <a:pPr marL="457200" indent="-457200" defTabSz="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endParaRPr lang="en-CA" sz="2800" dirty="0" smtClean="0">
              <a:solidFill>
                <a:schemeClr val="accent1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5364" name="Content Placeholder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66700" y="1009650"/>
            <a:ext cx="20193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03475" y="1160463"/>
          <a:ext cx="6477000" cy="5211762"/>
        </p:xfrm>
        <a:graphic>
          <a:graphicData uri="http://schemas.openxmlformats.org/drawingml/2006/table">
            <a:tbl>
              <a:tblPr firstRow="1" firstCol="1" bandRow="1"/>
              <a:tblGrid>
                <a:gridCol w="2158538"/>
                <a:gridCol w="2159231"/>
                <a:gridCol w="2159231"/>
              </a:tblGrid>
              <a:tr h="115816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Participated in system demo as a result of RFI responses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the 4 potential suppliers, demos were conducted by 2: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B2GNow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ConnXus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July-September 2015 (COMPLETE)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71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      Conducted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 of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WBENCLink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potential supplier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a result of the demos, WBENC conducted a demo of WBENCLink for one potential supplier: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B2GNow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2015 (COMPLETE)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71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    Document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 mapping and work flow for transitioning to the new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WBENCLink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 of potential new system and WBENC needs to develop enhanced system &amp; process improvements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 – November 2015 (COMPLETE)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16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   Finalize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selection process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a result of comprehensive evaluation a supplier was selected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B2GNow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– February 2016 (COMPLETE)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2647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71475" y="0"/>
            <a:ext cx="8378825" cy="793750"/>
          </a:xfrm>
        </p:spPr>
        <p:txBody>
          <a:bodyPr/>
          <a:lstStyle/>
          <a:p>
            <a:r>
              <a:rPr lang="en-US" altLang="en-US" smtClean="0"/>
              <a:t>Milestones and Timeline: Home stretch…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243013"/>
            <a:ext cx="8378825" cy="4765675"/>
          </a:xfrm>
        </p:spPr>
        <p:txBody>
          <a:bodyPr/>
          <a:lstStyle/>
          <a:p>
            <a:pPr marL="457200" indent="-457200" defTabSz="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  <a:defRPr/>
            </a:pPr>
            <a:endParaRPr lang="en-CA" sz="2800" dirty="0" smtClean="0">
              <a:solidFill>
                <a:schemeClr val="accent1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901700"/>
            <a:ext cx="21113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638425" y="1057275"/>
            <a:ext cx="5629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GO LIVE DATE: July 15, 2016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60650" y="1652588"/>
          <a:ext cx="5937250" cy="4252912"/>
        </p:xfrm>
        <a:graphic>
          <a:graphicData uri="http://schemas.openxmlformats.org/drawingml/2006/table">
            <a:tbl>
              <a:tblPr firstRow="1" firstCol="1" bandRow="1"/>
              <a:tblGrid>
                <a:gridCol w="1978660"/>
                <a:gridCol w="1979295"/>
                <a:gridCol w="1979295"/>
              </a:tblGrid>
              <a:tr h="98144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analysis of WBENC WBE application questions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 data is relevant information is collected for WBENC Standards and sourcing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January- February 2016 (COMPLETE)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44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     Complete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SOW and obtain all appropriate legal documentation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-February 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44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       Complete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implementation plan for transitioning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kick-off meeting and ongoing transition meetings being held weekly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2016 and ongoing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58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      Meet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CVM to discuss 2016 services and data migration requirements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Collaboration with the current supplier for data migration to the new supplier is critical for a successful project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– March 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948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71475" y="0"/>
            <a:ext cx="8378825" cy="793750"/>
          </a:xfrm>
        </p:spPr>
        <p:txBody>
          <a:bodyPr/>
          <a:lstStyle/>
          <a:p>
            <a:r>
              <a:rPr lang="en-US" altLang="en-US" smtClean="0"/>
              <a:t>Next Steps: Finish line in sight…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60463"/>
            <a:ext cx="8378825" cy="4765675"/>
          </a:xfrm>
        </p:spPr>
        <p:txBody>
          <a:bodyPr/>
          <a:lstStyle/>
          <a:p>
            <a:pPr marL="0" indent="0" defTabSz="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CA" sz="2800" dirty="0" smtClean="0">
              <a:solidFill>
                <a:schemeClr val="accent1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992188"/>
            <a:ext cx="2474912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59088" y="992188"/>
          <a:ext cx="5891212" cy="5418137"/>
        </p:xfrm>
        <a:graphic>
          <a:graphicData uri="http://schemas.openxmlformats.org/drawingml/2006/table">
            <a:tbl>
              <a:tblPr firstRow="1" firstCol="1" bandRow="1"/>
              <a:tblGrid>
                <a:gridCol w="1963317"/>
                <a:gridCol w="1963947"/>
                <a:gridCol w="1963947"/>
              </a:tblGrid>
              <a:tr h="1943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Deliverable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45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 with CVM and B2G regarding data migration plan </a:t>
                      </a: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Collaboration and key understandings regarding the data is critical to the success of the project</a:t>
                      </a: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2016</a:t>
                      </a: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09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     Leadership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Council</a:t>
                      </a: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of all project elements and ongoing through project completion</a:t>
                      </a: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– July 2016</a:t>
                      </a: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09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    RPO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Certification Team Training</a:t>
                      </a: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Robust process training is essential to the success of the implementation</a:t>
                      </a: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March- June 2016</a:t>
                      </a: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18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    Coordinate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RPO Certification Team and WBENC Certification Department attendance at B2GNow User Conference</a:t>
                      </a: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B2G holds an annual User Conference and due to the July implementation they will provide a WBENC specific track during the conference</a:t>
                      </a: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2-6, 2016</a:t>
                      </a: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91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    Complete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Communication Plan </a:t>
                      </a: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communication plan is a living document which is updated as the project is completed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Priority given to WBEs whose applications will be due during July 2016 implementation</a:t>
                      </a: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and ongoing </a:t>
                      </a: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I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dentify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Testing Teams</a:t>
                      </a: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historically done, WBENC will identify Testing Teams who represent all constituents </a:t>
                      </a: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2016</a:t>
                      </a:r>
                    </a:p>
                  </a:txBody>
                  <a:tcPr marL="55827" marR="55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0919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71475" y="0"/>
            <a:ext cx="8378825" cy="793750"/>
          </a:xfrm>
        </p:spPr>
        <p:txBody>
          <a:bodyPr/>
          <a:lstStyle/>
          <a:p>
            <a:r>
              <a:rPr lang="en-US" altLang="en-US" smtClean="0"/>
              <a:t>B2GNow User Conference: May 2-5,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60463"/>
            <a:ext cx="8378825" cy="4765675"/>
          </a:xfrm>
        </p:spPr>
        <p:txBody>
          <a:bodyPr/>
          <a:lstStyle/>
          <a:p>
            <a:pPr marL="0" indent="0" defTabSz="4572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endParaRPr lang="en-CA" sz="2800" dirty="0" smtClean="0">
              <a:solidFill>
                <a:schemeClr val="accent1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33450"/>
            <a:ext cx="69056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0432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9428" r="632" b="916"/>
          <a:stretch>
            <a:fillRect/>
          </a:stretch>
        </p:blipFill>
        <p:spPr bwMode="auto">
          <a:xfrm>
            <a:off x="609600" y="608013"/>
            <a:ext cx="792480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9428" r="632" b="916"/>
          <a:stretch>
            <a:fillRect/>
          </a:stretch>
        </p:blipFill>
        <p:spPr bwMode="auto">
          <a:xfrm>
            <a:off x="609600" y="608013"/>
            <a:ext cx="792480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9428" r="632" b="916"/>
          <a:stretch>
            <a:fillRect/>
          </a:stretch>
        </p:blipFill>
        <p:spPr bwMode="auto">
          <a:xfrm>
            <a:off x="609600" y="608013"/>
            <a:ext cx="792480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9428" r="632" b="916"/>
          <a:stretch>
            <a:fillRect/>
          </a:stretch>
        </p:blipFill>
        <p:spPr bwMode="auto">
          <a:xfrm>
            <a:off x="609600" y="608013"/>
            <a:ext cx="792480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9428" r="632" b="916"/>
          <a:stretch>
            <a:fillRect/>
          </a:stretch>
        </p:blipFill>
        <p:spPr bwMode="auto">
          <a:xfrm>
            <a:off x="609600" y="608013"/>
            <a:ext cx="792480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9428" r="632" b="916"/>
          <a:stretch>
            <a:fillRect/>
          </a:stretch>
        </p:blipFill>
        <p:spPr bwMode="auto">
          <a:xfrm>
            <a:off x="609600" y="608013"/>
            <a:ext cx="792480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9428" r="632" b="916"/>
          <a:stretch>
            <a:fillRect/>
          </a:stretch>
        </p:blipFill>
        <p:spPr bwMode="auto">
          <a:xfrm>
            <a:off x="609600" y="608013"/>
            <a:ext cx="792480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9148" r="632" b="916"/>
          <a:stretch>
            <a:fillRect/>
          </a:stretch>
        </p:blipFill>
        <p:spPr bwMode="auto">
          <a:xfrm>
            <a:off x="609600" y="609600"/>
            <a:ext cx="7924800" cy="605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WBENCLink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32227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838200" y="4241800"/>
            <a:ext cx="546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0"/>
              <a:t>Thank you for your time and consideration</a:t>
            </a:r>
          </a:p>
        </p:txBody>
      </p:sp>
    </p:spTree>
    <p:extLst>
      <p:ext uri="{BB962C8B-B14F-4D97-AF65-F5344CB8AC3E}">
        <p14:creationId xmlns:p14="http://schemas.microsoft.com/office/powerpoint/2010/main" val="10675571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5600" y="4624387"/>
            <a:ext cx="8226425" cy="1510405"/>
          </a:xfrm>
        </p:spPr>
        <p:txBody>
          <a:bodyPr/>
          <a:lstStyle/>
          <a:p>
            <a:r>
              <a:rPr lang="en-CA" sz="2400" dirty="0" smtClean="0">
                <a:latin typeface="Calibri" pitchFamily="34" charset="0"/>
                <a:cs typeface="Calibri" pitchFamily="34" charset="0"/>
              </a:rPr>
              <a:t>Revenue Generation Sub-Committee Update </a:t>
            </a:r>
          </a:p>
          <a:p>
            <a:pPr>
              <a:spcBef>
                <a:spcPts val="0"/>
              </a:spcBef>
            </a:pPr>
            <a:r>
              <a:rPr lang="en-CA" sz="2400" dirty="0" smtClean="0">
                <a:latin typeface="Calibri" pitchFamily="34" charset="0"/>
                <a:cs typeface="Calibri" pitchFamily="34" charset="0"/>
              </a:rPr>
              <a:t>Board of Directors Meeting</a:t>
            </a:r>
          </a:p>
          <a:p>
            <a:r>
              <a:rPr lang="en-CA" sz="2400" dirty="0" smtClean="0">
                <a:latin typeface="Calibri" pitchFamily="34" charset="0"/>
                <a:cs typeface="Calibri" pitchFamily="34" charset="0"/>
              </a:rPr>
              <a:t>March 22, 2016</a:t>
            </a:r>
          </a:p>
          <a:p>
            <a:endParaRPr lang="en-US" dirty="0"/>
          </a:p>
        </p:txBody>
      </p:sp>
      <p:sp>
        <p:nvSpPr>
          <p:cNvPr id="4" name="Rectangle 8"/>
          <p:cNvSpPr txBox="1">
            <a:spLocks/>
          </p:cNvSpPr>
          <p:nvPr/>
        </p:nvSpPr>
        <p:spPr bwMode="gray">
          <a:xfrm>
            <a:off x="344311" y="3786188"/>
            <a:ext cx="8494889" cy="603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Geneva" charset="0"/>
                <a:cs typeface="Calibri" pitchFamily="34" charset="0"/>
              </a:rPr>
              <a:t>Corporate Membership &amp; Revenue Generation Committee</a:t>
            </a:r>
            <a:endParaRPr kumimoji="0" lang="en-CA" sz="27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Geneva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295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804" y="1835881"/>
            <a:ext cx="6337906" cy="31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Executive Summary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599" y="932585"/>
            <a:ext cx="85314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/>
            <a:r>
              <a:rPr lang="en-US" sz="1400" u="sng" dirty="0" smtClean="0">
                <a:latin typeface="Calibri" pitchFamily="34" charset="0"/>
              </a:rPr>
              <a:t>Objective:</a:t>
            </a:r>
            <a:r>
              <a:rPr lang="en-US" sz="1400" dirty="0" smtClean="0">
                <a:latin typeface="Calibri" pitchFamily="34" charset="0"/>
              </a:rPr>
              <a:t>	</a:t>
            </a:r>
            <a:r>
              <a:rPr lang="en-US" sz="1400" b="0" dirty="0" smtClean="0">
                <a:latin typeface="Calibri" pitchFamily="34" charset="0"/>
              </a:rPr>
              <a:t>Build a 3-5 year long range plan/model for WBENC that provides visibility into the ROI on current revenue streams and insight into future programs/initiatives that require alternate funding mechanisms</a:t>
            </a:r>
          </a:p>
          <a:p>
            <a:pPr marL="1371600" indent="-1371600"/>
            <a:endParaRPr lang="en-US" sz="1100" b="0" dirty="0" smtClean="0"/>
          </a:p>
          <a:p>
            <a:pPr marL="1371600" indent="-1371600"/>
            <a:endParaRPr lang="en-US" sz="1100" b="0" dirty="0" smtClean="0"/>
          </a:p>
          <a:p>
            <a:pPr marL="1371600" indent="-1371600"/>
            <a:endParaRPr lang="en-US" sz="1100" b="0" dirty="0" smtClean="0"/>
          </a:p>
          <a:p>
            <a:pPr marL="1485900" indent="-171450">
              <a:tabLst>
                <a:tab pos="1485900" algn="l"/>
              </a:tabLst>
            </a:pPr>
            <a:endParaRPr lang="en-US" sz="1100" b="0" dirty="0" smtClean="0"/>
          </a:p>
          <a:p>
            <a:pPr marL="1371600" indent="-1371600"/>
            <a:endParaRPr lang="en-US" sz="1200" b="0" dirty="0" smtClean="0"/>
          </a:p>
          <a:p>
            <a:pPr marL="1371600" indent="-1371600"/>
            <a:endParaRPr lang="en-US" sz="1200" b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21525" y="1663932"/>
            <a:ext cx="8058150" cy="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0431" y="5224715"/>
            <a:ext cx="8458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Formal process required to capture information to build and sustain the WBENC long range plan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</a:rPr>
              <a:t>Develop and implement intake process for preliminary approval/routing of new ideas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</a:rPr>
              <a:t>Develop planning and resource allocation process including business case and decision matrix to facilitate final go/no-go decision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</a:rPr>
              <a:t>Baseline current revenue streams and programs/initiatives requiring monetary and/or human capital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</a:rPr>
              <a:t>Build scorecard to monitor in-year activities and long-range plan outlining future objectives/requirements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9110" y="5129517"/>
            <a:ext cx="8058150" cy="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091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 smtClean="0">
                <a:latin typeface="Calibri" pitchFamily="34" charset="0"/>
              </a:rPr>
              <a:t>Progress Report</a:t>
            </a:r>
            <a:endParaRPr lang="en-US" sz="3400" b="1" dirty="0">
              <a:latin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7378" y="1126064"/>
          <a:ext cx="8387644" cy="4267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683022"/>
                <a:gridCol w="17046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Task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Target Completion Date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 pitchFamily="34" charset="0"/>
                        </a:rPr>
                        <a:t>Develop and implement intake process for preliminary approval/routing of new ideas</a:t>
                      </a:r>
                    </a:p>
                    <a:p>
                      <a:pPr marL="631825" lvl="1" indent="-174625"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High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 level process map – 100% complete</a:t>
                      </a:r>
                    </a:p>
                    <a:p>
                      <a:pPr marL="631825" lvl="1" indent="-174625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Intake form and pre-approval process </a:t>
                      </a:r>
                      <a:r>
                        <a:rPr lang="en-US" sz="1400" baseline="0" smtClean="0">
                          <a:latin typeface="Calibri" pitchFamily="34" charset="0"/>
                          <a:cs typeface="Calibri" pitchFamily="34" charset="0"/>
                        </a:rPr>
                        <a:t>– 90% </a:t>
                      </a: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4/30/16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Calibri" pitchFamily="34" charset="0"/>
                        </a:rPr>
                        <a:t>Develop planning and resource allocation process including business case and decision matrix to facilitate final go/no-go decision</a:t>
                      </a:r>
                    </a:p>
                    <a:p>
                      <a:pPr marL="631825" marR="0" lvl="2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>
                          <a:latin typeface="Calibri" pitchFamily="34" charset="0"/>
                          <a:cs typeface="Calibri" pitchFamily="34" charset="0"/>
                        </a:rPr>
                        <a:t>Business case template and submission process – 85%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4/30/16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 pitchFamily="34" charset="0"/>
                        </a:rPr>
                        <a:t>Baseline current revenue streams and programs/initiatives requiring monetary and/or human capital</a:t>
                      </a:r>
                    </a:p>
                    <a:p>
                      <a:pPr marL="631825" lvl="1" indent="-174625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latin typeface="Calibri" pitchFamily="34" charset="0"/>
                        </a:rPr>
                        <a:t>Identify</a:t>
                      </a:r>
                      <a:r>
                        <a:rPr lang="en-US" sz="1400" b="0" baseline="0" dirty="0" smtClean="0">
                          <a:latin typeface="Calibri" pitchFamily="34" charset="0"/>
                        </a:rPr>
                        <a:t> current revenue streams – 75% complete</a:t>
                      </a:r>
                    </a:p>
                    <a:p>
                      <a:pPr marL="631825" lvl="1" indent="-174625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>
                          <a:latin typeface="Calibri" pitchFamily="34" charset="0"/>
                        </a:rPr>
                        <a:t>Identify programs/initiatives (monetary/human capital required) – 10%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5/31/16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Calibri" pitchFamily="34" charset="0"/>
                        </a:rPr>
                        <a:t>Build scorecard to monitor in-year activities</a:t>
                      </a:r>
                    </a:p>
                    <a:p>
                      <a:pPr marL="631825" marR="0" lvl="2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latin typeface="Calibri" pitchFamily="34" charset="0"/>
                        </a:rPr>
                        <a:t>Not started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5/31/16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Calibri" pitchFamily="34" charset="0"/>
                        </a:rPr>
                        <a:t>Build long-range</a:t>
                      </a:r>
                      <a:r>
                        <a:rPr lang="en-US" sz="1400" b="0" baseline="0" dirty="0" smtClean="0">
                          <a:latin typeface="Calibri" pitchFamily="34" charset="0"/>
                        </a:rPr>
                        <a:t> plan outlining future objectives/requirements</a:t>
                      </a:r>
                    </a:p>
                    <a:p>
                      <a:pPr marL="631825" marR="0" lvl="2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baseline="0" dirty="0" smtClean="0">
                          <a:latin typeface="Calibri" pitchFamily="34" charset="0"/>
                        </a:rPr>
                        <a:t>Not started</a:t>
                      </a:r>
                      <a:endParaRPr lang="en-US" sz="1400" b="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itchFamily="34" charset="0"/>
                          <a:cs typeface="Calibri" pitchFamily="34" charset="0"/>
                        </a:rPr>
                        <a:t>6/30/16</a:t>
                      </a:r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521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0665" y="2404216"/>
            <a:ext cx="1935678" cy="26838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384175" y="0"/>
            <a:ext cx="8378825" cy="793750"/>
          </a:xfrm>
        </p:spPr>
        <p:txBody>
          <a:bodyPr/>
          <a:lstStyle/>
          <a:p>
            <a:r>
              <a:rPr lang="en-CA" dirty="0" smtClean="0">
                <a:latin typeface="Arial" charset="0"/>
                <a:ea typeface="MS PGothic" charset="0"/>
                <a:cs typeface="Geneva" charset="0"/>
              </a:rPr>
              <a:t>Corporate Seat Replacement – William R. </a:t>
            </a:r>
            <a:r>
              <a:rPr lang="en-CA" dirty="0" err="1" smtClean="0">
                <a:latin typeface="Arial" charset="0"/>
                <a:ea typeface="MS PGothic" charset="0"/>
                <a:cs typeface="Geneva" charset="0"/>
              </a:rPr>
              <a:t>Kapfer</a:t>
            </a:r>
            <a:endParaRPr lang="en-CA" dirty="0">
              <a:latin typeface="Arial" charset="0"/>
              <a:ea typeface="MS PGothic" charset="0"/>
              <a:cs typeface="Geneva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1231434" y="1112341"/>
            <a:ext cx="7532555" cy="101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323850" indent="-322263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200" kern="1200">
                <a:solidFill>
                  <a:schemeClr val="tx1"/>
                </a:solidFill>
                <a:latin typeface="+mn-lt"/>
                <a:ea typeface="Geneva" pitchFamily="68" charset="-128"/>
                <a:cs typeface="+mn-cs"/>
              </a:defRPr>
            </a:lvl2pPr>
            <a:lvl3pPr marL="600075" indent="-274638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000" kern="1200">
                <a:solidFill>
                  <a:schemeClr val="tx1"/>
                </a:solidFill>
                <a:latin typeface="+mn-lt"/>
                <a:ea typeface="Geneva" pitchFamily="68" charset="-128"/>
                <a:cs typeface="+mn-cs"/>
              </a:defRPr>
            </a:lvl3pPr>
            <a:lvl4pPr marL="857250" indent="-255588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charset="0"/>
              <a:buChar char="l"/>
              <a:defRPr sz="2000" kern="1200">
                <a:solidFill>
                  <a:schemeClr val="tx1"/>
                </a:solidFill>
                <a:latin typeface="+mn-lt"/>
                <a:ea typeface="Geneva" pitchFamily="68" charset="-128"/>
                <a:cs typeface="+mn-cs"/>
              </a:defRPr>
            </a:lvl4pPr>
            <a:lvl5pPr marL="1152525" indent="-293688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1600" kern="1200">
                <a:solidFill>
                  <a:schemeClr val="tx1"/>
                </a:solidFill>
                <a:latin typeface="+mn-lt"/>
                <a:ea typeface="Geneva" pitchFamily="6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Pct val="85000"/>
              <a:buNone/>
            </a:pPr>
            <a:r>
              <a:rPr lang="en-US" sz="2800" b="0" dirty="0" smtClean="0">
                <a:ea typeface="MS PGothic" pitchFamily="34" charset="-128"/>
              </a:rPr>
              <a:t>Corporation:   JPMorgan Chase &amp; Company 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Pct val="85000"/>
              <a:buNone/>
            </a:pPr>
            <a:r>
              <a:rPr lang="en-US" sz="2100" b="0" dirty="0" smtClean="0">
                <a:ea typeface="MS PGothic" pitchFamily="34" charset="-128"/>
              </a:rPr>
              <a:t>					</a:t>
            </a:r>
            <a:r>
              <a:rPr lang="en-US" sz="2100" b="0" i="1" dirty="0" smtClean="0">
                <a:ea typeface="MS PGothic" pitchFamily="34" charset="-128"/>
              </a:rPr>
              <a:t>(Term ending December, 2018)</a:t>
            </a:r>
          </a:p>
        </p:txBody>
      </p:sp>
      <p:sp>
        <p:nvSpPr>
          <p:cNvPr id="3" name="Rectangle 2"/>
          <p:cNvSpPr/>
          <p:nvPr/>
        </p:nvSpPr>
        <p:spPr>
          <a:xfrm>
            <a:off x="3396211" y="6370551"/>
            <a:ext cx="133081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Confidential</a:t>
            </a:r>
            <a:endParaRPr lang="en-US" sz="1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665" y="5308612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William R. </a:t>
            </a:r>
            <a:r>
              <a:rPr lang="en-US" sz="1100" dirty="0" err="1" smtClean="0"/>
              <a:t>Kapfer</a:t>
            </a:r>
            <a:r>
              <a:rPr lang="en-US" sz="1100" dirty="0" smtClean="0"/>
              <a:t>, PhD</a:t>
            </a:r>
          </a:p>
          <a:p>
            <a:pPr algn="ctr"/>
            <a:endParaRPr lang="en-US" sz="200" dirty="0"/>
          </a:p>
          <a:p>
            <a:pPr algn="ctr"/>
            <a:r>
              <a:rPr lang="en-US" sz="1100" dirty="0" smtClean="0"/>
              <a:t>Executive Director, </a:t>
            </a:r>
          </a:p>
          <a:p>
            <a:pPr algn="ctr"/>
            <a:r>
              <a:rPr lang="en-US" sz="1100" dirty="0" smtClean="0"/>
              <a:t>Global Supplier Diversity </a:t>
            </a:r>
            <a:endParaRPr lang="en-US" sz="1100" dirty="0"/>
          </a:p>
        </p:txBody>
      </p:sp>
      <p:pic>
        <p:nvPicPr>
          <p:cNvPr id="1026" name="Picture 2" descr="C:\Users\pinkneyd\AppData\Local\Microsoft\Windows\Temporary Internet Files\Content.Outlook\6BXE5C4U\IMG_8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62" y="2549057"/>
            <a:ext cx="1655084" cy="239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96211" y="2622745"/>
            <a:ext cx="51777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0" dirty="0" smtClean="0"/>
              <a:t>Provides oversight of JPMorgan Chase’s Global Supplier Diversity program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0" dirty="0" smtClean="0"/>
              <a:t>Previous positions include VP of LGBT Marketing, for a NY based Marketing Firm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0" dirty="0" smtClean="0"/>
              <a:t>Marketing background - several major magazines and film companies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6615770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7952753" y="6126065"/>
            <a:ext cx="528638" cy="527050"/>
            <a:chOff x="5661535" y="4573551"/>
            <a:chExt cx="963199" cy="963199"/>
          </a:xfrm>
        </p:grpSpPr>
        <p:sp>
          <p:nvSpPr>
            <p:cNvPr id="6" name="Freeform 5"/>
            <p:cNvSpPr>
              <a:spLocks noChangeAspect="1"/>
            </p:cNvSpPr>
            <p:nvPr/>
          </p:nvSpPr>
          <p:spPr>
            <a:xfrm>
              <a:off x="5670213" y="4744721"/>
              <a:ext cx="847498" cy="620857"/>
            </a:xfrm>
            <a:custGeom>
              <a:avLst/>
              <a:gdLst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211015 w 479956"/>
                <a:gd name="connsiteY2" fmla="*/ 8275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19989 h 339280"/>
                <a:gd name="connsiteX1" fmla="*/ 318592 w 479956"/>
                <a:gd name="connsiteY1" fmla="*/ 128264 h 339280"/>
                <a:gd name="connsiteX2" fmla="*/ 194346 w 479956"/>
                <a:gd name="connsiteY2" fmla="*/ 3513 h 339280"/>
                <a:gd name="connsiteX3" fmla="*/ 314454 w 479956"/>
                <a:gd name="connsiteY3" fmla="*/ 0 h 339280"/>
                <a:gd name="connsiteX4" fmla="*/ 479956 w 479956"/>
                <a:gd name="connsiteY4" fmla="*/ 173777 h 339280"/>
                <a:gd name="connsiteX5" fmla="*/ 297904 w 479956"/>
                <a:gd name="connsiteY5" fmla="*/ 339280 h 339280"/>
                <a:gd name="connsiteX6" fmla="*/ 198602 w 479956"/>
                <a:gd name="connsiteY6" fmla="*/ 331005 h 339280"/>
                <a:gd name="connsiteX7" fmla="*/ 318592 w 479956"/>
                <a:gd name="connsiteY7" fmla="*/ 206878 h 339280"/>
                <a:gd name="connsiteX8" fmla="*/ 0 w 479956"/>
                <a:gd name="connsiteY8" fmla="*/ 211015 h 339280"/>
                <a:gd name="connsiteX9" fmla="*/ 16550 w 479956"/>
                <a:gd name="connsiteY9" fmla="*/ 119989 h 339280"/>
                <a:gd name="connsiteX0" fmla="*/ 16550 w 479956"/>
                <a:gd name="connsiteY0" fmla="*/ 122370 h 341661"/>
                <a:gd name="connsiteX1" fmla="*/ 318592 w 479956"/>
                <a:gd name="connsiteY1" fmla="*/ 130645 h 341661"/>
                <a:gd name="connsiteX2" fmla="*/ 194346 w 479956"/>
                <a:gd name="connsiteY2" fmla="*/ 5894 h 341661"/>
                <a:gd name="connsiteX3" fmla="*/ 307310 w 479956"/>
                <a:gd name="connsiteY3" fmla="*/ 0 h 341661"/>
                <a:gd name="connsiteX4" fmla="*/ 479956 w 479956"/>
                <a:gd name="connsiteY4" fmla="*/ 176158 h 341661"/>
                <a:gd name="connsiteX5" fmla="*/ 297904 w 479956"/>
                <a:gd name="connsiteY5" fmla="*/ 341661 h 341661"/>
                <a:gd name="connsiteX6" fmla="*/ 198602 w 479956"/>
                <a:gd name="connsiteY6" fmla="*/ 333386 h 341661"/>
                <a:gd name="connsiteX7" fmla="*/ 318592 w 479956"/>
                <a:gd name="connsiteY7" fmla="*/ 209259 h 341661"/>
                <a:gd name="connsiteX8" fmla="*/ 0 w 479956"/>
                <a:gd name="connsiteY8" fmla="*/ 213396 h 341661"/>
                <a:gd name="connsiteX9" fmla="*/ 16550 w 479956"/>
                <a:gd name="connsiteY9" fmla="*/ 122370 h 341661"/>
                <a:gd name="connsiteX0" fmla="*/ 16550 w 487100"/>
                <a:gd name="connsiteY0" fmla="*/ 122370 h 341661"/>
                <a:gd name="connsiteX1" fmla="*/ 318592 w 487100"/>
                <a:gd name="connsiteY1" fmla="*/ 130645 h 341661"/>
                <a:gd name="connsiteX2" fmla="*/ 194346 w 487100"/>
                <a:gd name="connsiteY2" fmla="*/ 5894 h 341661"/>
                <a:gd name="connsiteX3" fmla="*/ 307310 w 487100"/>
                <a:gd name="connsiteY3" fmla="*/ 0 h 341661"/>
                <a:gd name="connsiteX4" fmla="*/ 487100 w 487100"/>
                <a:gd name="connsiteY4" fmla="*/ 173777 h 341661"/>
                <a:gd name="connsiteX5" fmla="*/ 297904 w 487100"/>
                <a:gd name="connsiteY5" fmla="*/ 341661 h 341661"/>
                <a:gd name="connsiteX6" fmla="*/ 198602 w 487100"/>
                <a:gd name="connsiteY6" fmla="*/ 333386 h 341661"/>
                <a:gd name="connsiteX7" fmla="*/ 318592 w 487100"/>
                <a:gd name="connsiteY7" fmla="*/ 209259 h 341661"/>
                <a:gd name="connsiteX8" fmla="*/ 0 w 487100"/>
                <a:gd name="connsiteY8" fmla="*/ 213396 h 341661"/>
                <a:gd name="connsiteX9" fmla="*/ 16550 w 487100"/>
                <a:gd name="connsiteY9" fmla="*/ 122370 h 341661"/>
                <a:gd name="connsiteX0" fmla="*/ 16550 w 487100"/>
                <a:gd name="connsiteY0" fmla="*/ 122370 h 348805"/>
                <a:gd name="connsiteX1" fmla="*/ 318592 w 487100"/>
                <a:gd name="connsiteY1" fmla="*/ 130645 h 348805"/>
                <a:gd name="connsiteX2" fmla="*/ 194346 w 487100"/>
                <a:gd name="connsiteY2" fmla="*/ 5894 h 348805"/>
                <a:gd name="connsiteX3" fmla="*/ 307310 w 487100"/>
                <a:gd name="connsiteY3" fmla="*/ 0 h 348805"/>
                <a:gd name="connsiteX4" fmla="*/ 487100 w 487100"/>
                <a:gd name="connsiteY4" fmla="*/ 173777 h 348805"/>
                <a:gd name="connsiteX5" fmla="*/ 300285 w 487100"/>
                <a:gd name="connsiteY5" fmla="*/ 348805 h 348805"/>
                <a:gd name="connsiteX6" fmla="*/ 198602 w 487100"/>
                <a:gd name="connsiteY6" fmla="*/ 333386 h 348805"/>
                <a:gd name="connsiteX7" fmla="*/ 318592 w 487100"/>
                <a:gd name="connsiteY7" fmla="*/ 209259 h 348805"/>
                <a:gd name="connsiteX8" fmla="*/ 0 w 487100"/>
                <a:gd name="connsiteY8" fmla="*/ 213396 h 348805"/>
                <a:gd name="connsiteX9" fmla="*/ 16550 w 487100"/>
                <a:gd name="connsiteY9" fmla="*/ 122370 h 348805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8602 w 487100"/>
                <a:gd name="connsiteY6" fmla="*/ 333386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18592 w 487100"/>
                <a:gd name="connsiteY7" fmla="*/ 209259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16550 w 487100"/>
                <a:gd name="connsiteY0" fmla="*/ 122370 h 344043"/>
                <a:gd name="connsiteX1" fmla="*/ 318592 w 487100"/>
                <a:gd name="connsiteY1" fmla="*/ 130645 h 344043"/>
                <a:gd name="connsiteX2" fmla="*/ 194346 w 487100"/>
                <a:gd name="connsiteY2" fmla="*/ 5894 h 344043"/>
                <a:gd name="connsiteX3" fmla="*/ 307310 w 487100"/>
                <a:gd name="connsiteY3" fmla="*/ 0 h 344043"/>
                <a:gd name="connsiteX4" fmla="*/ 487100 w 487100"/>
                <a:gd name="connsiteY4" fmla="*/ 173777 h 344043"/>
                <a:gd name="connsiteX5" fmla="*/ 312191 w 487100"/>
                <a:gd name="connsiteY5" fmla="*/ 344043 h 344043"/>
                <a:gd name="connsiteX6" fmla="*/ 196221 w 487100"/>
                <a:gd name="connsiteY6" fmla="*/ 342911 h 344043"/>
                <a:gd name="connsiteX7" fmla="*/ 323355 w 487100"/>
                <a:gd name="connsiteY7" fmla="*/ 214022 h 344043"/>
                <a:gd name="connsiteX8" fmla="*/ 0 w 487100"/>
                <a:gd name="connsiteY8" fmla="*/ 213396 h 344043"/>
                <a:gd name="connsiteX9" fmla="*/ 16550 w 4871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30645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0 w 489600"/>
                <a:gd name="connsiteY0" fmla="*/ 122370 h 344043"/>
                <a:gd name="connsiteX1" fmla="*/ 321092 w 489600"/>
                <a:gd name="connsiteY1" fmla="*/ 128264 h 344043"/>
                <a:gd name="connsiteX2" fmla="*/ 196846 w 489600"/>
                <a:gd name="connsiteY2" fmla="*/ 5894 h 344043"/>
                <a:gd name="connsiteX3" fmla="*/ 309810 w 489600"/>
                <a:gd name="connsiteY3" fmla="*/ 0 h 344043"/>
                <a:gd name="connsiteX4" fmla="*/ 489600 w 489600"/>
                <a:gd name="connsiteY4" fmla="*/ 173777 h 344043"/>
                <a:gd name="connsiteX5" fmla="*/ 314691 w 489600"/>
                <a:gd name="connsiteY5" fmla="*/ 344043 h 344043"/>
                <a:gd name="connsiteX6" fmla="*/ 198721 w 489600"/>
                <a:gd name="connsiteY6" fmla="*/ 342911 h 344043"/>
                <a:gd name="connsiteX7" fmla="*/ 325855 w 489600"/>
                <a:gd name="connsiteY7" fmla="*/ 214022 h 344043"/>
                <a:gd name="connsiteX8" fmla="*/ 2500 w 489600"/>
                <a:gd name="connsiteY8" fmla="*/ 213396 h 344043"/>
                <a:gd name="connsiteX9" fmla="*/ 0 w 489600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24188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9425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7933"/>
                <a:gd name="connsiteY0" fmla="*/ 122370 h 344043"/>
                <a:gd name="connsiteX1" fmla="*/ 312282 w 487933"/>
                <a:gd name="connsiteY1" fmla="*/ 128264 h 344043"/>
                <a:gd name="connsiteX2" fmla="*/ 195179 w 487933"/>
                <a:gd name="connsiteY2" fmla="*/ 5894 h 344043"/>
                <a:gd name="connsiteX3" fmla="*/ 308143 w 487933"/>
                <a:gd name="connsiteY3" fmla="*/ 0 h 344043"/>
                <a:gd name="connsiteX4" fmla="*/ 487933 w 487933"/>
                <a:gd name="connsiteY4" fmla="*/ 173777 h 344043"/>
                <a:gd name="connsiteX5" fmla="*/ 313024 w 487933"/>
                <a:gd name="connsiteY5" fmla="*/ 344043 h 344043"/>
                <a:gd name="connsiteX6" fmla="*/ 197054 w 487933"/>
                <a:gd name="connsiteY6" fmla="*/ 342911 h 344043"/>
                <a:gd name="connsiteX7" fmla="*/ 312281 w 487933"/>
                <a:gd name="connsiteY7" fmla="*/ 214022 h 344043"/>
                <a:gd name="connsiteX8" fmla="*/ 833 w 487933"/>
                <a:gd name="connsiteY8" fmla="*/ 213396 h 344043"/>
                <a:gd name="connsiteX9" fmla="*/ 3095 w 487933"/>
                <a:gd name="connsiteY9" fmla="*/ 122370 h 344043"/>
                <a:gd name="connsiteX0" fmla="*/ 3095 w 480789"/>
                <a:gd name="connsiteY0" fmla="*/ 122370 h 344043"/>
                <a:gd name="connsiteX1" fmla="*/ 312282 w 480789"/>
                <a:gd name="connsiteY1" fmla="*/ 128264 h 344043"/>
                <a:gd name="connsiteX2" fmla="*/ 195179 w 480789"/>
                <a:gd name="connsiteY2" fmla="*/ 5894 h 344043"/>
                <a:gd name="connsiteX3" fmla="*/ 308143 w 480789"/>
                <a:gd name="connsiteY3" fmla="*/ 0 h 344043"/>
                <a:gd name="connsiteX4" fmla="*/ 480789 w 480789"/>
                <a:gd name="connsiteY4" fmla="*/ 171396 h 344043"/>
                <a:gd name="connsiteX5" fmla="*/ 313024 w 480789"/>
                <a:gd name="connsiteY5" fmla="*/ 344043 h 344043"/>
                <a:gd name="connsiteX6" fmla="*/ 197054 w 480789"/>
                <a:gd name="connsiteY6" fmla="*/ 342911 h 344043"/>
                <a:gd name="connsiteX7" fmla="*/ 312281 w 480789"/>
                <a:gd name="connsiteY7" fmla="*/ 214022 h 344043"/>
                <a:gd name="connsiteX8" fmla="*/ 833 w 480789"/>
                <a:gd name="connsiteY8" fmla="*/ 213396 h 344043"/>
                <a:gd name="connsiteX9" fmla="*/ 3095 w 480789"/>
                <a:gd name="connsiteY9" fmla="*/ 122370 h 344043"/>
                <a:gd name="connsiteX0" fmla="*/ 3095 w 480789"/>
                <a:gd name="connsiteY0" fmla="*/ 131895 h 353568"/>
                <a:gd name="connsiteX1" fmla="*/ 312282 w 480789"/>
                <a:gd name="connsiteY1" fmla="*/ 137789 h 353568"/>
                <a:gd name="connsiteX2" fmla="*/ 195179 w 480789"/>
                <a:gd name="connsiteY2" fmla="*/ 15419 h 353568"/>
                <a:gd name="connsiteX3" fmla="*/ 305762 w 480789"/>
                <a:gd name="connsiteY3" fmla="*/ 0 h 353568"/>
                <a:gd name="connsiteX4" fmla="*/ 480789 w 480789"/>
                <a:gd name="connsiteY4" fmla="*/ 180921 h 353568"/>
                <a:gd name="connsiteX5" fmla="*/ 313024 w 480789"/>
                <a:gd name="connsiteY5" fmla="*/ 353568 h 353568"/>
                <a:gd name="connsiteX6" fmla="*/ 197054 w 480789"/>
                <a:gd name="connsiteY6" fmla="*/ 352436 h 353568"/>
                <a:gd name="connsiteX7" fmla="*/ 312281 w 480789"/>
                <a:gd name="connsiteY7" fmla="*/ 223547 h 353568"/>
                <a:gd name="connsiteX8" fmla="*/ 833 w 480789"/>
                <a:gd name="connsiteY8" fmla="*/ 222921 h 353568"/>
                <a:gd name="connsiteX9" fmla="*/ 3095 w 480789"/>
                <a:gd name="connsiteY9" fmla="*/ 131895 h 353568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7054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  <a:gd name="connsiteX0" fmla="*/ 3095 w 480789"/>
                <a:gd name="connsiteY0" fmla="*/ 129514 h 351187"/>
                <a:gd name="connsiteX1" fmla="*/ 312282 w 480789"/>
                <a:gd name="connsiteY1" fmla="*/ 135408 h 351187"/>
                <a:gd name="connsiteX2" fmla="*/ 195179 w 480789"/>
                <a:gd name="connsiteY2" fmla="*/ 13038 h 351187"/>
                <a:gd name="connsiteX3" fmla="*/ 310524 w 480789"/>
                <a:gd name="connsiteY3" fmla="*/ 0 h 351187"/>
                <a:gd name="connsiteX4" fmla="*/ 480789 w 480789"/>
                <a:gd name="connsiteY4" fmla="*/ 178540 h 351187"/>
                <a:gd name="connsiteX5" fmla="*/ 313024 w 480789"/>
                <a:gd name="connsiteY5" fmla="*/ 351187 h 351187"/>
                <a:gd name="connsiteX6" fmla="*/ 194672 w 480789"/>
                <a:gd name="connsiteY6" fmla="*/ 350055 h 351187"/>
                <a:gd name="connsiteX7" fmla="*/ 312281 w 480789"/>
                <a:gd name="connsiteY7" fmla="*/ 221166 h 351187"/>
                <a:gd name="connsiteX8" fmla="*/ 833 w 480789"/>
                <a:gd name="connsiteY8" fmla="*/ 220540 h 351187"/>
                <a:gd name="connsiteX9" fmla="*/ 3095 w 480789"/>
                <a:gd name="connsiteY9" fmla="*/ 129514 h 35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789" h="351187">
                  <a:moveTo>
                    <a:pt x="3095" y="129514"/>
                  </a:moveTo>
                  <a:lnTo>
                    <a:pt x="312282" y="135408"/>
                  </a:lnTo>
                  <a:lnTo>
                    <a:pt x="195179" y="13038"/>
                  </a:lnTo>
                  <a:lnTo>
                    <a:pt x="310524" y="0"/>
                  </a:lnTo>
                  <a:lnTo>
                    <a:pt x="480789" y="178540"/>
                  </a:lnTo>
                  <a:lnTo>
                    <a:pt x="313024" y="351187"/>
                  </a:lnTo>
                  <a:lnTo>
                    <a:pt x="194672" y="350055"/>
                  </a:lnTo>
                  <a:lnTo>
                    <a:pt x="312281" y="221166"/>
                  </a:lnTo>
                  <a:lnTo>
                    <a:pt x="833" y="220540"/>
                  </a:lnTo>
                  <a:cubicBezTo>
                    <a:pt x="0" y="190198"/>
                    <a:pt x="3928" y="159856"/>
                    <a:pt x="3095" y="1295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>
                <a:solidFill>
                  <a:srgbClr val="FFFFFF"/>
                </a:solidFill>
              </a:endParaRPr>
            </a:p>
          </p:txBody>
        </p:sp>
        <p:sp>
          <p:nvSpPr>
            <p:cNvPr id="7" name="Oval 6">
              <a:hlinkClick r:id="" action="ppaction://hlinkshowjump?jump=nextslide"/>
            </p:cNvPr>
            <p:cNvSpPr/>
            <p:nvPr/>
          </p:nvSpPr>
          <p:spPr>
            <a:xfrm>
              <a:off x="5661535" y="4573551"/>
              <a:ext cx="963199" cy="96319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>
                <a:solidFill>
                  <a:srgbClr val="FFFFFF"/>
                </a:solidFill>
              </a:endParaRPr>
            </a:p>
          </p:txBody>
        </p:sp>
      </p:grp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0032" y="5120442"/>
            <a:ext cx="8491993" cy="1532673"/>
          </a:xfrm>
        </p:spPr>
        <p:txBody>
          <a:bodyPr/>
          <a:lstStyle/>
          <a:p>
            <a:pPr algn="ctr">
              <a:buNone/>
            </a:pPr>
            <a:r>
              <a:rPr lang="en-CA" sz="4000" dirty="0" smtClean="0"/>
              <a:t>March 22, 2016</a:t>
            </a:r>
          </a:p>
        </p:txBody>
      </p:sp>
      <p:sp>
        <p:nvSpPr>
          <p:cNvPr id="9" name="Rectangle 8"/>
          <p:cNvSpPr>
            <a:spLocks noGrp="1"/>
          </p:cNvSpPr>
          <p:nvPr>
            <p:ph type="ctrTitle"/>
          </p:nvPr>
        </p:nvSpPr>
        <p:spPr>
          <a:xfrm>
            <a:off x="355600" y="3938586"/>
            <a:ext cx="8226425" cy="1478239"/>
          </a:xfrm>
          <a:noFill/>
        </p:spPr>
        <p:txBody>
          <a:bodyPr>
            <a:noAutofit/>
          </a:bodyPr>
          <a:lstStyle/>
          <a:p>
            <a:pPr algn="ctr"/>
            <a:r>
              <a:rPr lang="en-CA" sz="4000" dirty="0" smtClean="0"/>
              <a:t>Treasurer’s Report to </a:t>
            </a:r>
            <a:br>
              <a:rPr lang="en-CA" sz="4000" dirty="0" smtClean="0"/>
            </a:br>
            <a:r>
              <a:rPr lang="en-CA" sz="4000" dirty="0" smtClean="0"/>
              <a:t>Board of Directors</a:t>
            </a:r>
            <a:br>
              <a:rPr lang="en-CA" sz="4000" dirty="0" smtClean="0"/>
            </a:b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6393420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62" y="1391857"/>
            <a:ext cx="8378825" cy="3521337"/>
          </a:xfrm>
        </p:spPr>
        <p:txBody>
          <a:bodyPr>
            <a:normAutofit/>
          </a:bodyPr>
          <a:lstStyle/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2015 Unaudited Financial Results (Unrestricted) </a:t>
            </a:r>
            <a:br>
              <a:rPr lang="en-US" sz="2800" dirty="0" smtClean="0"/>
            </a:br>
            <a:endParaRPr lang="en-US" sz="2800" dirty="0" smtClean="0"/>
          </a:p>
          <a:p>
            <a:pPr marL="1587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Update 2016 Progress  </a:t>
            </a:r>
            <a:endParaRPr lang="en-US" sz="2800" dirty="0"/>
          </a:p>
          <a:p>
            <a:pPr marL="1587" lvl="1" indent="0">
              <a:buNone/>
            </a:pPr>
            <a:endParaRPr lang="en-US" sz="2800" dirty="0" smtClean="0"/>
          </a:p>
          <a:p>
            <a:pPr lvl="1"/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56604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Executive Summary - 2015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235414"/>
            <a:ext cx="8378825" cy="4824202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 smtClean="0"/>
              <a:t>2015 Unaudited Financial Results (Unrestricted)</a:t>
            </a:r>
          </a:p>
          <a:p>
            <a:pPr lvl="2"/>
            <a:r>
              <a:rPr lang="en-US" sz="2600" dirty="0" smtClean="0"/>
              <a:t>Revenue $10.3M</a:t>
            </a:r>
          </a:p>
          <a:p>
            <a:pPr lvl="3"/>
            <a:r>
              <a:rPr lang="en-US" sz="2400" dirty="0" smtClean="0"/>
              <a:t>4% increase over 2014</a:t>
            </a:r>
          </a:p>
          <a:p>
            <a:pPr lvl="2"/>
            <a:r>
              <a:rPr lang="en-US" sz="2600" dirty="0" smtClean="0"/>
              <a:t>Expenses $10.1M</a:t>
            </a:r>
          </a:p>
          <a:p>
            <a:pPr lvl="3"/>
            <a:r>
              <a:rPr lang="en-US" sz="2400" dirty="0" smtClean="0"/>
              <a:t>5% increase over 2014</a:t>
            </a:r>
          </a:p>
          <a:p>
            <a:pPr lvl="2"/>
            <a:r>
              <a:rPr lang="en-US" sz="2600" dirty="0" smtClean="0"/>
              <a:t>Net Income $176k</a:t>
            </a:r>
            <a:br>
              <a:rPr lang="en-US" sz="2600" dirty="0" smtClean="0"/>
            </a:br>
            <a:endParaRPr lang="en-US" sz="2600" dirty="0" smtClean="0"/>
          </a:p>
          <a:p>
            <a:pPr lvl="1"/>
            <a:r>
              <a:rPr lang="en-US" sz="2800" dirty="0" smtClean="0"/>
              <a:t>2015 Net Income $176k – </a:t>
            </a:r>
            <a:r>
              <a:rPr lang="en-US" sz="2600" dirty="0" smtClean="0"/>
              <a:t>outperformed 2015 Forecast by $61k and break-even budget by $173k</a:t>
            </a:r>
          </a:p>
          <a:p>
            <a:pPr lvl="1"/>
            <a:r>
              <a:rPr lang="en-US" sz="2600" dirty="0" smtClean="0"/>
              <a:t>Based upon 2015 Unaudited Financials Results, we anticipate to build Unrestricted Net Assets to $2.4M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67777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2015 Unaudited Financial Results</a:t>
            </a:r>
            <a:br>
              <a:rPr lang="en-US" b="1" dirty="0" smtClean="0"/>
            </a:br>
            <a:r>
              <a:rPr lang="en-US" b="1" dirty="0" smtClean="0"/>
              <a:t>Revenue, Expenses and Net Income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8945" y="1185794"/>
          <a:ext cx="8378825" cy="4929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8361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2015 Unaudited Financial Progress 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59845"/>
            <a:ext cx="8378825" cy="4972014"/>
          </a:xfrm>
        </p:spPr>
        <p:txBody>
          <a:bodyPr>
            <a:normAutofit/>
          </a:bodyPr>
          <a:lstStyle/>
          <a:p>
            <a:pPr marL="1587" lvl="1" indent="0">
              <a:buNone/>
            </a:pPr>
            <a:r>
              <a:rPr lang="en-US" sz="2800" dirty="0" smtClean="0"/>
              <a:t>Balance Sheet as of December 31, 2015  </a:t>
            </a:r>
          </a:p>
          <a:p>
            <a:pPr lvl="2"/>
            <a:r>
              <a:rPr lang="en-US" sz="2600" dirty="0" smtClean="0"/>
              <a:t>Cash - $4.1M    </a:t>
            </a:r>
          </a:p>
          <a:p>
            <a:pPr lvl="2"/>
            <a:r>
              <a:rPr lang="en-US" sz="2600" dirty="0" smtClean="0"/>
              <a:t>Net Liquid Current Assets - $4.8M (Cash + Accounts Receivable – Accounts Payable/Accrued Expenses)</a:t>
            </a:r>
          </a:p>
          <a:p>
            <a:pPr lvl="3"/>
            <a:r>
              <a:rPr lang="en-US" sz="2400" dirty="0" smtClean="0"/>
              <a:t>$531k improvement over 12/31/14   </a:t>
            </a:r>
          </a:p>
          <a:p>
            <a:pPr lvl="2"/>
            <a:r>
              <a:rPr lang="en-US" sz="2600" dirty="0" smtClean="0"/>
              <a:t>Net Working Capital - $2M (Current Assets – Current Liabilities)</a:t>
            </a:r>
          </a:p>
          <a:p>
            <a:pPr lvl="3"/>
            <a:r>
              <a:rPr lang="en-US" sz="2600" dirty="0" smtClean="0"/>
              <a:t> </a:t>
            </a:r>
            <a:r>
              <a:rPr lang="en-US" sz="2400" dirty="0" smtClean="0"/>
              <a:t>$278k improvement over 12/31/14</a:t>
            </a:r>
          </a:p>
          <a:p>
            <a:pPr lvl="2"/>
            <a:r>
              <a:rPr lang="en-US" sz="2400" dirty="0" smtClean="0"/>
              <a:t>Accounts Receivable - $1.4M</a:t>
            </a:r>
          </a:p>
          <a:p>
            <a:pPr lvl="3"/>
            <a:r>
              <a:rPr lang="en-US" sz="2400" dirty="0" smtClean="0"/>
              <a:t> $277k lower than 12/31/14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74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2015 UNA Reserve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59845"/>
            <a:ext cx="8378825" cy="4972014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Targeted UNA Goals </a:t>
            </a:r>
          </a:p>
          <a:p>
            <a:pPr lvl="2"/>
            <a:r>
              <a:rPr lang="en-US" sz="2600" dirty="0" smtClean="0"/>
              <a:t>6 months of UNA Balance is $3.7M </a:t>
            </a:r>
          </a:p>
          <a:p>
            <a:pPr lvl="2"/>
            <a:r>
              <a:rPr lang="en-US" sz="2600" dirty="0" smtClean="0"/>
              <a:t>Achieve goal in ~ 5 years (2019)     </a:t>
            </a:r>
          </a:p>
          <a:p>
            <a:pPr lvl="1"/>
            <a:r>
              <a:rPr lang="en-US" sz="2800" dirty="0" smtClean="0"/>
              <a:t>Based upon 2015 Unaudited Financials UNA – $2.4M </a:t>
            </a:r>
            <a:endParaRPr lang="en-US" sz="2800" dirty="0"/>
          </a:p>
          <a:p>
            <a:pPr lvl="2"/>
            <a:r>
              <a:rPr lang="en-US" sz="2600" dirty="0" smtClean="0"/>
              <a:t>Assumes net income of $176,000</a:t>
            </a:r>
          </a:p>
          <a:p>
            <a:pPr lvl="2"/>
            <a:r>
              <a:rPr lang="en-US" sz="2600" dirty="0" smtClean="0"/>
              <a:t>Approximately 66% of plan goal or ~3.9 months of coverage</a:t>
            </a:r>
          </a:p>
          <a:p>
            <a:pPr marL="325437" lvl="2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642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WBENC">
      <a:dk1>
        <a:srgbClr val="000000"/>
      </a:dk1>
      <a:lt1>
        <a:srgbClr val="FFFFFF"/>
      </a:lt1>
      <a:dk2>
        <a:srgbClr val="7E8083"/>
      </a:dk2>
      <a:lt2>
        <a:srgbClr val="A7B2B1"/>
      </a:lt2>
      <a:accent1>
        <a:srgbClr val="008C99"/>
      </a:accent1>
      <a:accent2>
        <a:srgbClr val="FEC232"/>
      </a:accent2>
      <a:accent3>
        <a:srgbClr val="9D9FA2"/>
      </a:accent3>
      <a:accent4>
        <a:srgbClr val="712C86"/>
      </a:accent4>
      <a:accent5>
        <a:srgbClr val="ACDAE8"/>
      </a:accent5>
      <a:accent6>
        <a:srgbClr val="7FB138"/>
      </a:accent6>
      <a:hlink>
        <a:srgbClr val="005695"/>
      </a:hlink>
      <a:folHlink>
        <a:srgbClr val="A9D26D"/>
      </a:folHlink>
    </a:clrScheme>
    <a:fontScheme name="1_Office Theme">
      <a:majorFont>
        <a:latin typeface="Arial"/>
        <a:ea typeface="ＭＳ Ｐゴシック"/>
        <a:cs typeface="Geneva"/>
      </a:majorFont>
      <a:minorFont>
        <a:latin typeface="Arial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5695"/>
        </a:dk1>
        <a:lt1>
          <a:srgbClr val="FFFFFF"/>
        </a:lt1>
        <a:dk2>
          <a:srgbClr val="7E8083"/>
        </a:dk2>
        <a:lt2>
          <a:srgbClr val="A7B2B1"/>
        </a:lt2>
        <a:accent1>
          <a:srgbClr val="26BCD7"/>
        </a:accent1>
        <a:accent2>
          <a:srgbClr val="8DC43F"/>
        </a:accent2>
        <a:accent3>
          <a:srgbClr val="FFFFFF"/>
        </a:accent3>
        <a:accent4>
          <a:srgbClr val="00487E"/>
        </a:accent4>
        <a:accent5>
          <a:srgbClr val="ACDAE8"/>
        </a:accent5>
        <a:accent6>
          <a:srgbClr val="7FB138"/>
        </a:accent6>
        <a:hlink>
          <a:srgbClr val="005695"/>
        </a:hlink>
        <a:folHlink>
          <a:srgbClr val="A9D2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WBENC">
      <a:dk1>
        <a:srgbClr val="000000"/>
      </a:dk1>
      <a:lt1>
        <a:srgbClr val="FFFFFF"/>
      </a:lt1>
      <a:dk2>
        <a:srgbClr val="7E8083"/>
      </a:dk2>
      <a:lt2>
        <a:srgbClr val="A7B2B1"/>
      </a:lt2>
      <a:accent1>
        <a:srgbClr val="008C99"/>
      </a:accent1>
      <a:accent2>
        <a:srgbClr val="FEC232"/>
      </a:accent2>
      <a:accent3>
        <a:srgbClr val="9D9FA2"/>
      </a:accent3>
      <a:accent4>
        <a:srgbClr val="712C86"/>
      </a:accent4>
      <a:accent5>
        <a:srgbClr val="ACDAE8"/>
      </a:accent5>
      <a:accent6>
        <a:srgbClr val="7FB138"/>
      </a:accent6>
      <a:hlink>
        <a:srgbClr val="005695"/>
      </a:hlink>
      <a:folHlink>
        <a:srgbClr val="A9D26D"/>
      </a:folHlink>
    </a:clrScheme>
    <a:fontScheme name="1_Office Theme">
      <a:majorFont>
        <a:latin typeface="Arial"/>
        <a:ea typeface="ＭＳ Ｐゴシック"/>
        <a:cs typeface="Geneva"/>
      </a:majorFont>
      <a:minorFont>
        <a:latin typeface="Arial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5695"/>
        </a:dk1>
        <a:lt1>
          <a:srgbClr val="FFFFFF"/>
        </a:lt1>
        <a:dk2>
          <a:srgbClr val="7E8083"/>
        </a:dk2>
        <a:lt2>
          <a:srgbClr val="A7B2B1"/>
        </a:lt2>
        <a:accent1>
          <a:srgbClr val="26BCD7"/>
        </a:accent1>
        <a:accent2>
          <a:srgbClr val="8DC43F"/>
        </a:accent2>
        <a:accent3>
          <a:srgbClr val="FFFFFF"/>
        </a:accent3>
        <a:accent4>
          <a:srgbClr val="00487E"/>
        </a:accent4>
        <a:accent5>
          <a:srgbClr val="ACDAE8"/>
        </a:accent5>
        <a:accent6>
          <a:srgbClr val="7FB138"/>
        </a:accent6>
        <a:hlink>
          <a:srgbClr val="005695"/>
        </a:hlink>
        <a:folHlink>
          <a:srgbClr val="A9D2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6808</TotalTime>
  <Words>1883</Words>
  <Application>Microsoft Office PowerPoint</Application>
  <PresentationFormat>On-screen Show (4:3)</PresentationFormat>
  <Paragraphs>329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Geneva</vt:lpstr>
      <vt:lpstr>Times New Roman</vt:lpstr>
      <vt:lpstr>Wingdings</vt:lpstr>
      <vt:lpstr>ヒラギノ角ゴ Pro W3</vt:lpstr>
      <vt:lpstr>1_Office Theme</vt:lpstr>
      <vt:lpstr>2_Office Theme</vt:lpstr>
      <vt:lpstr>Nominating Committee  March, 2016 Board Meeting</vt:lpstr>
      <vt:lpstr>General Information</vt:lpstr>
      <vt:lpstr>Corporate Seat Replacement – William R. Kapfer</vt:lpstr>
      <vt:lpstr>Treasurer’s Report to  Board of Directors </vt:lpstr>
      <vt:lpstr>Agenda</vt:lpstr>
      <vt:lpstr>Executive Summary - 2015 </vt:lpstr>
      <vt:lpstr>2015 Unaudited Financial Results Revenue, Expenses and Net Income</vt:lpstr>
      <vt:lpstr>2015 Unaudited Financial Progress  cont’d</vt:lpstr>
      <vt:lpstr>2015 UNA Reserve Projection</vt:lpstr>
      <vt:lpstr>Executive Summary – 2016 </vt:lpstr>
      <vt:lpstr>2016 Overview  Revenue, Expenses and Net Income</vt:lpstr>
      <vt:lpstr>2016 Progress  </vt:lpstr>
      <vt:lpstr>2016 Summit &amp; Salute    Revenue, Expenses and Net Income</vt:lpstr>
      <vt:lpstr>2016 NCBF   Revenue, Expenses and Net Income</vt:lpstr>
      <vt:lpstr>2016 Financial Progress  cont’d</vt:lpstr>
      <vt:lpstr>Other Activities </vt:lpstr>
      <vt:lpstr>PowerPoint Presentation</vt:lpstr>
      <vt:lpstr>Digitization Overview WBENC Board of Directors</vt:lpstr>
      <vt:lpstr>Milestones and Timeline: Off to the races!</vt:lpstr>
      <vt:lpstr>Milestones and Timeline: Pacing…</vt:lpstr>
      <vt:lpstr>Milestones and Timeline: Rounding the corner…</vt:lpstr>
      <vt:lpstr>Milestones and Timeline: Home stretch…</vt:lpstr>
      <vt:lpstr>Next Steps: Finish line in sight…</vt:lpstr>
      <vt:lpstr>B2GNow User Conference: May 2-5, 2016</vt:lpstr>
      <vt:lpstr>PowerPoint Presentation</vt:lpstr>
      <vt:lpstr>PowerPoint Presentation</vt:lpstr>
      <vt:lpstr>PowerPoint Presentation</vt:lpstr>
      <vt:lpstr>Executive Summary</vt:lpstr>
      <vt:lpstr>Progress Report</vt:lpstr>
    </vt:vector>
  </TitlesOfParts>
  <Company>Endeavour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freelance;Helen Avery</dc:creator>
  <cp:keywords>project management;project charter;Summit &amp; Salute;2013;presentation;kickoff meeting;project team leads;sponsor</cp:keywords>
  <cp:lastModifiedBy>Jill Sasso</cp:lastModifiedBy>
  <cp:revision>248</cp:revision>
  <cp:lastPrinted>2016-03-07T17:26:34Z</cp:lastPrinted>
  <dcterms:created xsi:type="dcterms:W3CDTF">2011-02-09T16:13:10Z</dcterms:created>
  <dcterms:modified xsi:type="dcterms:W3CDTF">2016-03-22T19:02:27Z</dcterms:modified>
</cp:coreProperties>
</file>