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3" r:id="rId3"/>
  </p:sldMasterIdLst>
  <p:notesMasterIdLst>
    <p:notesMasterId r:id="rId29"/>
  </p:notesMasterIdLst>
  <p:sldIdLst>
    <p:sldId id="2198" r:id="rId4"/>
    <p:sldId id="2200" r:id="rId5"/>
    <p:sldId id="2184" r:id="rId6"/>
    <p:sldId id="2185" r:id="rId7"/>
    <p:sldId id="2186" r:id="rId8"/>
    <p:sldId id="2187" r:id="rId9"/>
    <p:sldId id="2188" r:id="rId10"/>
    <p:sldId id="2189" r:id="rId11"/>
    <p:sldId id="318" r:id="rId12"/>
    <p:sldId id="2202" r:id="rId13"/>
    <p:sldId id="2199" r:id="rId14"/>
    <p:sldId id="2203" r:id="rId15"/>
    <p:sldId id="2208" r:id="rId16"/>
    <p:sldId id="2201" r:id="rId17"/>
    <p:sldId id="2218" r:id="rId18"/>
    <p:sldId id="2209" r:id="rId19"/>
    <p:sldId id="256" r:id="rId20"/>
    <p:sldId id="2210" r:id="rId21"/>
    <p:sldId id="2211" r:id="rId22"/>
    <p:sldId id="2212" r:id="rId23"/>
    <p:sldId id="2213" r:id="rId24"/>
    <p:sldId id="2214" r:id="rId25"/>
    <p:sldId id="2215" r:id="rId26"/>
    <p:sldId id="2216" r:id="rId27"/>
    <p:sldId id="22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007336-4658-4E1D-B7AB-DC29E4088E29}" v="17" dt="2021-04-13T15:01:15.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90" d="100"/>
          <a:sy n="90" d="100"/>
        </p:scale>
        <p:origin x="37"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Sasso" userId="a5f42fd6-c963-4bbd-8f8e-54666d2acbaa" providerId="ADAL" clId="{ED007336-4658-4E1D-B7AB-DC29E4088E29}"/>
    <pc:docChg chg="undo custSel addSld delSld modSld delMainMaster">
      <pc:chgData name="Jill Sasso" userId="a5f42fd6-c963-4bbd-8f8e-54666d2acbaa" providerId="ADAL" clId="{ED007336-4658-4E1D-B7AB-DC29E4088E29}" dt="2021-04-13T15:38:25.300" v="208" actId="20577"/>
      <pc:docMkLst>
        <pc:docMk/>
      </pc:docMkLst>
      <pc:sldChg chg="del">
        <pc:chgData name="Jill Sasso" userId="a5f42fd6-c963-4bbd-8f8e-54666d2acbaa" providerId="ADAL" clId="{ED007336-4658-4E1D-B7AB-DC29E4088E29}" dt="2021-04-13T14:48:44.619" v="102" actId="2696"/>
        <pc:sldMkLst>
          <pc:docMk/>
          <pc:sldMk cId="3996487287" sldId="256"/>
        </pc:sldMkLst>
      </pc:sldChg>
      <pc:sldChg chg="modSp del mod">
        <pc:chgData name="Jill Sasso" userId="a5f42fd6-c963-4bbd-8f8e-54666d2acbaa" providerId="ADAL" clId="{ED007336-4658-4E1D-B7AB-DC29E4088E29}" dt="2021-04-13T14:49:24.394" v="104" actId="47"/>
        <pc:sldMkLst>
          <pc:docMk/>
          <pc:sldMk cId="3858832126" sldId="309"/>
        </pc:sldMkLst>
        <pc:spChg chg="mod">
          <ac:chgData name="Jill Sasso" userId="a5f42fd6-c963-4bbd-8f8e-54666d2acbaa" providerId="ADAL" clId="{ED007336-4658-4E1D-B7AB-DC29E4088E29}" dt="2021-04-09T22:44:54.706" v="0" actId="20577"/>
          <ac:spMkLst>
            <pc:docMk/>
            <pc:sldMk cId="3858832126" sldId="309"/>
            <ac:spMk id="3" creationId="{00000000-0000-0000-0000-000000000000}"/>
          </ac:spMkLst>
        </pc:spChg>
      </pc:sldChg>
      <pc:sldChg chg="del">
        <pc:chgData name="Jill Sasso" userId="a5f42fd6-c963-4bbd-8f8e-54666d2acbaa" providerId="ADAL" clId="{ED007336-4658-4E1D-B7AB-DC29E4088E29}" dt="2021-04-13T14:49:24.394" v="104" actId="47"/>
        <pc:sldMkLst>
          <pc:docMk/>
          <pc:sldMk cId="1796628841" sldId="310"/>
        </pc:sldMkLst>
      </pc:sldChg>
      <pc:sldChg chg="modSp del mod">
        <pc:chgData name="Jill Sasso" userId="a5f42fd6-c963-4bbd-8f8e-54666d2acbaa" providerId="ADAL" clId="{ED007336-4658-4E1D-B7AB-DC29E4088E29}" dt="2021-04-13T14:49:24.394" v="104" actId="47"/>
        <pc:sldMkLst>
          <pc:docMk/>
          <pc:sldMk cId="2596923766" sldId="313"/>
        </pc:sldMkLst>
        <pc:spChg chg="mod">
          <ac:chgData name="Jill Sasso" userId="a5f42fd6-c963-4bbd-8f8e-54666d2acbaa" providerId="ADAL" clId="{ED007336-4658-4E1D-B7AB-DC29E4088E29}" dt="2021-04-09T22:45:57.169" v="13" actId="1076"/>
          <ac:spMkLst>
            <pc:docMk/>
            <pc:sldMk cId="2596923766" sldId="313"/>
            <ac:spMk id="3" creationId="{00000000-0000-0000-0000-000000000000}"/>
          </ac:spMkLst>
        </pc:spChg>
      </pc:sldChg>
      <pc:sldChg chg="addSp delSp modSp del mod modClrScheme chgLayout">
        <pc:chgData name="Jill Sasso" userId="a5f42fd6-c963-4bbd-8f8e-54666d2acbaa" providerId="ADAL" clId="{ED007336-4658-4E1D-B7AB-DC29E4088E29}" dt="2021-04-09T22:48:14.863" v="97" actId="2696"/>
        <pc:sldMkLst>
          <pc:docMk/>
          <pc:sldMk cId="205257855" sldId="315"/>
        </pc:sldMkLst>
        <pc:spChg chg="del mod ord">
          <ac:chgData name="Jill Sasso" userId="a5f42fd6-c963-4bbd-8f8e-54666d2acbaa" providerId="ADAL" clId="{ED007336-4658-4E1D-B7AB-DC29E4088E29}" dt="2021-04-09T22:47:40.317" v="83" actId="21"/>
          <ac:spMkLst>
            <pc:docMk/>
            <pc:sldMk cId="205257855" sldId="315"/>
            <ac:spMk id="2" creationId="{00000000-0000-0000-0000-000000000000}"/>
          </ac:spMkLst>
        </pc:spChg>
        <pc:spChg chg="del mod ord">
          <ac:chgData name="Jill Sasso" userId="a5f42fd6-c963-4bbd-8f8e-54666d2acbaa" providerId="ADAL" clId="{ED007336-4658-4E1D-B7AB-DC29E4088E29}" dt="2021-04-09T22:47:40.317" v="83" actId="21"/>
          <ac:spMkLst>
            <pc:docMk/>
            <pc:sldMk cId="205257855" sldId="315"/>
            <ac:spMk id="3" creationId="{00000000-0000-0000-0000-000000000000}"/>
          </ac:spMkLst>
        </pc:spChg>
        <pc:spChg chg="del mod ord">
          <ac:chgData name="Jill Sasso" userId="a5f42fd6-c963-4bbd-8f8e-54666d2acbaa" providerId="ADAL" clId="{ED007336-4658-4E1D-B7AB-DC29E4088E29}" dt="2021-04-09T22:47:20.053" v="80" actId="21"/>
          <ac:spMkLst>
            <pc:docMk/>
            <pc:sldMk cId="205257855" sldId="315"/>
            <ac:spMk id="4" creationId="{00000000-0000-0000-0000-000000000000}"/>
          </ac:spMkLst>
        </pc:spChg>
        <pc:spChg chg="add mod">
          <ac:chgData name="Jill Sasso" userId="a5f42fd6-c963-4bbd-8f8e-54666d2acbaa" providerId="ADAL" clId="{ED007336-4658-4E1D-B7AB-DC29E4088E29}" dt="2021-04-09T22:47:20.053" v="80" actId="21"/>
          <ac:spMkLst>
            <pc:docMk/>
            <pc:sldMk cId="205257855" sldId="315"/>
            <ac:spMk id="6" creationId="{C0403DC7-97B7-40AE-994E-B2C7FA66A53B}"/>
          </ac:spMkLst>
        </pc:spChg>
        <pc:spChg chg="add mod">
          <ac:chgData name="Jill Sasso" userId="a5f42fd6-c963-4bbd-8f8e-54666d2acbaa" providerId="ADAL" clId="{ED007336-4658-4E1D-B7AB-DC29E4088E29}" dt="2021-04-09T22:47:40.317" v="83" actId="21"/>
          <ac:spMkLst>
            <pc:docMk/>
            <pc:sldMk cId="205257855" sldId="315"/>
            <ac:spMk id="8" creationId="{37731061-C467-470B-BAF7-32B2E8C0DED8}"/>
          </ac:spMkLst>
        </pc:spChg>
        <pc:spChg chg="add mod">
          <ac:chgData name="Jill Sasso" userId="a5f42fd6-c963-4bbd-8f8e-54666d2acbaa" providerId="ADAL" clId="{ED007336-4658-4E1D-B7AB-DC29E4088E29}" dt="2021-04-09T22:47:40.317" v="83" actId="21"/>
          <ac:spMkLst>
            <pc:docMk/>
            <pc:sldMk cId="205257855" sldId="315"/>
            <ac:spMk id="10" creationId="{58D58EEB-E2CA-4CE2-B41F-EB61F0691F06}"/>
          </ac:spMkLst>
        </pc:spChg>
      </pc:sldChg>
      <pc:sldChg chg="modSp del mod">
        <pc:chgData name="Jill Sasso" userId="a5f42fd6-c963-4bbd-8f8e-54666d2acbaa" providerId="ADAL" clId="{ED007336-4658-4E1D-B7AB-DC29E4088E29}" dt="2021-04-13T14:49:24.394" v="104" actId="47"/>
        <pc:sldMkLst>
          <pc:docMk/>
          <pc:sldMk cId="3344377428" sldId="317"/>
        </pc:sldMkLst>
        <pc:spChg chg="mod">
          <ac:chgData name="Jill Sasso" userId="a5f42fd6-c963-4bbd-8f8e-54666d2acbaa" providerId="ADAL" clId="{ED007336-4658-4E1D-B7AB-DC29E4088E29}" dt="2021-04-09T22:45:34.114" v="11" actId="20577"/>
          <ac:spMkLst>
            <pc:docMk/>
            <pc:sldMk cId="3344377428" sldId="317"/>
            <ac:spMk id="3" creationId="{00000000-0000-0000-0000-000000000000}"/>
          </ac:spMkLst>
        </pc:spChg>
      </pc:sldChg>
      <pc:sldChg chg="del">
        <pc:chgData name="Jill Sasso" userId="a5f42fd6-c963-4bbd-8f8e-54666d2acbaa" providerId="ADAL" clId="{ED007336-4658-4E1D-B7AB-DC29E4088E29}" dt="2021-04-13T14:49:24.394" v="104" actId="47"/>
        <pc:sldMkLst>
          <pc:docMk/>
          <pc:sldMk cId="1401349166" sldId="325"/>
        </pc:sldMkLst>
      </pc:sldChg>
      <pc:sldChg chg="del">
        <pc:chgData name="Jill Sasso" userId="a5f42fd6-c963-4bbd-8f8e-54666d2acbaa" providerId="ADAL" clId="{ED007336-4658-4E1D-B7AB-DC29E4088E29}" dt="2021-04-13T14:49:24.394" v="104" actId="47"/>
        <pc:sldMkLst>
          <pc:docMk/>
          <pc:sldMk cId="1045024723" sldId="2196"/>
        </pc:sldMkLst>
      </pc:sldChg>
      <pc:sldChg chg="del">
        <pc:chgData name="Jill Sasso" userId="a5f42fd6-c963-4bbd-8f8e-54666d2acbaa" providerId="ADAL" clId="{ED007336-4658-4E1D-B7AB-DC29E4088E29}" dt="2021-04-13T14:49:24.394" v="104" actId="47"/>
        <pc:sldMkLst>
          <pc:docMk/>
          <pc:sldMk cId="827142893" sldId="2197"/>
        </pc:sldMkLst>
      </pc:sldChg>
      <pc:sldChg chg="delSp modSp new mod">
        <pc:chgData name="Jill Sasso" userId="a5f42fd6-c963-4bbd-8f8e-54666d2acbaa" providerId="ADAL" clId="{ED007336-4658-4E1D-B7AB-DC29E4088E29}" dt="2021-04-09T22:46:47.944" v="73" actId="20577"/>
        <pc:sldMkLst>
          <pc:docMk/>
          <pc:sldMk cId="3182354150" sldId="2198"/>
        </pc:sldMkLst>
        <pc:spChg chg="mod">
          <ac:chgData name="Jill Sasso" userId="a5f42fd6-c963-4bbd-8f8e-54666d2acbaa" providerId="ADAL" clId="{ED007336-4658-4E1D-B7AB-DC29E4088E29}" dt="2021-04-09T22:46:47.944" v="73" actId="20577"/>
          <ac:spMkLst>
            <pc:docMk/>
            <pc:sldMk cId="3182354150" sldId="2198"/>
            <ac:spMk id="2" creationId="{74CA7FF3-2A96-4344-96F7-0D057E0CF709}"/>
          </ac:spMkLst>
        </pc:spChg>
        <pc:spChg chg="del">
          <ac:chgData name="Jill Sasso" userId="a5f42fd6-c963-4bbd-8f8e-54666d2acbaa" providerId="ADAL" clId="{ED007336-4658-4E1D-B7AB-DC29E4088E29}" dt="2021-04-09T22:46:41.458" v="51" actId="478"/>
          <ac:spMkLst>
            <pc:docMk/>
            <pc:sldMk cId="3182354150" sldId="2198"/>
            <ac:spMk id="3" creationId="{3D4BA19B-7A99-44D0-9C03-DD8268FDF964}"/>
          </ac:spMkLst>
        </pc:spChg>
        <pc:spChg chg="mod">
          <ac:chgData name="Jill Sasso" userId="a5f42fd6-c963-4bbd-8f8e-54666d2acbaa" providerId="ADAL" clId="{ED007336-4658-4E1D-B7AB-DC29E4088E29}" dt="2021-04-09T22:46:35.983" v="50" actId="20577"/>
          <ac:spMkLst>
            <pc:docMk/>
            <pc:sldMk cId="3182354150" sldId="2198"/>
            <ac:spMk id="4" creationId="{F7413DEA-E750-4A69-AD6B-F0EE98D1014E}"/>
          </ac:spMkLst>
        </pc:spChg>
      </pc:sldChg>
      <pc:sldChg chg="new del">
        <pc:chgData name="Jill Sasso" userId="a5f42fd6-c963-4bbd-8f8e-54666d2acbaa" providerId="ADAL" clId="{ED007336-4658-4E1D-B7AB-DC29E4088E29}" dt="2021-04-09T22:47:14.947" v="79" actId="2696"/>
        <pc:sldMkLst>
          <pc:docMk/>
          <pc:sldMk cId="1621659849" sldId="2199"/>
        </pc:sldMkLst>
      </pc:sldChg>
      <pc:sldChg chg="addSp delSp modSp new mod">
        <pc:chgData name="Jill Sasso" userId="a5f42fd6-c963-4bbd-8f8e-54666d2acbaa" providerId="ADAL" clId="{ED007336-4658-4E1D-B7AB-DC29E4088E29}" dt="2021-04-09T22:48:09.299" v="96" actId="1076"/>
        <pc:sldMkLst>
          <pc:docMk/>
          <pc:sldMk cId="4265856759" sldId="2200"/>
        </pc:sldMkLst>
        <pc:spChg chg="del">
          <ac:chgData name="Jill Sasso" userId="a5f42fd6-c963-4bbd-8f8e-54666d2acbaa" providerId="ADAL" clId="{ED007336-4658-4E1D-B7AB-DC29E4088E29}" dt="2021-04-09T22:47:27.564" v="82" actId="478"/>
          <ac:spMkLst>
            <pc:docMk/>
            <pc:sldMk cId="4265856759" sldId="2200"/>
            <ac:spMk id="2" creationId="{B02B9C81-3D78-48A6-A524-21AF6DC953F1}"/>
          </ac:spMkLst>
        </pc:spChg>
        <pc:spChg chg="add mod">
          <ac:chgData name="Jill Sasso" userId="a5f42fd6-c963-4bbd-8f8e-54666d2acbaa" providerId="ADAL" clId="{ED007336-4658-4E1D-B7AB-DC29E4088E29}" dt="2021-04-09T22:47:23.613" v="81"/>
          <ac:spMkLst>
            <pc:docMk/>
            <pc:sldMk cId="4265856759" sldId="2200"/>
            <ac:spMk id="3" creationId="{7E7AFAC1-0E4A-412D-A4DE-04F76064F65D}"/>
          </ac:spMkLst>
        </pc:spChg>
        <pc:spChg chg="add mod">
          <ac:chgData name="Jill Sasso" userId="a5f42fd6-c963-4bbd-8f8e-54666d2acbaa" providerId="ADAL" clId="{ED007336-4658-4E1D-B7AB-DC29E4088E29}" dt="2021-04-09T22:48:03.093" v="95" actId="1076"/>
          <ac:spMkLst>
            <pc:docMk/>
            <pc:sldMk cId="4265856759" sldId="2200"/>
            <ac:spMk id="4" creationId="{32638B67-7BDF-4DC8-A72A-2DFF2177433A}"/>
          </ac:spMkLst>
        </pc:spChg>
        <pc:spChg chg="add mod">
          <ac:chgData name="Jill Sasso" userId="a5f42fd6-c963-4bbd-8f8e-54666d2acbaa" providerId="ADAL" clId="{ED007336-4658-4E1D-B7AB-DC29E4088E29}" dt="2021-04-09T22:48:09.299" v="96" actId="1076"/>
          <ac:spMkLst>
            <pc:docMk/>
            <pc:sldMk cId="4265856759" sldId="2200"/>
            <ac:spMk id="5" creationId="{1EBA0A04-A6F2-4618-B282-654F3BAE0382}"/>
          </ac:spMkLst>
        </pc:spChg>
      </pc:sldChg>
      <pc:sldChg chg="new del">
        <pc:chgData name="Jill Sasso" userId="a5f42fd6-c963-4bbd-8f8e-54666d2acbaa" providerId="ADAL" clId="{ED007336-4658-4E1D-B7AB-DC29E4088E29}" dt="2021-04-12T20:14:58.989" v="99" actId="2696"/>
        <pc:sldMkLst>
          <pc:docMk/>
          <pc:sldMk cId="2875386367" sldId="2201"/>
        </pc:sldMkLst>
      </pc:sldChg>
      <pc:sldChg chg="del">
        <pc:chgData name="Jill Sasso" userId="a5f42fd6-c963-4bbd-8f8e-54666d2acbaa" providerId="ADAL" clId="{ED007336-4658-4E1D-B7AB-DC29E4088E29}" dt="2021-04-13T14:48:21.250" v="100" actId="2696"/>
        <pc:sldMkLst>
          <pc:docMk/>
          <pc:sldMk cId="4094488579" sldId="2201"/>
        </pc:sldMkLst>
      </pc:sldChg>
      <pc:sldChg chg="del">
        <pc:chgData name="Jill Sasso" userId="a5f42fd6-c963-4bbd-8f8e-54666d2acbaa" providerId="ADAL" clId="{ED007336-4658-4E1D-B7AB-DC29E4088E29}" dt="2021-04-13T14:48:35.565" v="101" actId="2696"/>
        <pc:sldMkLst>
          <pc:docMk/>
          <pc:sldMk cId="2696477736" sldId="2205"/>
        </pc:sldMkLst>
      </pc:sldChg>
      <pc:sldChg chg="del">
        <pc:chgData name="Jill Sasso" userId="a5f42fd6-c963-4bbd-8f8e-54666d2acbaa" providerId="ADAL" clId="{ED007336-4658-4E1D-B7AB-DC29E4088E29}" dt="2021-04-13T15:01:19.202" v="189" actId="2696"/>
        <pc:sldMkLst>
          <pc:docMk/>
          <pc:sldMk cId="2207574651" sldId="2206"/>
        </pc:sldMkLst>
      </pc:sldChg>
      <pc:sldChg chg="del">
        <pc:chgData name="Jill Sasso" userId="a5f42fd6-c963-4bbd-8f8e-54666d2acbaa" providerId="ADAL" clId="{ED007336-4658-4E1D-B7AB-DC29E4088E29}" dt="2021-04-13T14:48:58.783" v="103" actId="2696"/>
        <pc:sldMkLst>
          <pc:docMk/>
          <pc:sldMk cId="2262567558" sldId="2207"/>
        </pc:sldMkLst>
      </pc:sldChg>
      <pc:sldChg chg="addSp delSp modSp mod">
        <pc:chgData name="Jill Sasso" userId="a5f42fd6-c963-4bbd-8f8e-54666d2acbaa" providerId="ADAL" clId="{ED007336-4658-4E1D-B7AB-DC29E4088E29}" dt="2021-04-13T14:51:52.811" v="169" actId="478"/>
        <pc:sldMkLst>
          <pc:docMk/>
          <pc:sldMk cId="712734692" sldId="2208"/>
        </pc:sldMkLst>
        <pc:spChg chg="add del mod">
          <ac:chgData name="Jill Sasso" userId="a5f42fd6-c963-4bbd-8f8e-54666d2acbaa" providerId="ADAL" clId="{ED007336-4658-4E1D-B7AB-DC29E4088E29}" dt="2021-04-13T14:51:52.811" v="169" actId="478"/>
          <ac:spMkLst>
            <pc:docMk/>
            <pc:sldMk cId="712734692" sldId="2208"/>
            <ac:spMk id="2" creationId="{2F1F6245-9796-487D-8ABB-CECD08D447D5}"/>
          </ac:spMkLst>
        </pc:spChg>
        <pc:spChg chg="del mod">
          <ac:chgData name="Jill Sasso" userId="a5f42fd6-c963-4bbd-8f8e-54666d2acbaa" providerId="ADAL" clId="{ED007336-4658-4E1D-B7AB-DC29E4088E29}" dt="2021-04-13T14:50:48.131" v="142" actId="478"/>
          <ac:spMkLst>
            <pc:docMk/>
            <pc:sldMk cId="712734692" sldId="2208"/>
            <ac:spMk id="7" creationId="{DDAA152A-4339-47E3-AC0C-78BA27A3EF28}"/>
          </ac:spMkLst>
        </pc:spChg>
        <pc:spChg chg="add mod">
          <ac:chgData name="Jill Sasso" userId="a5f42fd6-c963-4bbd-8f8e-54666d2acbaa" providerId="ADAL" clId="{ED007336-4658-4E1D-B7AB-DC29E4088E29}" dt="2021-04-13T14:51:45.714" v="168"/>
          <ac:spMkLst>
            <pc:docMk/>
            <pc:sldMk cId="712734692" sldId="2208"/>
            <ac:spMk id="20" creationId="{1F02AC0B-5F1C-45A7-A60E-CF31F0C694C8}"/>
          </ac:spMkLst>
        </pc:spChg>
      </pc:sldChg>
      <pc:sldChg chg="addSp delSp modSp mod">
        <pc:chgData name="Jill Sasso" userId="a5f42fd6-c963-4bbd-8f8e-54666d2acbaa" providerId="ADAL" clId="{ED007336-4658-4E1D-B7AB-DC29E4088E29}" dt="2021-04-13T14:53:22.465" v="188" actId="478"/>
        <pc:sldMkLst>
          <pc:docMk/>
          <pc:sldMk cId="1715423576" sldId="2209"/>
        </pc:sldMkLst>
        <pc:spChg chg="add del mod">
          <ac:chgData name="Jill Sasso" userId="a5f42fd6-c963-4bbd-8f8e-54666d2acbaa" providerId="ADAL" clId="{ED007336-4658-4E1D-B7AB-DC29E4088E29}" dt="2021-04-13T14:53:22.465" v="188" actId="478"/>
          <ac:spMkLst>
            <pc:docMk/>
            <pc:sldMk cId="1715423576" sldId="2209"/>
            <ac:spMk id="3" creationId="{0869EEA3-93CB-4EBF-A744-BFC4A8E3DC2E}"/>
          </ac:spMkLst>
        </pc:spChg>
        <pc:spChg chg="del mod">
          <ac:chgData name="Jill Sasso" userId="a5f42fd6-c963-4bbd-8f8e-54666d2acbaa" providerId="ADAL" clId="{ED007336-4658-4E1D-B7AB-DC29E4088E29}" dt="2021-04-13T14:52:46.746" v="187" actId="478"/>
          <ac:spMkLst>
            <pc:docMk/>
            <pc:sldMk cId="1715423576" sldId="2209"/>
            <ac:spMk id="7" creationId="{4AFB52CF-147A-4FA8-ADCF-0D1C765FE114}"/>
          </ac:spMkLst>
        </pc:spChg>
        <pc:spChg chg="add mod">
          <ac:chgData name="Jill Sasso" userId="a5f42fd6-c963-4bbd-8f8e-54666d2acbaa" providerId="ADAL" clId="{ED007336-4658-4E1D-B7AB-DC29E4088E29}" dt="2021-04-13T14:52:43.795" v="186" actId="20577"/>
          <ac:spMkLst>
            <pc:docMk/>
            <pc:sldMk cId="1715423576" sldId="2209"/>
            <ac:spMk id="26" creationId="{117D53E1-6C82-466F-B8CD-E8904DED30A2}"/>
          </ac:spMkLst>
        </pc:spChg>
      </pc:sldChg>
      <pc:sldChg chg="modSp mod">
        <pc:chgData name="Jill Sasso" userId="a5f42fd6-c963-4bbd-8f8e-54666d2acbaa" providerId="ADAL" clId="{ED007336-4658-4E1D-B7AB-DC29E4088E29}" dt="2021-04-13T15:38:25.300" v="208" actId="20577"/>
        <pc:sldMkLst>
          <pc:docMk/>
          <pc:sldMk cId="3876943915" sldId="2210"/>
        </pc:sldMkLst>
        <pc:spChg chg="mod">
          <ac:chgData name="Jill Sasso" userId="a5f42fd6-c963-4bbd-8f8e-54666d2acbaa" providerId="ADAL" clId="{ED007336-4658-4E1D-B7AB-DC29E4088E29}" dt="2021-04-13T15:38:25.300" v="208" actId="20577"/>
          <ac:spMkLst>
            <pc:docMk/>
            <pc:sldMk cId="3876943915" sldId="2210"/>
            <ac:spMk id="2" creationId="{00000000-0000-0000-0000-000000000000}"/>
          </ac:spMkLst>
        </pc:spChg>
      </pc:sldChg>
      <pc:sldMasterChg chg="del delSldLayout">
        <pc:chgData name="Jill Sasso" userId="a5f42fd6-c963-4bbd-8f8e-54666d2acbaa" providerId="ADAL" clId="{ED007336-4658-4E1D-B7AB-DC29E4088E29}" dt="2021-04-13T14:48:21.250" v="100" actId="2696"/>
        <pc:sldMasterMkLst>
          <pc:docMk/>
          <pc:sldMasterMk cId="4158520990" sldId="2147483683"/>
        </pc:sldMasterMkLst>
        <pc:sldLayoutChg chg="del">
          <pc:chgData name="Jill Sasso" userId="a5f42fd6-c963-4bbd-8f8e-54666d2acbaa" providerId="ADAL" clId="{ED007336-4658-4E1D-B7AB-DC29E4088E29}" dt="2021-04-13T14:48:21.250" v="100" actId="2696"/>
          <pc:sldLayoutMkLst>
            <pc:docMk/>
            <pc:sldMasterMk cId="4158520990" sldId="2147483683"/>
            <pc:sldLayoutMk cId="1762345464" sldId="2147483684"/>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3407544154" sldId="2147483685"/>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784243490" sldId="2147483686"/>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2391190707" sldId="2147483687"/>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209904389" sldId="2147483688"/>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931415461" sldId="2147483689"/>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405048716" sldId="2147483690"/>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3256105021" sldId="2147483691"/>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1155304059" sldId="2147483692"/>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776889511" sldId="2147483693"/>
          </pc:sldLayoutMkLst>
        </pc:sldLayoutChg>
        <pc:sldLayoutChg chg="del">
          <pc:chgData name="Jill Sasso" userId="a5f42fd6-c963-4bbd-8f8e-54666d2acbaa" providerId="ADAL" clId="{ED007336-4658-4E1D-B7AB-DC29E4088E29}" dt="2021-04-13T14:48:21.250" v="100" actId="2696"/>
          <pc:sldLayoutMkLst>
            <pc:docMk/>
            <pc:sldMasterMk cId="4158520990" sldId="2147483683"/>
            <pc:sldLayoutMk cId="2946929133" sldId="21474836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56BAB-3D64-4E08-AE97-45B3C586A736}" type="datetimeFigureOut">
              <a:rPr lang="en-US" smtClean="0"/>
              <a:t>4/13/2021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EB52C-4CDB-4A1E-B07B-E4E1E95316CA}" type="slidenum">
              <a:rPr lang="en-US" smtClean="0"/>
              <a:t>‹#›</a:t>
            </a:fld>
            <a:endParaRPr lang="en-US" dirty="0"/>
          </a:p>
        </p:txBody>
      </p:sp>
    </p:spTree>
    <p:extLst>
      <p:ext uri="{BB962C8B-B14F-4D97-AF65-F5344CB8AC3E}">
        <p14:creationId xmlns:p14="http://schemas.microsoft.com/office/powerpoint/2010/main" val="9047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98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3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36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724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56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46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08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BC1CC1-936C-384D-950D-FEEDCF9B27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55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43DA5-28DC-4FD6-B94B-122493D74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94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22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78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50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80" indent="-176380">
              <a:buFont typeface="Arial" panose="020B0604020202020204" pitchFamily="34" charset="0"/>
              <a:buChar char="•"/>
            </a:pPr>
            <a:endParaRPr lang="en-US" baseline="0" dirty="0"/>
          </a:p>
          <a:p>
            <a:pPr marL="176380" indent="-176380">
              <a:buFont typeface="Arial" panose="020B0604020202020204" pitchFamily="34" charset="0"/>
              <a:buChar char="•"/>
            </a:pPr>
            <a:endParaRPr lang="en-US" baseline="0" dirty="0"/>
          </a:p>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a:p>
            <a:pPr marL="176380" indent="-17638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A5ADA1C6-B8FA-8E4B-A569-7E3CE41FAF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111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for Ed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14" hasCustomPrompt="1"/>
          </p:nvPr>
        </p:nvSpPr>
        <p:spPr>
          <a:xfrm>
            <a:off x="3317431" y="3945057"/>
            <a:ext cx="5557140" cy="349347"/>
          </a:xfrm>
          <a:prstGeom prst="rect">
            <a:avLst/>
          </a:prstGeom>
        </p:spPr>
        <p:txBody>
          <a:bodyPr anchor="ctr">
            <a:noAutofit/>
          </a:bodyPr>
          <a:lstStyle>
            <a:lvl1pPr marL="0" indent="0" algn="ctr">
              <a:buNone/>
              <a:defRPr sz="2133" b="1" i="0" baseline="0">
                <a:solidFill>
                  <a:schemeClr val="bg1"/>
                </a:solidFill>
                <a:latin typeface="Calibri Light"/>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Presenter Goes Here</a:t>
            </a:r>
          </a:p>
        </p:txBody>
      </p:sp>
      <p:sp>
        <p:nvSpPr>
          <p:cNvPr id="8" name="Text Placeholder 3"/>
          <p:cNvSpPr>
            <a:spLocks noGrp="1"/>
          </p:cNvSpPr>
          <p:nvPr>
            <p:ph type="body" sz="half" idx="15" hasCustomPrompt="1"/>
          </p:nvPr>
        </p:nvSpPr>
        <p:spPr>
          <a:xfrm>
            <a:off x="3317431" y="4419232"/>
            <a:ext cx="5557140" cy="349347"/>
          </a:xfrm>
          <a:prstGeom prst="rect">
            <a:avLst/>
          </a:prstGeom>
        </p:spPr>
        <p:txBody>
          <a:bodyPr anchor="ctr">
            <a:noAutofit/>
          </a:bodyPr>
          <a:lstStyle>
            <a:lvl1pPr marL="0" indent="0" algn="ctr">
              <a:buNone/>
              <a:defRPr sz="1600" cap="none" baseline="0">
                <a:solidFill>
                  <a:srgbClr val="FFFFFF"/>
                </a:solidFill>
                <a:latin typeface="Calibri Light"/>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lang="en-US" dirty="0"/>
              <a:t>Date Goes Here</a:t>
            </a:r>
          </a:p>
        </p:txBody>
      </p:sp>
      <p:sp>
        <p:nvSpPr>
          <p:cNvPr id="4" name="Rectangle 3"/>
          <p:cNvSpPr/>
          <p:nvPr userDrawn="1"/>
        </p:nvSpPr>
        <p:spPr>
          <a:xfrm>
            <a:off x="2438400" y="3117755"/>
            <a:ext cx="7315200" cy="121920"/>
          </a:xfrm>
          <a:prstGeom prst="rect">
            <a:avLst/>
          </a:prstGeom>
          <a:solidFill>
            <a:srgbClr val="D7D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3"/>
          <p:cNvSpPr>
            <a:spLocks noGrp="1"/>
          </p:cNvSpPr>
          <p:nvPr>
            <p:ph type="body" sz="half" idx="16" hasCustomPrompt="1"/>
          </p:nvPr>
        </p:nvSpPr>
        <p:spPr>
          <a:xfrm>
            <a:off x="3317431" y="1938197"/>
            <a:ext cx="5557140"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Title Goes Here</a:t>
            </a:r>
          </a:p>
        </p:txBody>
      </p:sp>
    </p:spTree>
    <p:extLst>
      <p:ext uri="{BB962C8B-B14F-4D97-AF65-F5344CB8AC3E}">
        <p14:creationId xmlns:p14="http://schemas.microsoft.com/office/powerpoint/2010/main" val="268817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262E-17ED-4F95-A4F7-A833879A9D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F62271-F4A7-4FF0-B9B2-E3A11706C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92FE87-E16D-4A42-8E0C-50107BCAF70D}"/>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5" name="Footer Placeholder 4">
            <a:extLst>
              <a:ext uri="{FF2B5EF4-FFF2-40B4-BE49-F238E27FC236}">
                <a16:creationId xmlns:a16="http://schemas.microsoft.com/office/drawing/2014/main" id="{39A93BA2-588D-49B5-85C7-816E8026BE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77584C-D160-4182-A2E0-61BA4023CF8D}"/>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170765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2A551-0CB4-4B7B-B6C8-1BFAF680C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3F3A2-CD9D-4EB8-A70A-663EA4427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A14F97-A1D7-4809-851A-5C1C4EE4CF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D40A33-8ABE-4E06-8128-DB4F7988E316}"/>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6" name="Footer Placeholder 5">
            <a:extLst>
              <a:ext uri="{FF2B5EF4-FFF2-40B4-BE49-F238E27FC236}">
                <a16:creationId xmlns:a16="http://schemas.microsoft.com/office/drawing/2014/main" id="{5583D89C-6F53-4601-8899-AF5C26CD0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540E30-839F-4D0C-97DE-69B5D1979C7F}"/>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291807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62EE-E616-472A-9751-933EFB9BC5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8A712A-3913-4842-96A5-64248960C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31668B-8D29-4FD2-A1E8-0CD20EB1E5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6DF242-CCB7-41C4-B845-CBC867EF45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FAC80F-26AC-4F69-A22B-1DB7FDBFC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44C46A-C310-4DD9-A1C1-3F02BFC04B3C}"/>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8" name="Footer Placeholder 7">
            <a:extLst>
              <a:ext uri="{FF2B5EF4-FFF2-40B4-BE49-F238E27FC236}">
                <a16:creationId xmlns:a16="http://schemas.microsoft.com/office/drawing/2014/main" id="{4A0BA2C8-66CB-4F93-B85F-CE4B3CD0D27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1931415-355D-4EFA-809D-DA94D24F36E9}"/>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1957462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8115-044E-424C-B8CF-BF982DE838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8CEBFC-90B5-48C0-BBE7-8322AAD37B7A}"/>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4" name="Footer Placeholder 3">
            <a:extLst>
              <a:ext uri="{FF2B5EF4-FFF2-40B4-BE49-F238E27FC236}">
                <a16:creationId xmlns:a16="http://schemas.microsoft.com/office/drawing/2014/main" id="{4D5006BE-B8C5-4658-8217-37D00C85E8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FE0D3C-FEA1-4E41-9CF9-F298E7D7A904}"/>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406038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A9270B-D6E0-4A61-8B04-22F15E548D7B}"/>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3" name="Footer Placeholder 2">
            <a:extLst>
              <a:ext uri="{FF2B5EF4-FFF2-40B4-BE49-F238E27FC236}">
                <a16:creationId xmlns:a16="http://schemas.microsoft.com/office/drawing/2014/main" id="{83CA1E42-AA2E-43F7-9EDD-49722A5CAF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913224-A850-4875-A10F-C6E8B4FACDB9}"/>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185480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8558-8BE2-4218-BBE4-7A9ACA93A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AE14B-B59A-41C1-B6E2-17EE353C2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B1AA8-FF22-4EB9-9EBF-34F493E75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F16F1-75D2-498F-A099-F0959108ACB7}"/>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6" name="Footer Placeholder 5">
            <a:extLst>
              <a:ext uri="{FF2B5EF4-FFF2-40B4-BE49-F238E27FC236}">
                <a16:creationId xmlns:a16="http://schemas.microsoft.com/office/drawing/2014/main" id="{A8477F6F-3597-431D-BAFD-F4C5495800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A57CCF-766A-4D2B-84F7-5CD75E1C0A42}"/>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2514273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B0BC-5720-4134-BA41-D3EB08288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41355B-9F5E-4D75-A591-4CCBCD6FC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C488797-F323-48EC-97AF-ED0140D07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53B1C-DE65-4C92-A2CE-424E8B394863}"/>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6" name="Footer Placeholder 5">
            <a:extLst>
              <a:ext uri="{FF2B5EF4-FFF2-40B4-BE49-F238E27FC236}">
                <a16:creationId xmlns:a16="http://schemas.microsoft.com/office/drawing/2014/main" id="{03C6E2BC-FB36-48A6-B75C-6103ACA325F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47BA91-EC78-431D-A311-6B45302BE107}"/>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2376008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FC9D-DE7D-4134-A6E5-5035EC8DE2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0D3CCA-EC06-4B20-8A1A-008451D6B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2448D-E132-43CA-8EFF-8421EBB915BE}"/>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5" name="Footer Placeholder 4">
            <a:extLst>
              <a:ext uri="{FF2B5EF4-FFF2-40B4-BE49-F238E27FC236}">
                <a16:creationId xmlns:a16="http://schemas.microsoft.com/office/drawing/2014/main" id="{6C21BF16-9688-4A0A-BD86-B5A3EBE5DE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B04B91-48BC-46B5-B846-199AB37100FE}"/>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2485511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E5FFA-B7D5-487A-A576-B89596F11A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F68FE6-10FD-4C0C-8392-758153032C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41A52-C5C9-43D2-B1E1-92B9D673D903}"/>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5" name="Footer Placeholder 4">
            <a:extLst>
              <a:ext uri="{FF2B5EF4-FFF2-40B4-BE49-F238E27FC236}">
                <a16:creationId xmlns:a16="http://schemas.microsoft.com/office/drawing/2014/main" id="{608F5B2B-0D46-4F1E-A99D-D2F8084ED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DE4CC2-49A1-4F3E-82AA-59876B481F0C}"/>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3421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11296" y="1219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9688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6" hasCustomPrompt="1"/>
          </p:nvPr>
        </p:nvSpPr>
        <p:spPr>
          <a:xfrm>
            <a:off x="3511296" y="1219200"/>
            <a:ext cx="8229600" cy="4572000"/>
          </a:xfrm>
          <a:prstGeom prst="rect">
            <a:avLst/>
          </a:prstGeom>
        </p:spPr>
        <p:txBody>
          <a:bodyPr lIns="0">
            <a:normAutofit/>
          </a:bodyPr>
          <a:lstStyle>
            <a:lvl1pPr marL="457189" marR="0" indent="-457189" algn="l" defTabSz="609585" rtl="0" eaLnBrk="1" fontAlgn="auto" latinLnBrk="0" hangingPunct="1">
              <a:lnSpc>
                <a:spcPct val="100000"/>
              </a:lnSpc>
              <a:spcBef>
                <a:spcPct val="20000"/>
              </a:spcBef>
              <a:spcAft>
                <a:spcPts val="0"/>
              </a:spcAft>
              <a:buClrTx/>
              <a:buSzTx/>
              <a:buFont typeface="Arial"/>
              <a:buNone/>
              <a:tabLst/>
              <a:defRPr baseline="0">
                <a:solidFill>
                  <a:srgbClr val="646464"/>
                </a:solidFill>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dirty="0"/>
              <a:t>Add list of topics here</a:t>
            </a:r>
          </a:p>
        </p:txBody>
      </p:sp>
      <p:sp>
        <p:nvSpPr>
          <p:cNvPr id="4"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5" name="Straight Connector 4"/>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88639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438400" y="3302949"/>
            <a:ext cx="7315200" cy="121920"/>
          </a:xfrm>
          <a:prstGeom prst="rect">
            <a:avLst/>
          </a:prstGeom>
          <a:solidFill>
            <a:srgbClr val="D7D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3"/>
          <p:cNvSpPr>
            <a:spLocks noGrp="1"/>
          </p:cNvSpPr>
          <p:nvPr>
            <p:ph type="body" sz="half" idx="16" hasCustomPrompt="1"/>
          </p:nvPr>
        </p:nvSpPr>
        <p:spPr>
          <a:xfrm>
            <a:off x="2438400" y="2123392"/>
            <a:ext cx="7315203"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Thank you or Closing </a:t>
            </a:r>
            <a:r>
              <a:rPr lang="en-US" dirty="0"/>
              <a:t>slide title Goes Here</a:t>
            </a:r>
          </a:p>
        </p:txBody>
      </p:sp>
    </p:spTree>
    <p:extLst>
      <p:ext uri="{BB962C8B-B14F-4D97-AF65-F5344CB8AC3E}">
        <p14:creationId xmlns:p14="http://schemas.microsoft.com/office/powerpoint/2010/main" val="102711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for Ed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half" idx="14" hasCustomPrompt="1"/>
          </p:nvPr>
        </p:nvSpPr>
        <p:spPr>
          <a:xfrm>
            <a:off x="3317431" y="3945057"/>
            <a:ext cx="5557140" cy="349347"/>
          </a:xfrm>
          <a:prstGeom prst="rect">
            <a:avLst/>
          </a:prstGeom>
        </p:spPr>
        <p:txBody>
          <a:bodyPr anchor="ctr">
            <a:noAutofit/>
          </a:bodyPr>
          <a:lstStyle>
            <a:lvl1pPr marL="0" indent="0" algn="ctr">
              <a:buNone/>
              <a:defRPr sz="2133" b="1" i="0" baseline="0">
                <a:solidFill>
                  <a:schemeClr val="bg1"/>
                </a:solidFill>
                <a:latin typeface="Calibri Light"/>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Presenter Goes Here</a:t>
            </a:r>
          </a:p>
        </p:txBody>
      </p:sp>
      <p:sp>
        <p:nvSpPr>
          <p:cNvPr id="8" name="Text Placeholder 3"/>
          <p:cNvSpPr>
            <a:spLocks noGrp="1"/>
          </p:cNvSpPr>
          <p:nvPr>
            <p:ph type="body" sz="half" idx="15" hasCustomPrompt="1"/>
          </p:nvPr>
        </p:nvSpPr>
        <p:spPr>
          <a:xfrm>
            <a:off x="3317431" y="4419232"/>
            <a:ext cx="5557140" cy="349347"/>
          </a:xfrm>
          <a:prstGeom prst="rect">
            <a:avLst/>
          </a:prstGeom>
        </p:spPr>
        <p:txBody>
          <a:bodyPr anchor="ctr">
            <a:noAutofit/>
          </a:bodyPr>
          <a:lstStyle>
            <a:lvl1pPr marL="0" indent="0" algn="ctr">
              <a:buNone/>
              <a:defRPr sz="1600" cap="none" baseline="0">
                <a:solidFill>
                  <a:srgbClr val="FFFFFF"/>
                </a:solidFill>
                <a:latin typeface="Calibri Light"/>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lang="en-US" dirty="0"/>
              <a:t>Date Goes Here</a:t>
            </a:r>
          </a:p>
        </p:txBody>
      </p:sp>
      <p:sp>
        <p:nvSpPr>
          <p:cNvPr id="4" name="Rectangle 3"/>
          <p:cNvSpPr/>
          <p:nvPr userDrawn="1"/>
        </p:nvSpPr>
        <p:spPr>
          <a:xfrm>
            <a:off x="2438400" y="3117755"/>
            <a:ext cx="7315200" cy="121920"/>
          </a:xfrm>
          <a:prstGeom prst="rect">
            <a:avLst/>
          </a:prstGeom>
          <a:solidFill>
            <a:srgbClr val="D7D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 Placeholder 3"/>
          <p:cNvSpPr>
            <a:spLocks noGrp="1"/>
          </p:cNvSpPr>
          <p:nvPr>
            <p:ph type="body" sz="half" idx="16" hasCustomPrompt="1"/>
          </p:nvPr>
        </p:nvSpPr>
        <p:spPr>
          <a:xfrm>
            <a:off x="3317431" y="1938197"/>
            <a:ext cx="5557140"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Title Goes Here</a:t>
            </a:r>
          </a:p>
        </p:txBody>
      </p:sp>
    </p:spTree>
    <p:extLst>
      <p:ext uri="{BB962C8B-B14F-4D97-AF65-F5344CB8AC3E}">
        <p14:creationId xmlns:p14="http://schemas.microsoft.com/office/powerpoint/2010/main" val="958203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F014-CC9A-5642-9C6D-C37E7FBE5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FC6F2C-41B2-EB4A-8E47-2F8F7BB80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C0A0BC-880F-304C-9E53-9AFC2E2F2A49}"/>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5" name="Footer Placeholder 4">
            <a:extLst>
              <a:ext uri="{FF2B5EF4-FFF2-40B4-BE49-F238E27FC236}">
                <a16:creationId xmlns:a16="http://schemas.microsoft.com/office/drawing/2014/main" id="{E4C93085-9E63-264F-986A-FEA8BD04E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514C24-CF05-AE4E-B6DC-6EC125EAE7CF}"/>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2535525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D8E3-8A91-3A4A-919F-083C136BA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608AC-8377-144A-A2DC-AF798C6ECB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9AB4E-EC85-C541-B7FC-B9CC148808C4}"/>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5" name="Footer Placeholder 4">
            <a:extLst>
              <a:ext uri="{FF2B5EF4-FFF2-40B4-BE49-F238E27FC236}">
                <a16:creationId xmlns:a16="http://schemas.microsoft.com/office/drawing/2014/main" id="{0B943A81-26B7-2F4B-9B4A-5E5507F831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852FD7-1CA6-C54C-B8AA-7F280B7509C7}"/>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2445776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BA54-5CC2-224A-8343-B26A6A61C8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8518EA-5585-1342-A435-41467A716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309125-059B-2C46-8FAD-E2FB8B25CC79}"/>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5" name="Footer Placeholder 4">
            <a:extLst>
              <a:ext uri="{FF2B5EF4-FFF2-40B4-BE49-F238E27FC236}">
                <a16:creationId xmlns:a16="http://schemas.microsoft.com/office/drawing/2014/main" id="{CAB707D5-CC59-F94E-92C8-1E301F48DC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791AAF-E336-2649-BFBE-02CFD176BD74}"/>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2171827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1C5A-0D93-EC40-8CA6-4F2BE8149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F1790-1774-3840-B0B6-F9BB065890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6C0322-0A59-5346-A3BA-5BA1105A2A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71DB02-4585-E647-B5B8-AA18B34BD83A}"/>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6" name="Footer Placeholder 5">
            <a:extLst>
              <a:ext uri="{FF2B5EF4-FFF2-40B4-BE49-F238E27FC236}">
                <a16:creationId xmlns:a16="http://schemas.microsoft.com/office/drawing/2014/main" id="{15116516-E766-A84F-A313-34BC16B148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F3BE1D-E402-4A47-8858-558DAB5949D1}"/>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112149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C99D-B46A-DD4D-804C-8DE6D9DEB7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548C2A-5ABB-CD46-BC67-2DD1FA8C30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0B5453-55BA-DC47-822B-603BF27CB4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FCD71-5C8F-9F44-86C8-F21D67D9C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40A7DD-7CBE-BB46-8B1A-154259958F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BBCF10-7BB5-AF42-BF22-B66F1EB74050}"/>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8" name="Footer Placeholder 7">
            <a:extLst>
              <a:ext uri="{FF2B5EF4-FFF2-40B4-BE49-F238E27FC236}">
                <a16:creationId xmlns:a16="http://schemas.microsoft.com/office/drawing/2014/main" id="{B4F7DF24-86E7-5D4E-A455-833B8BA65D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6AED63D-9F36-6549-A149-31676DFBCB72}"/>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397246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8B0D-3B52-A64D-966F-00E0F1EDE1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5EBAC-22CB-EF4A-9618-37494D0B952C}"/>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4" name="Footer Placeholder 3">
            <a:extLst>
              <a:ext uri="{FF2B5EF4-FFF2-40B4-BE49-F238E27FC236}">
                <a16:creationId xmlns:a16="http://schemas.microsoft.com/office/drawing/2014/main" id="{78CC5E4D-1D9A-B34A-B114-F66284E19B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9E405E-A7FE-FB41-9300-62FB53373EA2}"/>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3893648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318794-0ADF-6442-A453-10ED9B7E8D9A}"/>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3" name="Footer Placeholder 2">
            <a:extLst>
              <a:ext uri="{FF2B5EF4-FFF2-40B4-BE49-F238E27FC236}">
                <a16:creationId xmlns:a16="http://schemas.microsoft.com/office/drawing/2014/main" id="{E080ECCF-D595-0B41-86EE-6D40AC4550B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6821CD0-A084-5D4E-8ADE-7EAF3DC5F912}"/>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3218366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1A67-9C76-934B-9309-8C42F9A8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22E5C1-5FAE-7642-8974-CC7FE599E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2A947-D9A2-5945-8975-4AFCCC66D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2B0A98-DA45-004E-92C7-650707FD5113}"/>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6" name="Footer Placeholder 5">
            <a:extLst>
              <a:ext uri="{FF2B5EF4-FFF2-40B4-BE49-F238E27FC236}">
                <a16:creationId xmlns:a16="http://schemas.microsoft.com/office/drawing/2014/main" id="{C6A954BF-9021-234A-9C8D-5AD0E8BD23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439687-990B-D140-9D3D-F8C7D4A5036D}"/>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95483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11296" y="1219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57206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B036-7C7A-BC40-9277-F9BFB4CD4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AB310-4AF5-8646-A4F2-99A213DA7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1B4AE70-4A77-9046-9CF6-F887B4DED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FFD8BE-F4D9-0C4D-885D-27828AABBB00}"/>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6" name="Footer Placeholder 5">
            <a:extLst>
              <a:ext uri="{FF2B5EF4-FFF2-40B4-BE49-F238E27FC236}">
                <a16:creationId xmlns:a16="http://schemas.microsoft.com/office/drawing/2014/main" id="{3F547BA2-EB90-D54F-9958-170B5C7DFB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FEE76F-0CFF-7A49-AE96-EC8EEA2604BA}"/>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2201453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4181-D55F-0E4A-8005-C05A1CDDC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5E342D-A349-8540-9C6E-FEBA5475B7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09F08-D1EA-5446-974D-04D20873B412}"/>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5" name="Footer Placeholder 4">
            <a:extLst>
              <a:ext uri="{FF2B5EF4-FFF2-40B4-BE49-F238E27FC236}">
                <a16:creationId xmlns:a16="http://schemas.microsoft.com/office/drawing/2014/main" id="{2A99E0A1-0562-2642-B23C-1D62659D5E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6DBCCD-F6BE-FB4E-BB23-A6988AD5E236}"/>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1768580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9E5E8-D5A2-C949-BE08-C244441D53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21CE8-AACC-1B41-8713-BF79709515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6819A-2B9D-C942-9BF4-D9FABC81585D}"/>
              </a:ext>
            </a:extLst>
          </p:cNvPr>
          <p:cNvSpPr>
            <a:spLocks noGrp="1"/>
          </p:cNvSpPr>
          <p:nvPr>
            <p:ph type="dt" sz="half" idx="10"/>
          </p:nvPr>
        </p:nvSpPr>
        <p:spPr/>
        <p:txBody>
          <a:bodyPr/>
          <a:lstStyle/>
          <a:p>
            <a:fld id="{497C0275-8F5A-A847-8F99-66A969B10CC5}" type="datetimeFigureOut">
              <a:rPr lang="en-US" smtClean="0"/>
              <a:t>4/13/2021</a:t>
            </a:fld>
            <a:endParaRPr lang="en-US" dirty="0"/>
          </a:p>
        </p:txBody>
      </p:sp>
      <p:sp>
        <p:nvSpPr>
          <p:cNvPr id="5" name="Footer Placeholder 4">
            <a:extLst>
              <a:ext uri="{FF2B5EF4-FFF2-40B4-BE49-F238E27FC236}">
                <a16:creationId xmlns:a16="http://schemas.microsoft.com/office/drawing/2014/main" id="{8966BCF0-1F71-E44D-AE05-F6D49807CE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BDB33-3F7D-D746-AED5-3BF39CB7FB2F}"/>
              </a:ext>
            </a:extLst>
          </p:cNvPr>
          <p:cNvSpPr>
            <a:spLocks noGrp="1"/>
          </p:cNvSpPr>
          <p:nvPr>
            <p:ph type="sldNum" sz="quarter" idx="12"/>
          </p:nvPr>
        </p:nvSpPr>
        <p:spPr/>
        <p:txBody>
          <a:bodyPr/>
          <a:lstStyle/>
          <a:p>
            <a:fld id="{EDCAE451-EA90-6C40-8241-B969B76EA807}" type="slidenum">
              <a:rPr lang="en-US" smtClean="0"/>
              <a:t>‹#›</a:t>
            </a:fld>
            <a:endParaRPr lang="en-US" dirty="0"/>
          </a:p>
        </p:txBody>
      </p:sp>
    </p:spTree>
    <p:extLst>
      <p:ext uri="{BB962C8B-B14F-4D97-AF65-F5344CB8AC3E}">
        <p14:creationId xmlns:p14="http://schemas.microsoft.com/office/powerpoint/2010/main" val="212784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rple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008B97"/>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7" name="Content Placeholder 3"/>
          <p:cNvSpPr>
            <a:spLocks noGrp="1"/>
          </p:cNvSpPr>
          <p:nvPr>
            <p:ph sz="quarter" idx="10"/>
          </p:nvPr>
        </p:nvSpPr>
        <p:spPr>
          <a:xfrm>
            <a:off x="3511296" y="1219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25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l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11296" y="12192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511296" y="0"/>
            <a:ext cx="8229600" cy="914400"/>
          </a:xfrm>
        </p:spPr>
        <p:txBody>
          <a:bodyPr lIns="0" rIns="0" anchor="b" anchorCtr="0">
            <a:normAutofit/>
          </a:bodyPr>
          <a:lstStyle>
            <a:lvl1pPr>
              <a:defRPr sz="2667" spc="0" baseline="0">
                <a:solidFill>
                  <a:srgbClr val="652F8F"/>
                </a:solidFill>
                <a:latin typeface="century gothic" charset="0"/>
              </a:defRPr>
            </a:lvl1pPr>
          </a:lstStyle>
          <a:p>
            <a:r>
              <a:rPr lang="en-US" dirty="0"/>
              <a:t>Slide Title </a:t>
            </a:r>
            <a:r>
              <a:rPr lang="en-US" dirty="0" err="1"/>
              <a:t>HERe</a:t>
            </a:r>
            <a:endParaRPr lang="en-US" dirty="0"/>
          </a:p>
        </p:txBody>
      </p:sp>
      <p:cxnSp>
        <p:nvCxnSpPr>
          <p:cNvPr id="6" name="Straight Connector 5"/>
          <p:cNvCxnSpPr/>
          <p:nvPr userDrawn="1"/>
        </p:nvCxnSpPr>
        <p:spPr>
          <a:xfrm>
            <a:off x="3499104" y="914400"/>
            <a:ext cx="8229600"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3318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half" idx="16" hasCustomPrompt="1"/>
          </p:nvPr>
        </p:nvSpPr>
        <p:spPr>
          <a:xfrm>
            <a:off x="3317431" y="3024063"/>
            <a:ext cx="5557140"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dirty="0"/>
              <a:t>Section slide title Goes Here</a:t>
            </a:r>
          </a:p>
        </p:txBody>
      </p:sp>
    </p:spTree>
    <p:extLst>
      <p:ext uri="{BB962C8B-B14F-4D97-AF65-F5344CB8AC3E}">
        <p14:creationId xmlns:p14="http://schemas.microsoft.com/office/powerpoint/2010/main" val="4483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2438400" y="3302949"/>
            <a:ext cx="7315200" cy="121920"/>
          </a:xfrm>
          <a:prstGeom prst="rect">
            <a:avLst/>
          </a:prstGeom>
          <a:solidFill>
            <a:srgbClr val="D7D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3"/>
          <p:cNvSpPr>
            <a:spLocks noGrp="1"/>
          </p:cNvSpPr>
          <p:nvPr>
            <p:ph type="body" sz="half" idx="16" hasCustomPrompt="1"/>
          </p:nvPr>
        </p:nvSpPr>
        <p:spPr>
          <a:xfrm>
            <a:off x="2438400" y="2123392"/>
            <a:ext cx="7315203" cy="349347"/>
          </a:xfrm>
          <a:prstGeom prst="rect">
            <a:avLst/>
          </a:prstGeom>
        </p:spPr>
        <p:txBody>
          <a:bodyPr anchor="ctr">
            <a:noAutofit/>
          </a:bodyPr>
          <a:lstStyle>
            <a:lvl1pPr marL="0" indent="0" algn="ctr">
              <a:buNone/>
              <a:defRPr sz="4000" b="1" i="0" cap="all" spc="0" baseline="0">
                <a:solidFill>
                  <a:schemeClr val="bg1"/>
                </a:solidFill>
                <a:latin typeface="century gothic" charset="0"/>
                <a:cs typeface="Calibri Light"/>
              </a:defRPr>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Thank you or Closing </a:t>
            </a:r>
            <a:r>
              <a:rPr lang="en-US" dirty="0"/>
              <a:t>slide title Goes Here</a:t>
            </a:r>
          </a:p>
        </p:txBody>
      </p:sp>
    </p:spTree>
    <p:extLst>
      <p:ext uri="{BB962C8B-B14F-4D97-AF65-F5344CB8AC3E}">
        <p14:creationId xmlns:p14="http://schemas.microsoft.com/office/powerpoint/2010/main" val="333831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EAC4-D540-43C4-A224-9D7AEBB3F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57DE0-317A-48F1-B6B9-D72601F20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AB541-B319-4B46-B905-C6F9280DEFB1}"/>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5" name="Footer Placeholder 4">
            <a:extLst>
              <a:ext uri="{FF2B5EF4-FFF2-40B4-BE49-F238E27FC236}">
                <a16:creationId xmlns:a16="http://schemas.microsoft.com/office/drawing/2014/main" id="{ECFB38AB-5644-4049-A95E-7D604D701E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564BEF-8B5C-42A9-B178-12AB6FD76631}"/>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202444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8088-9A55-46AF-83A6-ED29EE87B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CC4B30-6CB0-4984-894E-98049F30F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4756C-0FDB-442F-85EC-79DE0581E5E6}"/>
              </a:ext>
            </a:extLst>
          </p:cNvPr>
          <p:cNvSpPr>
            <a:spLocks noGrp="1"/>
          </p:cNvSpPr>
          <p:nvPr>
            <p:ph type="dt" sz="half" idx="10"/>
          </p:nvPr>
        </p:nvSpPr>
        <p:spPr/>
        <p:txBody>
          <a:bodyPr/>
          <a:lstStyle/>
          <a:p>
            <a:fld id="{3D8813BD-6F6B-4648-9E24-BB25CC98DF98}" type="datetimeFigureOut">
              <a:rPr lang="en-US" smtClean="0"/>
              <a:t>4/13/2021</a:t>
            </a:fld>
            <a:endParaRPr lang="en-US" dirty="0"/>
          </a:p>
        </p:txBody>
      </p:sp>
      <p:sp>
        <p:nvSpPr>
          <p:cNvPr id="5" name="Footer Placeholder 4">
            <a:extLst>
              <a:ext uri="{FF2B5EF4-FFF2-40B4-BE49-F238E27FC236}">
                <a16:creationId xmlns:a16="http://schemas.microsoft.com/office/drawing/2014/main" id="{9300F4BF-A9A1-47FE-8EF1-CD8D90EF9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E73768-3AF3-4C43-A1C5-E0F105A59A82}"/>
              </a:ext>
            </a:extLst>
          </p:cNvPr>
          <p:cNvSpPr>
            <a:spLocks noGrp="1"/>
          </p:cNvSpPr>
          <p:nvPr>
            <p:ph type="sldNum" sz="quarter" idx="12"/>
          </p:nvPr>
        </p:nvSpPr>
        <p:spPr/>
        <p:txBody>
          <a:bodyPr/>
          <a:lstStyle/>
          <a:p>
            <a:fld id="{235A2800-5499-4584-8C1B-661B81A3B027}" type="slidenum">
              <a:rPr lang="en-US" smtClean="0"/>
              <a:t>‹#›</a:t>
            </a:fld>
            <a:endParaRPr lang="en-US" dirty="0"/>
          </a:p>
        </p:txBody>
      </p:sp>
    </p:spTree>
    <p:extLst>
      <p:ext uri="{BB962C8B-B14F-4D97-AF65-F5344CB8AC3E}">
        <p14:creationId xmlns:p14="http://schemas.microsoft.com/office/powerpoint/2010/main" val="254126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7"/>
          <p:cNvSpPr>
            <a:spLocks noGrp="1"/>
          </p:cNvSpPr>
          <p:nvPr>
            <p:ph type="body" idx="1"/>
          </p:nvPr>
        </p:nvSpPr>
        <p:spPr>
          <a:xfrm>
            <a:off x="838200" y="1826684"/>
            <a:ext cx="10515600" cy="4349749"/>
          </a:xfrm>
          <a:prstGeom prst="rect">
            <a:avLst/>
          </a:prstGeom>
        </p:spPr>
        <p:txBody>
          <a:bodyPr vert="horz" lIns="9144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2564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609585" rtl="0" eaLnBrk="1" latinLnBrk="0" hangingPunct="1">
        <a:spcBef>
          <a:spcPct val="0"/>
        </a:spcBef>
        <a:buNone/>
        <a:defRPr sz="3200" b="1" i="0" kern="1200" cap="all" baseline="0">
          <a:solidFill>
            <a:srgbClr val="646464"/>
          </a:solidFill>
          <a:latin typeface="+mj-lt"/>
          <a:ea typeface="+mj-ea"/>
          <a:cs typeface="+mj-cs"/>
        </a:defRPr>
      </a:lvl1pPr>
    </p:titleStyle>
    <p:bodyStyle>
      <a:lvl1pPr marL="0" indent="0" algn="l" defTabSz="609585" rtl="0" eaLnBrk="1" latinLnBrk="0" hangingPunct="1">
        <a:spcBef>
          <a:spcPct val="20000"/>
        </a:spcBef>
        <a:buFontTx/>
        <a:buNone/>
        <a:defRPr sz="1467" kern="1200" baseline="0">
          <a:solidFill>
            <a:srgbClr val="646464"/>
          </a:solidFill>
          <a:latin typeface="+mn-lt"/>
          <a:ea typeface="+mn-ea"/>
          <a:cs typeface="+mn-cs"/>
        </a:defRPr>
      </a:lvl1pPr>
      <a:lvl2pPr marL="670543" indent="-380990"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2pPr>
      <a:lvl3pPr marL="128012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3pPr>
      <a:lvl4pPr marL="1889713"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4pPr>
      <a:lvl5pPr marL="249929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1B593-6B91-4013-ADDB-E90801B02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F90B3-1D73-4893-BBD3-8EF25AA5E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76F06-9DFE-4B74-B322-0E47DAAC07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813BD-6F6B-4648-9E24-BB25CC98DF98}" type="datetimeFigureOut">
              <a:rPr lang="en-US" smtClean="0"/>
              <a:t>4/13/2021</a:t>
            </a:fld>
            <a:endParaRPr lang="en-US" dirty="0"/>
          </a:p>
        </p:txBody>
      </p:sp>
      <p:sp>
        <p:nvSpPr>
          <p:cNvPr id="5" name="Footer Placeholder 4">
            <a:extLst>
              <a:ext uri="{FF2B5EF4-FFF2-40B4-BE49-F238E27FC236}">
                <a16:creationId xmlns:a16="http://schemas.microsoft.com/office/drawing/2014/main" id="{D03B46EC-05BA-407E-9358-826D00F4E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0688673-99BD-454A-81B2-E429C66A00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A2800-5499-4584-8C1B-661B81A3B027}" type="slidenum">
              <a:rPr lang="en-US" smtClean="0"/>
              <a:t>‹#›</a:t>
            </a:fld>
            <a:endParaRPr lang="en-US" dirty="0"/>
          </a:p>
        </p:txBody>
      </p:sp>
    </p:spTree>
    <p:extLst>
      <p:ext uri="{BB962C8B-B14F-4D97-AF65-F5344CB8AC3E}">
        <p14:creationId xmlns:p14="http://schemas.microsoft.com/office/powerpoint/2010/main" val="8310813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C2A57-168A-5142-BD75-54A00564F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924AB-F3E5-7340-A51D-825B533D5A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DDB87-2785-6C4F-BC9D-9C04C79F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C0275-8F5A-A847-8F99-66A969B10CC5}" type="datetimeFigureOut">
              <a:rPr lang="en-US" smtClean="0"/>
              <a:t>4/13/2021</a:t>
            </a:fld>
            <a:endParaRPr lang="en-US" dirty="0"/>
          </a:p>
        </p:txBody>
      </p:sp>
      <p:sp>
        <p:nvSpPr>
          <p:cNvPr id="5" name="Footer Placeholder 4">
            <a:extLst>
              <a:ext uri="{FF2B5EF4-FFF2-40B4-BE49-F238E27FC236}">
                <a16:creationId xmlns:a16="http://schemas.microsoft.com/office/drawing/2014/main" id="{99AD45F2-DA16-2348-82AC-69767D059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5D9DDB-886B-0246-BDC7-C099DB857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AE451-EA90-6C40-8241-B969B76EA807}" type="slidenum">
              <a:rPr lang="en-US" smtClean="0"/>
              <a:t>‹#›</a:t>
            </a:fld>
            <a:endParaRPr lang="en-US" dirty="0"/>
          </a:p>
        </p:txBody>
      </p:sp>
    </p:spTree>
    <p:extLst>
      <p:ext uri="{BB962C8B-B14F-4D97-AF65-F5344CB8AC3E}">
        <p14:creationId xmlns:p14="http://schemas.microsoft.com/office/powerpoint/2010/main" val="175517561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https://mcusercontent.com/d0d868a41ef2985ae067b7cbd/images/15dfc68b-46a7-4a0f-a9eb-8baf680425f4.png"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CA7FF3-2A96-4344-96F7-0D057E0CF709}"/>
              </a:ext>
            </a:extLst>
          </p:cNvPr>
          <p:cNvSpPr>
            <a:spLocks noGrp="1"/>
          </p:cNvSpPr>
          <p:nvPr>
            <p:ph type="body" sz="half" idx="14"/>
          </p:nvPr>
        </p:nvSpPr>
        <p:spPr/>
        <p:txBody>
          <a:bodyPr/>
          <a:lstStyle/>
          <a:p>
            <a:r>
              <a:rPr lang="en-US" dirty="0"/>
              <a:t>APRIL 13, 2021</a:t>
            </a:r>
          </a:p>
        </p:txBody>
      </p:sp>
      <p:sp>
        <p:nvSpPr>
          <p:cNvPr id="4" name="Text Placeholder 3">
            <a:extLst>
              <a:ext uri="{FF2B5EF4-FFF2-40B4-BE49-F238E27FC236}">
                <a16:creationId xmlns:a16="http://schemas.microsoft.com/office/drawing/2014/main" id="{F7413DEA-E750-4A69-AD6B-F0EE98D1014E}"/>
              </a:ext>
            </a:extLst>
          </p:cNvPr>
          <p:cNvSpPr>
            <a:spLocks noGrp="1"/>
          </p:cNvSpPr>
          <p:nvPr>
            <p:ph type="body" sz="half" idx="16"/>
          </p:nvPr>
        </p:nvSpPr>
        <p:spPr/>
        <p:txBody>
          <a:bodyPr/>
          <a:lstStyle/>
          <a:p>
            <a:r>
              <a:rPr lang="en-US" dirty="0"/>
              <a:t>WBENC BOARD OF DIRECTORS MEETING</a:t>
            </a:r>
          </a:p>
        </p:txBody>
      </p:sp>
    </p:spTree>
    <p:extLst>
      <p:ext uri="{BB962C8B-B14F-4D97-AF65-F5344CB8AC3E}">
        <p14:creationId xmlns:p14="http://schemas.microsoft.com/office/powerpoint/2010/main" val="3182354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5"/>
          </p:nvPr>
        </p:nvSpPr>
        <p:spPr>
          <a:xfrm>
            <a:off x="3317431" y="4839645"/>
            <a:ext cx="5557140" cy="349347"/>
          </a:xfrm>
        </p:spPr>
        <p:txBody>
          <a:bodyPr/>
          <a:lstStyle/>
          <a:p>
            <a:r>
              <a:rPr lang="en-US" dirty="0"/>
              <a:t>April 2021</a:t>
            </a:r>
          </a:p>
          <a:p>
            <a:endParaRPr lang="en-US" dirty="0"/>
          </a:p>
          <a:p>
            <a:r>
              <a:rPr lang="en-US" dirty="0"/>
              <a:t>This presentation is WBENC confidential</a:t>
            </a:r>
          </a:p>
        </p:txBody>
      </p:sp>
      <p:sp>
        <p:nvSpPr>
          <p:cNvPr id="4" name="Text Placeholder 3"/>
          <p:cNvSpPr>
            <a:spLocks noGrp="1"/>
          </p:cNvSpPr>
          <p:nvPr>
            <p:ph type="body" sz="half" idx="16"/>
          </p:nvPr>
        </p:nvSpPr>
        <p:spPr>
          <a:xfrm>
            <a:off x="2857500" y="2076857"/>
            <a:ext cx="6781800" cy="176353"/>
          </a:xfrm>
        </p:spPr>
        <p:txBody>
          <a:bodyPr/>
          <a:lstStyle/>
          <a:p>
            <a:r>
              <a:rPr lang="en-US" dirty="0"/>
              <a:t>President’s report</a:t>
            </a:r>
          </a:p>
          <a:p>
            <a:r>
              <a:rPr lang="en-US" sz="3200" dirty="0"/>
              <a:t>Organizational success</a:t>
            </a:r>
          </a:p>
          <a:p>
            <a:r>
              <a:rPr lang="en-US" sz="3200" dirty="0"/>
              <a:t>Dec 2020 – March 2021</a:t>
            </a:r>
            <a:endParaRPr lang="en-US" sz="2133" dirty="0"/>
          </a:p>
          <a:p>
            <a:r>
              <a:rPr lang="en-US" dirty="0"/>
              <a:t>  </a:t>
            </a:r>
          </a:p>
        </p:txBody>
      </p:sp>
      <p:sp>
        <p:nvSpPr>
          <p:cNvPr id="6" name="Text Placeholder 5">
            <a:extLst>
              <a:ext uri="{FF2B5EF4-FFF2-40B4-BE49-F238E27FC236}">
                <a16:creationId xmlns:a16="http://schemas.microsoft.com/office/drawing/2014/main" id="{3F4294DE-C431-40EF-84C2-897C2E0D03A0}"/>
              </a:ext>
            </a:extLst>
          </p:cNvPr>
          <p:cNvSpPr>
            <a:spLocks noGrp="1"/>
          </p:cNvSpPr>
          <p:nvPr>
            <p:ph type="body" sz="half" idx="14"/>
          </p:nvPr>
        </p:nvSpPr>
        <p:spPr/>
        <p:txBody>
          <a:bodyPr/>
          <a:lstStyle/>
          <a:p>
            <a:r>
              <a:rPr lang="en-US" dirty="0"/>
              <a:t>Barbara Kubicki-Hicks and Pamela Prince-Eason</a:t>
            </a:r>
          </a:p>
        </p:txBody>
      </p:sp>
    </p:spTree>
    <p:extLst>
      <p:ext uri="{BB962C8B-B14F-4D97-AF65-F5344CB8AC3E}">
        <p14:creationId xmlns:p14="http://schemas.microsoft.com/office/powerpoint/2010/main" val="271000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104055" y="1014413"/>
            <a:ext cx="8919780" cy="4776787"/>
          </a:xfrm>
        </p:spPr>
        <p:txBody>
          <a:bodyPr>
            <a:normAutofit fontScale="55000" lnSpcReduction="20000"/>
          </a:bodyPr>
          <a:lstStyle/>
          <a:p>
            <a:r>
              <a:rPr lang="en-US" sz="2667" b="1" dirty="0"/>
              <a:t>Financial Success</a:t>
            </a:r>
          </a:p>
          <a:p>
            <a:r>
              <a:rPr lang="en-US" sz="2667" b="1" dirty="0"/>
              <a:t>Certification Success</a:t>
            </a:r>
          </a:p>
          <a:p>
            <a:pPr lvl="1"/>
            <a:r>
              <a:rPr lang="en-US" sz="2267" b="1" dirty="0"/>
              <a:t>Significant engagement with SBA</a:t>
            </a:r>
          </a:p>
          <a:p>
            <a:r>
              <a:rPr lang="en-US" sz="2667" b="1" dirty="0"/>
              <a:t>Membership Growth</a:t>
            </a:r>
          </a:p>
          <a:p>
            <a:r>
              <a:rPr lang="en-US" sz="2667" b="1" dirty="0"/>
              <a:t>Programming Success</a:t>
            </a:r>
          </a:p>
          <a:p>
            <a:pPr lvl="1"/>
            <a:r>
              <a:rPr lang="en-US" sz="2267" b="1" dirty="0"/>
              <a:t>Executive Education</a:t>
            </a:r>
          </a:p>
          <a:p>
            <a:pPr lvl="2"/>
            <a:r>
              <a:rPr lang="en-US" sz="1867" b="1" dirty="0"/>
              <a:t>WEThrive Cohort 2</a:t>
            </a:r>
          </a:p>
          <a:p>
            <a:pPr lvl="2"/>
            <a:r>
              <a:rPr lang="en-US" sz="1867" b="1" dirty="0"/>
              <a:t>Traction Program</a:t>
            </a:r>
          </a:p>
          <a:p>
            <a:pPr lvl="1"/>
            <a:r>
              <a:rPr lang="en-US" sz="2267" b="1" dirty="0"/>
              <a:t>March event</a:t>
            </a:r>
          </a:p>
          <a:p>
            <a:pPr lvl="2"/>
            <a:r>
              <a:rPr lang="en-US" sz="1867" b="1" dirty="0"/>
              <a:t>Celebrating Women’s History Month with Robust Programming</a:t>
            </a:r>
          </a:p>
          <a:p>
            <a:pPr lvl="2"/>
            <a:r>
              <a:rPr lang="en-US" sz="1867" b="1" dirty="0"/>
              <a:t>CPO Summit</a:t>
            </a:r>
          </a:p>
          <a:p>
            <a:pPr lvl="1"/>
            <a:r>
              <a:rPr lang="en-US" sz="2200" b="1" dirty="0"/>
              <a:t>What to expect in June</a:t>
            </a:r>
          </a:p>
          <a:p>
            <a:r>
              <a:rPr lang="en-US" sz="2667" b="1" dirty="0"/>
              <a:t>Expanding our Vision:</a:t>
            </a:r>
          </a:p>
          <a:p>
            <a:pPr lvl="1"/>
            <a:r>
              <a:rPr lang="en-US" sz="2267" b="1" dirty="0"/>
              <a:t>Financial COE (from PPP loan education to a robust LIFT model)</a:t>
            </a:r>
          </a:p>
          <a:p>
            <a:r>
              <a:rPr lang="en-US" sz="2667" b="1" dirty="0"/>
              <a:t>Re-organized to support future</a:t>
            </a:r>
          </a:p>
          <a:p>
            <a:endParaRPr lang="en-US" sz="2667" b="1" dirty="0"/>
          </a:p>
          <a:p>
            <a:pPr marL="0" indent="0">
              <a:buNone/>
            </a:pPr>
            <a:r>
              <a:rPr lang="en-US" sz="2667" b="1" i="1" dirty="0"/>
              <a:t>Note:  Please review committee reports in the WBENC Board Book.  We are participating in Cultural Training which is pre-empting many of our normal speakers.  I wish to thank all of our Committee Chairs and also provide special recognition to Forum and RPO leadership for their on-going contributions to engaging our network.  (Forum:  Patti Massey, Chair; Peggy Del Fabbro, 1</a:t>
            </a:r>
            <a:r>
              <a:rPr lang="en-US" sz="2667" b="1" i="1" baseline="30000" dirty="0"/>
              <a:t>st</a:t>
            </a:r>
            <a:r>
              <a:rPr lang="en-US" sz="2667" b="1" i="1" dirty="0"/>
              <a:t> VC; &amp; Hannah Kain, 2</a:t>
            </a:r>
            <a:r>
              <a:rPr lang="en-US" sz="2667" b="1" i="1" baseline="30000" dirty="0"/>
              <a:t>nd</a:t>
            </a:r>
            <a:r>
              <a:rPr lang="en-US" sz="2667" b="1" i="1" dirty="0"/>
              <a:t> VC.  Leadership Council:  Phala Mire, Chair;  Sandra Eberhard, Vice Chair.)</a:t>
            </a:r>
          </a:p>
          <a:p>
            <a:pPr marL="0" indent="0">
              <a:buNone/>
            </a:pPr>
            <a:endParaRPr lang="en-US" sz="2667" b="1" dirty="0"/>
          </a:p>
          <a:p>
            <a:endParaRPr lang="en-US" sz="2667" dirty="0"/>
          </a:p>
          <a:p>
            <a:endParaRPr lang="en-US" dirty="0"/>
          </a:p>
        </p:txBody>
      </p:sp>
      <p:sp>
        <p:nvSpPr>
          <p:cNvPr id="3" name="Title 2"/>
          <p:cNvSpPr>
            <a:spLocks noGrp="1"/>
          </p:cNvSpPr>
          <p:nvPr>
            <p:ph type="title"/>
          </p:nvPr>
        </p:nvSpPr>
        <p:spPr/>
        <p:txBody>
          <a:bodyPr>
            <a:normAutofit/>
          </a:bodyPr>
          <a:lstStyle/>
          <a:p>
            <a:r>
              <a:rPr lang="en-US" dirty="0"/>
              <a:t>Success in 2020</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Topics to update</a:t>
            </a:r>
          </a:p>
        </p:txBody>
      </p:sp>
    </p:spTree>
    <p:extLst>
      <p:ext uri="{BB962C8B-B14F-4D97-AF65-F5344CB8AC3E}">
        <p14:creationId xmlns:p14="http://schemas.microsoft.com/office/powerpoint/2010/main" val="333461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104055" y="990601"/>
            <a:ext cx="8919780" cy="5348288"/>
          </a:xfrm>
        </p:spPr>
        <p:txBody>
          <a:bodyPr>
            <a:normAutofit fontScale="55000" lnSpcReduction="20000"/>
          </a:bodyPr>
          <a:lstStyle/>
          <a:p>
            <a:r>
              <a:rPr lang="en-US" sz="2400" b="1" dirty="0"/>
              <a:t>Cash as of December 31, 2020                                       </a:t>
            </a:r>
          </a:p>
          <a:p>
            <a:pPr marL="1127732" lvl="1" indent="-457189"/>
            <a:r>
              <a:rPr lang="en-US" dirty="0"/>
              <a:t>Operating Account                          $ 2,850,394</a:t>
            </a:r>
          </a:p>
          <a:p>
            <a:pPr marL="1127732" lvl="1" indent="-457189"/>
            <a:r>
              <a:rPr lang="en-US" dirty="0"/>
              <a:t>Investment Account                        $ 1,051,602</a:t>
            </a:r>
          </a:p>
          <a:p>
            <a:pPr marL="1127732" lvl="1" indent="-457189"/>
            <a:r>
              <a:rPr lang="en-US" dirty="0"/>
              <a:t>Liquid Assets                                    </a:t>
            </a:r>
            <a:r>
              <a:rPr lang="en-US" b="1" u="sng" dirty="0"/>
              <a:t>$  3,901,996</a:t>
            </a:r>
          </a:p>
          <a:p>
            <a:pPr marL="1127732" lvl="1" indent="-457189"/>
            <a:r>
              <a:rPr lang="en-US" dirty="0"/>
              <a:t>Restricted Funds (DBB/CWS)             $ 907,023 - approx</a:t>
            </a:r>
          </a:p>
          <a:p>
            <a:pPr marL="1127732" lvl="1" indent="-457189"/>
            <a:r>
              <a:rPr lang="en-US" dirty="0"/>
              <a:t>Perm Restricted                                      $73,100    </a:t>
            </a:r>
          </a:p>
          <a:p>
            <a:pPr marL="1127732" lvl="1" indent="-457189"/>
            <a:r>
              <a:rPr lang="en-US" dirty="0"/>
              <a:t>Total Cash Assets                             </a:t>
            </a:r>
            <a:r>
              <a:rPr lang="en-US" b="1" u="sng" dirty="0"/>
              <a:t>$  4,882,119    </a:t>
            </a:r>
          </a:p>
          <a:p>
            <a:pPr marL="670543" lvl="1" indent="0">
              <a:buNone/>
            </a:pPr>
            <a:r>
              <a:rPr lang="en-US" b="1" u="sng" dirty="0"/>
              <a:t>   </a:t>
            </a:r>
          </a:p>
          <a:p>
            <a:r>
              <a:rPr lang="en-US" sz="2400" b="1" dirty="0"/>
              <a:t>Accounts Receivable       $1,750,000</a:t>
            </a:r>
          </a:p>
          <a:p>
            <a:pPr marL="0" indent="0">
              <a:buNone/>
            </a:pPr>
            <a:endParaRPr lang="en-US" sz="2400" b="1" dirty="0"/>
          </a:p>
          <a:p>
            <a:r>
              <a:rPr lang="en-US" sz="2400" b="1" dirty="0"/>
              <a:t>Unrestricted Revenue     $7,875,572  </a:t>
            </a:r>
          </a:p>
          <a:p>
            <a:pPr marL="0" indent="0">
              <a:buNone/>
            </a:pPr>
            <a:endParaRPr lang="en-US" sz="2400" b="1" dirty="0"/>
          </a:p>
          <a:p>
            <a:r>
              <a:rPr lang="en-US" sz="2400" b="1" dirty="0"/>
              <a:t>Profit Approximately $450,000-$500,000 (reclasses in process)</a:t>
            </a:r>
          </a:p>
          <a:p>
            <a:pPr marL="0" indent="0">
              <a:buNone/>
            </a:pPr>
            <a:endParaRPr lang="en-US" sz="2400" b="1" dirty="0"/>
          </a:p>
          <a:p>
            <a:r>
              <a:rPr lang="en-US" sz="2600" b="1" dirty="0"/>
              <a:t>Received 1 PPP Loan of $485K in 2020 (also in 2021) – Forgiveness process to be conductive in May 2021</a:t>
            </a:r>
          </a:p>
          <a:p>
            <a:pPr marL="0" indent="0">
              <a:buNone/>
            </a:pPr>
            <a:endParaRPr lang="en-US" sz="2600" b="1" dirty="0"/>
          </a:p>
          <a:p>
            <a:r>
              <a:rPr lang="en-US" sz="2600" b="1" dirty="0"/>
              <a:t>Retained all staff at full pay and benefits  ($3.6M)</a:t>
            </a:r>
          </a:p>
          <a:p>
            <a:pPr marL="0" indent="0">
              <a:buNone/>
            </a:pPr>
            <a:endParaRPr lang="en-US" sz="2600" b="1" dirty="0"/>
          </a:p>
          <a:p>
            <a:r>
              <a:rPr lang="en-US" sz="2600" b="1" dirty="0"/>
              <a:t>Paid original budget of $1,950,000 as allocations to RPOs ($600K greater than allocation methodology)</a:t>
            </a:r>
          </a:p>
          <a:p>
            <a:endParaRPr lang="en-US" sz="2133" b="1" dirty="0"/>
          </a:p>
        </p:txBody>
      </p:sp>
      <p:sp>
        <p:nvSpPr>
          <p:cNvPr id="3" name="Title 2"/>
          <p:cNvSpPr>
            <a:spLocks noGrp="1"/>
          </p:cNvSpPr>
          <p:nvPr>
            <p:ph type="title"/>
          </p:nvPr>
        </p:nvSpPr>
        <p:spPr/>
        <p:txBody>
          <a:bodyPr>
            <a:normAutofit/>
          </a:bodyPr>
          <a:lstStyle/>
          <a:p>
            <a:r>
              <a:rPr lang="en-US" dirty="0"/>
              <a:t>Success in 2020</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financials</a:t>
            </a:r>
          </a:p>
        </p:txBody>
      </p:sp>
    </p:spTree>
    <p:extLst>
      <p:ext uri="{BB962C8B-B14F-4D97-AF65-F5344CB8AC3E}">
        <p14:creationId xmlns:p14="http://schemas.microsoft.com/office/powerpoint/2010/main" val="428020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CD6378C0-CA0C-4747-AB8F-0E06CD67B5AD}"/>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417058" y="301791"/>
            <a:ext cx="4411583" cy="54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B92E3E0-A127-4495-9E89-C439A0B621FF}"/>
              </a:ext>
            </a:extLst>
          </p:cNvPr>
          <p:cNvSpPr txBox="1"/>
          <p:nvPr/>
        </p:nvSpPr>
        <p:spPr>
          <a:xfrm>
            <a:off x="8003528" y="338208"/>
            <a:ext cx="3436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By the Numbers</a:t>
            </a:r>
          </a:p>
        </p:txBody>
      </p:sp>
      <p:sp>
        <p:nvSpPr>
          <p:cNvPr id="12" name="Vertical Text Placeholder 6">
            <a:extLst>
              <a:ext uri="{FF2B5EF4-FFF2-40B4-BE49-F238E27FC236}">
                <a16:creationId xmlns:a16="http://schemas.microsoft.com/office/drawing/2014/main" id="{73DAD400-E5E6-4072-92B7-457A5A09A270}"/>
              </a:ext>
            </a:extLst>
          </p:cNvPr>
          <p:cNvSpPr txBox="1">
            <a:spLocks/>
          </p:cNvSpPr>
          <p:nvPr/>
        </p:nvSpPr>
        <p:spPr>
          <a:xfrm rot="16200000">
            <a:off x="5291491" y="-727062"/>
            <a:ext cx="492018" cy="3805900"/>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1" i="0" u="none" strike="noStrike" kern="1200" cap="all" spc="0" normalizeH="0" baseline="0" noProof="0" dirty="0">
                <a:ln>
                  <a:noFill/>
                </a:ln>
                <a:solidFill>
                  <a:prstClr val="black"/>
                </a:solidFill>
                <a:effectLst/>
                <a:uLnTx/>
                <a:uFillTx/>
                <a:latin typeface="century gothic" charset="0"/>
                <a:ea typeface="+mn-ea"/>
                <a:cs typeface="+mn-cs"/>
              </a:rPr>
              <a:t>188 WBEs</a:t>
            </a:r>
          </a:p>
        </p:txBody>
      </p:sp>
      <p:sp>
        <p:nvSpPr>
          <p:cNvPr id="13" name="Vertical Text Placeholder 6">
            <a:extLst>
              <a:ext uri="{FF2B5EF4-FFF2-40B4-BE49-F238E27FC236}">
                <a16:creationId xmlns:a16="http://schemas.microsoft.com/office/drawing/2014/main" id="{600C7C7A-E505-4EAD-8241-BAE8E6541F62}"/>
              </a:ext>
            </a:extLst>
          </p:cNvPr>
          <p:cNvSpPr txBox="1">
            <a:spLocks/>
          </p:cNvSpPr>
          <p:nvPr/>
        </p:nvSpPr>
        <p:spPr>
          <a:xfrm rot="16200000">
            <a:off x="4602941" y="487507"/>
            <a:ext cx="1937121" cy="3805900"/>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charset="0"/>
                <a:ea typeface="+mn-ea"/>
                <a:cs typeface="+mn-cs"/>
              </a:rPr>
              <a:t>SURVIVE Track: 112</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charset="0"/>
                <a:ea typeface="+mn-ea"/>
                <a:cs typeface="+mn-cs"/>
              </a:rPr>
              <a:t>GROW Track: 55</a:t>
            </a: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charset="0"/>
                <a:ea typeface="+mn-ea"/>
                <a:cs typeface="+mn-cs"/>
              </a:rPr>
              <a:t>THRIVE Track: 21</a:t>
            </a: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altLang="en-US" sz="1400" b="0" i="0" u="none" strike="noStrike" kern="1200" cap="all"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altLang="en-US" sz="1400" b="0" i="0" u="none" strike="noStrike" kern="1200" cap="all"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29 States, </a:t>
            </a:r>
            <a:r>
              <a:rPr kumimoji="0" lang="en-US" sz="1400" b="0" i="0" u="none" strike="noStrike" kern="1200" cap="all"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14 Regional Partner Organizations, and 18 Industries represented</a:t>
            </a: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charset="0"/>
                <a:ea typeface="+mn-ea"/>
                <a:cs typeface="+mn-cs"/>
              </a:rPr>
              <a:t> </a:t>
            </a: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entury gothic" charset="0"/>
              <a:ea typeface="+mn-ea"/>
              <a:cs typeface="+mn-cs"/>
            </a:endParaRPr>
          </a:p>
        </p:txBody>
      </p:sp>
      <p:cxnSp>
        <p:nvCxnSpPr>
          <p:cNvPr id="14" name="Straight Connector 13">
            <a:extLst>
              <a:ext uri="{FF2B5EF4-FFF2-40B4-BE49-F238E27FC236}">
                <a16:creationId xmlns:a16="http://schemas.microsoft.com/office/drawing/2014/main" id="{9F6C07FB-04F4-4E81-AB81-95356D150D3A}"/>
              </a:ext>
            </a:extLst>
          </p:cNvPr>
          <p:cNvCxnSpPr/>
          <p:nvPr/>
        </p:nvCxnSpPr>
        <p:spPr>
          <a:xfrm>
            <a:off x="7613780" y="1046149"/>
            <a:ext cx="0" cy="47450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8898DF3-1209-4217-A430-3468EA0A674E}"/>
              </a:ext>
            </a:extLst>
          </p:cNvPr>
          <p:cNvCxnSpPr>
            <a:cxnSpLocks/>
          </p:cNvCxnSpPr>
          <p:nvPr/>
        </p:nvCxnSpPr>
        <p:spPr>
          <a:xfrm>
            <a:off x="3080347" y="3359020"/>
            <a:ext cx="8862837"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Vertical Text Placeholder 6">
            <a:extLst>
              <a:ext uri="{FF2B5EF4-FFF2-40B4-BE49-F238E27FC236}">
                <a16:creationId xmlns:a16="http://schemas.microsoft.com/office/drawing/2014/main" id="{FE144465-7CEB-49AB-B71F-4F6F9878F315}"/>
              </a:ext>
            </a:extLst>
          </p:cNvPr>
          <p:cNvSpPr txBox="1">
            <a:spLocks/>
          </p:cNvSpPr>
          <p:nvPr/>
        </p:nvSpPr>
        <p:spPr>
          <a:xfrm rot="16200000">
            <a:off x="8728681" y="408466"/>
            <a:ext cx="2104387" cy="3796711"/>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entury gothic" charset="0"/>
                <a:ea typeface="+mn-ea"/>
                <a:cs typeface="+mn-cs"/>
              </a:rPr>
              <a:t>14 Corporate Member Supporters</a:t>
            </a: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entury gothic" charset="0"/>
              <a:ea typeface="+mn-ea"/>
              <a:cs typeface="+mn-cs"/>
            </a:endParaRPr>
          </a:p>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entury gothic" charset="0"/>
                <a:ea typeface="+mn-ea"/>
                <a:cs typeface="+mn-cs"/>
              </a:rPr>
              <a:t>16 Leading Instructors</a:t>
            </a:r>
          </a:p>
          <a:p>
            <a:pPr marL="0" marR="0" lvl="0" indent="0" algn="ctr" defTabSz="457200" rtl="0" eaLnBrk="1" fontAlgn="auto" latinLnBrk="0" hangingPunct="1">
              <a:lnSpc>
                <a:spcPct val="100000"/>
              </a:lnSpc>
              <a:spcBef>
                <a:spcPct val="20000"/>
              </a:spcBef>
              <a:spcAft>
                <a:spcPts val="0"/>
              </a:spcAft>
              <a:buClrTx/>
              <a:buSzTx/>
              <a:buFontTx/>
              <a:buNone/>
              <a:tabLst/>
              <a:defRPr/>
            </a:pPr>
            <a:endParaRPr kumimoji="0" lang="en-US" sz="2400" b="1" i="0" u="none" strike="noStrike" kern="1200" cap="all" spc="0" normalizeH="0" baseline="0" noProof="0" dirty="0">
              <a:ln>
                <a:noFill/>
              </a:ln>
              <a:solidFill>
                <a:prstClr val="black"/>
              </a:solidFill>
              <a:effectLst/>
              <a:uLnTx/>
              <a:uFillTx/>
              <a:latin typeface="century gothic" charset="0"/>
              <a:ea typeface="+mn-ea"/>
              <a:cs typeface="+mn-cs"/>
            </a:endParaRPr>
          </a:p>
        </p:txBody>
      </p:sp>
      <p:sp>
        <p:nvSpPr>
          <p:cNvPr id="17" name="Vertical Text Placeholder 6">
            <a:extLst>
              <a:ext uri="{FF2B5EF4-FFF2-40B4-BE49-F238E27FC236}">
                <a16:creationId xmlns:a16="http://schemas.microsoft.com/office/drawing/2014/main" id="{11964997-7EB1-4916-B3B4-A060AC5E79D3}"/>
              </a:ext>
            </a:extLst>
          </p:cNvPr>
          <p:cNvSpPr txBox="1">
            <a:spLocks/>
          </p:cNvSpPr>
          <p:nvPr/>
        </p:nvSpPr>
        <p:spPr>
          <a:xfrm rot="16200000">
            <a:off x="4399395" y="2776597"/>
            <a:ext cx="2276999" cy="3806688"/>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charset="0"/>
              <a:ea typeface="+mn-ea"/>
              <a:cs typeface="+mn-cs"/>
            </a:endParaRPr>
          </a:p>
        </p:txBody>
      </p:sp>
      <p:sp>
        <p:nvSpPr>
          <p:cNvPr id="18" name="Vertical Text Placeholder 6">
            <a:extLst>
              <a:ext uri="{FF2B5EF4-FFF2-40B4-BE49-F238E27FC236}">
                <a16:creationId xmlns:a16="http://schemas.microsoft.com/office/drawing/2014/main" id="{A4EA2592-1335-4216-A06D-60623107F86F}"/>
              </a:ext>
            </a:extLst>
          </p:cNvPr>
          <p:cNvSpPr txBox="1">
            <a:spLocks/>
          </p:cNvSpPr>
          <p:nvPr/>
        </p:nvSpPr>
        <p:spPr>
          <a:xfrm rot="16200000">
            <a:off x="8609905" y="2814056"/>
            <a:ext cx="2276999" cy="3731771"/>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charset="0"/>
                <a:ea typeface="+mn-ea"/>
                <a:cs typeface="+mn-cs"/>
              </a:rPr>
              <a:t>Connections:</a:t>
            </a:r>
          </a:p>
          <a:p>
            <a:pPr marL="380990" marR="0" lvl="0" indent="-38099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century gothic" charset="0"/>
              <a:ea typeface="+mn-ea"/>
              <a:cs typeface="+mn-cs"/>
            </a:endParaRPr>
          </a:p>
          <a:p>
            <a:pPr marL="380990" marR="0" lvl="0" indent="-38099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charset="0"/>
                <a:ea typeface="+mn-ea"/>
                <a:cs typeface="+mn-cs"/>
              </a:rPr>
              <a:t>4 sets of Peer Group sessions</a:t>
            </a:r>
          </a:p>
          <a:p>
            <a:pPr marL="380990" marR="0" lvl="0" indent="-38099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charset="0"/>
                <a:ea typeface="+mn-ea"/>
                <a:cs typeface="+mn-cs"/>
              </a:rPr>
              <a:t>1 Coffee Table Discussion</a:t>
            </a:r>
          </a:p>
          <a:p>
            <a:pPr marL="380990" marR="0" lvl="0" indent="-38099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charset="0"/>
                <a:ea typeface="+mn-ea"/>
                <a:cs typeface="+mn-cs"/>
              </a:rPr>
              <a:t>2 Pitch Coaching Round Tables</a:t>
            </a:r>
          </a:p>
          <a:p>
            <a:pPr marL="380990" marR="0" lvl="0" indent="-38099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charset="0"/>
                <a:ea typeface="+mn-ea"/>
                <a:cs typeface="+mn-cs"/>
              </a:rPr>
              <a:t>Over 10,000 </a:t>
            </a:r>
            <a:r>
              <a:rPr kumimoji="0" lang="en-US" sz="1400" b="0" i="0" u="none" strike="noStrike" kern="1200" cap="none" spc="0" normalizeH="0" baseline="0" noProof="0" dirty="0">
                <a:ln>
                  <a:noFill/>
                </a:ln>
                <a:solidFill>
                  <a:prstClr val="black"/>
                </a:solidFill>
                <a:effectLst/>
                <a:uLnTx/>
                <a:uFillTx/>
                <a:latin typeface="century gothic" charset="0"/>
                <a:ea typeface="+mn-ea"/>
                <a:cs typeface="+mn-cs"/>
              </a:rPr>
              <a:t>messages in the </a:t>
            </a:r>
            <a:r>
              <a:rPr kumimoji="0" lang="en-US" sz="1400" b="1" i="0" u="none" strike="noStrike" kern="1200" cap="none" spc="0" normalizeH="0" baseline="0" noProof="0" dirty="0">
                <a:ln>
                  <a:noFill/>
                </a:ln>
                <a:solidFill>
                  <a:prstClr val="black"/>
                </a:solidFill>
                <a:effectLst/>
                <a:uLnTx/>
                <a:uFillTx/>
                <a:latin typeface="century gothic" charset="0"/>
                <a:ea typeface="+mn-ea"/>
                <a:cs typeface="+mn-cs"/>
              </a:rPr>
              <a:t>Chat</a:t>
            </a:r>
          </a:p>
          <a:p>
            <a:pPr marL="380990" marR="0" lvl="0" indent="-38099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charset="0"/>
                <a:ea typeface="+mn-ea"/>
                <a:cs typeface="+mn-cs"/>
              </a:rPr>
              <a:t>Many </a:t>
            </a:r>
            <a:r>
              <a:rPr kumimoji="0" lang="en-US" sz="1400" b="0" i="0" u="none" strike="noStrike" kern="1200" cap="none" spc="0" normalizeH="0" baseline="0" noProof="0" dirty="0">
                <a:ln>
                  <a:noFill/>
                </a:ln>
                <a:solidFill>
                  <a:prstClr val="black"/>
                </a:solidFill>
                <a:effectLst/>
                <a:uLnTx/>
                <a:uFillTx/>
                <a:latin typeface="century gothic" charset="0"/>
                <a:ea typeface="+mn-ea"/>
                <a:cs typeface="+mn-cs"/>
              </a:rPr>
              <a:t>shared experiences</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US" sz="1800" b="1" i="0" u="none" strike="noStrike" kern="1200" cap="all" spc="0" normalizeH="0" baseline="0" noProof="0" dirty="0">
              <a:ln>
                <a:noFill/>
              </a:ln>
              <a:solidFill>
                <a:prstClr val="black"/>
              </a:solidFill>
              <a:effectLst/>
              <a:uLnTx/>
              <a:uFillTx/>
              <a:latin typeface="century gothic" charset="0"/>
              <a:ea typeface="+mn-ea"/>
              <a:cs typeface="+mn-cs"/>
            </a:endParaRPr>
          </a:p>
        </p:txBody>
      </p:sp>
      <p:sp>
        <p:nvSpPr>
          <p:cNvPr id="19" name="TextBox 18">
            <a:extLst>
              <a:ext uri="{FF2B5EF4-FFF2-40B4-BE49-F238E27FC236}">
                <a16:creationId xmlns:a16="http://schemas.microsoft.com/office/drawing/2014/main" id="{B9FE0219-0F50-4E11-BE73-116B82B39D5A}"/>
              </a:ext>
            </a:extLst>
          </p:cNvPr>
          <p:cNvSpPr txBox="1"/>
          <p:nvPr/>
        </p:nvSpPr>
        <p:spPr>
          <a:xfrm>
            <a:off x="3529221" y="3459923"/>
            <a:ext cx="4159188" cy="2031325"/>
          </a:xfrm>
          <a:prstGeom prst="rect">
            <a:avLst/>
          </a:prstGeom>
          <a:noFill/>
        </p:spPr>
        <p:txBody>
          <a:bodyPr wrap="square">
            <a:spAutoFit/>
          </a:bodyPr>
          <a:lstStyle/>
          <a:p>
            <a:pPr marL="285744" marR="0" lvl="0" indent="-28574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Participants WBENC Certified from 1-21 years</a:t>
            </a:r>
          </a:p>
          <a:p>
            <a:pPr marL="285744" marR="0" lvl="0" indent="-28574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Top 5 Industries served by the WeTHRIVE cohort</a:t>
            </a:r>
          </a:p>
          <a:p>
            <a:pPr marL="788651" marR="0" lvl="1" indent="-28574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Retail </a:t>
            </a:r>
          </a:p>
          <a:p>
            <a:pPr marL="788651" marR="0" lvl="1" indent="-28574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Professional &amp; Technical Services</a:t>
            </a:r>
          </a:p>
          <a:p>
            <a:pPr marL="788651" marR="0" lvl="1" indent="-28574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Business Services</a:t>
            </a:r>
          </a:p>
          <a:p>
            <a:pPr marL="788651" marR="0" lvl="1" indent="-28574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Government Agency</a:t>
            </a:r>
          </a:p>
          <a:p>
            <a:pPr marL="788651" marR="0" lvl="1" indent="-285744"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Construction</a:t>
            </a: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Vertical Text Placeholder 6">
            <a:extLst>
              <a:ext uri="{FF2B5EF4-FFF2-40B4-BE49-F238E27FC236}">
                <a16:creationId xmlns:a16="http://schemas.microsoft.com/office/drawing/2014/main" id="{1F02AC0B-5F1C-45A7-A60E-CF31F0C694C8}"/>
              </a:ext>
            </a:extLst>
          </p:cNvPr>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800" b="1" i="0" u="none" strike="noStrike" kern="1200" cap="all" spc="0" normalizeH="0" baseline="0" noProof="0" dirty="0">
                <a:ln>
                  <a:noFill/>
                </a:ln>
                <a:solidFill>
                  <a:prstClr val="white"/>
                </a:solidFill>
                <a:effectLst/>
                <a:uLnTx/>
                <a:uFillTx/>
                <a:latin typeface="century gothic" charset="0"/>
                <a:ea typeface="+mn-ea"/>
                <a:cs typeface="+mn-cs"/>
              </a:rPr>
              <a:t>Winter 2021</a:t>
            </a:r>
          </a:p>
          <a:p>
            <a:pPr marL="0" marR="0" lvl="0" indent="0" algn="r" defTabSz="609585" rtl="0" eaLnBrk="1" fontAlgn="auto" latinLnBrk="0" hangingPunct="1">
              <a:lnSpc>
                <a:spcPct val="100000"/>
              </a:lnSpc>
              <a:spcBef>
                <a:spcPct val="20000"/>
              </a:spcBef>
              <a:spcAft>
                <a:spcPts val="0"/>
              </a:spcAft>
              <a:buClrTx/>
              <a:buSzTx/>
              <a:buFontTx/>
              <a:buNone/>
              <a:tabLst/>
              <a:defRPr/>
            </a:pPr>
            <a:r>
              <a:rPr lang="en-US" sz="3200" dirty="0">
                <a:solidFill>
                  <a:prstClr val="white"/>
                </a:solidFill>
              </a:rPr>
              <a:t>Jan 14 – mar 12</a:t>
            </a:r>
            <a:endParaRPr kumimoji="0" lang="en-US" sz="3200" b="1" i="0" u="none" strike="noStrike" kern="1200" cap="all" spc="0" normalizeH="0" baseline="0" noProof="0" dirty="0">
              <a:ln>
                <a:noFill/>
              </a:ln>
              <a:solidFill>
                <a:prstClr val="white"/>
              </a:solidFill>
              <a:effectLst/>
              <a:uLnTx/>
              <a:uFillTx/>
              <a:latin typeface="century gothic" charset="0"/>
              <a:ea typeface="+mn-ea"/>
              <a:cs typeface="+mn-cs"/>
            </a:endParaRPr>
          </a:p>
        </p:txBody>
      </p:sp>
    </p:spTree>
    <p:extLst>
      <p:ext uri="{BB962C8B-B14F-4D97-AF65-F5344CB8AC3E}">
        <p14:creationId xmlns:p14="http://schemas.microsoft.com/office/powerpoint/2010/main" val="712734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val 96">
            <a:extLst>
              <a:ext uri="{FF2B5EF4-FFF2-40B4-BE49-F238E27FC236}">
                <a16:creationId xmlns:a16="http://schemas.microsoft.com/office/drawing/2014/main" id="{40E4CB18-3FD0-564E-8334-32BA5419BA3C}"/>
              </a:ext>
            </a:extLst>
          </p:cNvPr>
          <p:cNvSpPr/>
          <p:nvPr/>
        </p:nvSpPr>
        <p:spPr>
          <a:xfrm>
            <a:off x="7266434" y="3498573"/>
            <a:ext cx="822960" cy="8237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2E85AF2D-A64B-CC45-9C33-36345E6F529B}"/>
              </a:ext>
            </a:extLst>
          </p:cNvPr>
          <p:cNvSpPr/>
          <p:nvPr/>
        </p:nvSpPr>
        <p:spPr>
          <a:xfrm>
            <a:off x="10819506" y="3513089"/>
            <a:ext cx="822960" cy="8237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4" name="Picture 83">
            <a:extLst>
              <a:ext uri="{FF2B5EF4-FFF2-40B4-BE49-F238E27FC236}">
                <a16:creationId xmlns:a16="http://schemas.microsoft.com/office/drawing/2014/main" id="{EB6D4B63-95D8-E747-9F3D-A6CEFF1F4A02}"/>
              </a:ext>
            </a:extLst>
          </p:cNvPr>
          <p:cNvPicPr>
            <a:picLocks noChangeAspect="1"/>
          </p:cNvPicPr>
          <p:nvPr/>
        </p:nvPicPr>
        <p:blipFill>
          <a:blip r:embed="rId3"/>
          <a:stretch>
            <a:fillRect/>
          </a:stretch>
        </p:blipFill>
        <p:spPr>
          <a:xfrm>
            <a:off x="7364954" y="3597118"/>
            <a:ext cx="609600" cy="609600"/>
          </a:xfrm>
          <a:prstGeom prst="rect">
            <a:avLst/>
          </a:prstGeom>
        </p:spPr>
      </p:pic>
      <p:sp>
        <p:nvSpPr>
          <p:cNvPr id="71" name="Oval 70">
            <a:extLst>
              <a:ext uri="{FF2B5EF4-FFF2-40B4-BE49-F238E27FC236}">
                <a16:creationId xmlns:a16="http://schemas.microsoft.com/office/drawing/2014/main" id="{C6F517F6-343B-CE4B-A31F-061415C0EA26}"/>
              </a:ext>
            </a:extLst>
          </p:cNvPr>
          <p:cNvSpPr/>
          <p:nvPr/>
        </p:nvSpPr>
        <p:spPr>
          <a:xfrm>
            <a:off x="199356" y="2027800"/>
            <a:ext cx="777240" cy="773653"/>
          </a:xfrm>
          <a:prstGeom prst="ellipse">
            <a:avLst/>
          </a:prstGeom>
          <a:solidFill>
            <a:srgbClr val="EB2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A2B8371-B861-DD43-8CEF-DF41E9E0CFE3}"/>
              </a:ext>
            </a:extLst>
          </p:cNvPr>
          <p:cNvSpPr/>
          <p:nvPr/>
        </p:nvSpPr>
        <p:spPr>
          <a:xfrm>
            <a:off x="6493789" y="0"/>
            <a:ext cx="5698209" cy="1432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830DC59-07B2-0C43-B011-F6F7952A457E}"/>
              </a:ext>
            </a:extLst>
          </p:cNvPr>
          <p:cNvSpPr/>
          <p:nvPr/>
        </p:nvSpPr>
        <p:spPr>
          <a:xfrm>
            <a:off x="5996729" y="67090"/>
            <a:ext cx="6096000" cy="292388"/>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prstClr val="white"/>
                </a:solidFill>
                <a:effectLst/>
                <a:uLnTx/>
                <a:uFillTx/>
                <a:latin typeface="Lato Black" panose="020F0502020204030203" pitchFamily="34" charset="0"/>
                <a:ea typeface="Lato Black" panose="020F0502020204030203" pitchFamily="34" charset="0"/>
                <a:cs typeface="Lato Black" panose="020F0502020204030203" pitchFamily="34" charset="0"/>
              </a:rPr>
              <a:t>TOTAL INTERACTIONS AT WBENC 2021</a:t>
            </a:r>
          </a:p>
        </p:txBody>
      </p:sp>
      <p:sp>
        <p:nvSpPr>
          <p:cNvPr id="18" name="Rectangle 17">
            <a:extLst>
              <a:ext uri="{FF2B5EF4-FFF2-40B4-BE49-F238E27FC236}">
                <a16:creationId xmlns:a16="http://schemas.microsoft.com/office/drawing/2014/main" id="{6EC753E4-3EBC-7B44-9807-E37DBAFA82AB}"/>
              </a:ext>
            </a:extLst>
          </p:cNvPr>
          <p:cNvSpPr/>
          <p:nvPr/>
        </p:nvSpPr>
        <p:spPr>
          <a:xfrm>
            <a:off x="6753138" y="1111124"/>
            <a:ext cx="5402862"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Slab" pitchFamily="2" charset="0"/>
                <a:ea typeface="Roboto Slab" pitchFamily="2" charset="0"/>
                <a:cs typeface="Futura Medium" panose="020B0602020204020303" pitchFamily="34" charset="-79"/>
              </a:rPr>
              <a:t>Taps, Views and Votes Cast in Chime Live Event App</a:t>
            </a:r>
          </a:p>
        </p:txBody>
      </p:sp>
      <p:sp>
        <p:nvSpPr>
          <p:cNvPr id="19" name="Rectangle 18">
            <a:extLst>
              <a:ext uri="{FF2B5EF4-FFF2-40B4-BE49-F238E27FC236}">
                <a16:creationId xmlns:a16="http://schemas.microsoft.com/office/drawing/2014/main" id="{8DDCF694-DC7A-E944-BDFD-DD17911ED9B8}"/>
              </a:ext>
            </a:extLst>
          </p:cNvPr>
          <p:cNvSpPr/>
          <p:nvPr/>
        </p:nvSpPr>
        <p:spPr>
          <a:xfrm>
            <a:off x="6826389" y="335995"/>
            <a:ext cx="5296952" cy="9233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Futura" panose="020B0602020204020303" pitchFamily="34" charset="-79"/>
                <a:ea typeface="Helvetica Neue" panose="02000206000000020004" pitchFamily="2" charset="0"/>
                <a:cs typeface="Futura" panose="020B0602020204020303" pitchFamily="34" charset="-79"/>
              </a:rPr>
              <a:t>91,938</a:t>
            </a:r>
          </a:p>
        </p:txBody>
      </p:sp>
      <p:sp>
        <p:nvSpPr>
          <p:cNvPr id="20" name="Rectangle 19">
            <a:extLst>
              <a:ext uri="{FF2B5EF4-FFF2-40B4-BE49-F238E27FC236}">
                <a16:creationId xmlns:a16="http://schemas.microsoft.com/office/drawing/2014/main" id="{018B5420-C3B0-6146-A37D-136E653E8411}"/>
              </a:ext>
            </a:extLst>
          </p:cNvPr>
          <p:cNvSpPr/>
          <p:nvPr/>
        </p:nvSpPr>
        <p:spPr>
          <a:xfrm>
            <a:off x="129850" y="1568790"/>
            <a:ext cx="2757350" cy="30777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B2294"/>
                </a:solidFill>
                <a:effectLst/>
                <a:uLnTx/>
                <a:uFillTx/>
                <a:latin typeface="Lato Heavy" panose="020F0502020204030203" pitchFamily="34" charset="0"/>
                <a:ea typeface="Lato Heavy" panose="020F0502020204030203" pitchFamily="34" charset="0"/>
                <a:cs typeface="Lato Heavy" panose="020F0502020204030203" pitchFamily="34" charset="0"/>
              </a:rPr>
              <a:t>KEY ENGAGEMENT METRICS</a:t>
            </a:r>
          </a:p>
        </p:txBody>
      </p:sp>
      <p:sp>
        <p:nvSpPr>
          <p:cNvPr id="21" name="Rectangle 20">
            <a:extLst>
              <a:ext uri="{FF2B5EF4-FFF2-40B4-BE49-F238E27FC236}">
                <a16:creationId xmlns:a16="http://schemas.microsoft.com/office/drawing/2014/main" id="{6D4117A5-CC40-C842-8549-AE7092A40E60}"/>
              </a:ext>
            </a:extLst>
          </p:cNvPr>
          <p:cNvSpPr/>
          <p:nvPr/>
        </p:nvSpPr>
        <p:spPr>
          <a:xfrm flipV="1">
            <a:off x="2793600" y="1715223"/>
            <a:ext cx="2095153" cy="45719"/>
          </a:xfrm>
          <a:prstGeom prst="rect">
            <a:avLst/>
          </a:prstGeom>
          <a:solidFill>
            <a:srgbClr val="EB2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5022"/>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242DEA-A022-224F-87D1-8B5810452C27}"/>
              </a:ext>
            </a:extLst>
          </p:cNvPr>
          <p:cNvSpPr/>
          <p:nvPr/>
        </p:nvSpPr>
        <p:spPr>
          <a:xfrm>
            <a:off x="962962" y="2525352"/>
            <a:ext cx="206640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B2294"/>
                </a:solidFill>
                <a:effectLst/>
                <a:uLnTx/>
                <a:uFillTx/>
                <a:latin typeface="Roboto Slab" pitchFamily="2" charset="0"/>
                <a:ea typeface="Roboto Slab" pitchFamily="2" charset="0"/>
                <a:cs typeface="Futura" panose="020B0602020204020303" pitchFamily="34" charset="-79"/>
              </a:rPr>
              <a:t>Attendees Logged-On</a:t>
            </a:r>
          </a:p>
        </p:txBody>
      </p:sp>
      <p:sp>
        <p:nvSpPr>
          <p:cNvPr id="25" name="Rectangle 24">
            <a:extLst>
              <a:ext uri="{FF2B5EF4-FFF2-40B4-BE49-F238E27FC236}">
                <a16:creationId xmlns:a16="http://schemas.microsoft.com/office/drawing/2014/main" id="{5DEC0395-E967-B740-BF59-DF7E4957EEE2}"/>
              </a:ext>
            </a:extLst>
          </p:cNvPr>
          <p:cNvSpPr/>
          <p:nvPr/>
        </p:nvSpPr>
        <p:spPr>
          <a:xfrm>
            <a:off x="931657" y="2065350"/>
            <a:ext cx="170773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1,117</a:t>
            </a:r>
          </a:p>
        </p:txBody>
      </p:sp>
      <p:sp>
        <p:nvSpPr>
          <p:cNvPr id="35" name="Rectangle 34">
            <a:extLst>
              <a:ext uri="{FF2B5EF4-FFF2-40B4-BE49-F238E27FC236}">
                <a16:creationId xmlns:a16="http://schemas.microsoft.com/office/drawing/2014/main" id="{3FABABBD-4001-A94F-B4CE-57FAA0393E63}"/>
              </a:ext>
            </a:extLst>
          </p:cNvPr>
          <p:cNvSpPr/>
          <p:nvPr/>
        </p:nvSpPr>
        <p:spPr>
          <a:xfrm>
            <a:off x="8841879" y="5101786"/>
            <a:ext cx="4275437"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Lato Heavy" panose="020F0502020204030203" pitchFamily="34" charset="0"/>
                <a:ea typeface="Lato Heavy" panose="020F0502020204030203" pitchFamily="34" charset="0"/>
                <a:cs typeface="Lato Heavy" panose="020F0502020204030203" pitchFamily="34" charset="0"/>
              </a:rPr>
              <a:t>Live Stream Unique Views</a:t>
            </a:r>
          </a:p>
        </p:txBody>
      </p:sp>
      <p:sp>
        <p:nvSpPr>
          <p:cNvPr id="36" name="Rectangle 35">
            <a:extLst>
              <a:ext uri="{FF2B5EF4-FFF2-40B4-BE49-F238E27FC236}">
                <a16:creationId xmlns:a16="http://schemas.microsoft.com/office/drawing/2014/main" id="{4A7CB774-9D51-6141-8FC8-EAFA0F245BD6}"/>
              </a:ext>
            </a:extLst>
          </p:cNvPr>
          <p:cNvSpPr/>
          <p:nvPr/>
        </p:nvSpPr>
        <p:spPr>
          <a:xfrm flipV="1">
            <a:off x="11126803" y="5255674"/>
            <a:ext cx="1065195" cy="45719"/>
          </a:xfrm>
          <a:prstGeom prst="rect">
            <a:avLst/>
          </a:prstGeom>
          <a:solidFill>
            <a:srgbClr val="AC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D927AB86-E9EF-0C42-836F-F24C34A055CB}"/>
              </a:ext>
            </a:extLst>
          </p:cNvPr>
          <p:cNvPicPr>
            <a:picLocks noChangeAspect="1"/>
          </p:cNvPicPr>
          <p:nvPr/>
        </p:nvPicPr>
        <p:blipFill>
          <a:blip r:embed="rId4"/>
          <a:stretch>
            <a:fillRect/>
          </a:stretch>
        </p:blipFill>
        <p:spPr>
          <a:xfrm>
            <a:off x="329352" y="2131281"/>
            <a:ext cx="518844" cy="518844"/>
          </a:xfrm>
          <a:prstGeom prst="rect">
            <a:avLst/>
          </a:prstGeom>
        </p:spPr>
      </p:pic>
      <p:sp>
        <p:nvSpPr>
          <p:cNvPr id="43" name="Rectangle 42">
            <a:extLst>
              <a:ext uri="{FF2B5EF4-FFF2-40B4-BE49-F238E27FC236}">
                <a16:creationId xmlns:a16="http://schemas.microsoft.com/office/drawing/2014/main" id="{556DC0B7-5E73-AA4D-892F-B676F4CCF2E4}"/>
              </a:ext>
            </a:extLst>
          </p:cNvPr>
          <p:cNvSpPr/>
          <p:nvPr/>
        </p:nvSpPr>
        <p:spPr>
          <a:xfrm>
            <a:off x="3626053" y="2532258"/>
            <a:ext cx="162473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B2294"/>
                </a:solidFill>
                <a:effectLst/>
                <a:uLnTx/>
                <a:uFillTx/>
                <a:latin typeface="Roboto Slab" pitchFamily="2" charset="0"/>
                <a:ea typeface="Roboto Slab" pitchFamily="2" charset="0"/>
                <a:cs typeface="Futura" panose="020B0602020204020303" pitchFamily="34" charset="-79"/>
              </a:rPr>
              <a:t>Average Interaction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B2294"/>
                </a:solidFill>
                <a:effectLst/>
                <a:uLnTx/>
                <a:uFillTx/>
                <a:latin typeface="Roboto Slab" pitchFamily="2" charset="0"/>
                <a:ea typeface="Roboto Slab" pitchFamily="2" charset="0"/>
                <a:cs typeface="Futura" panose="020B0602020204020303" pitchFamily="34" charset="-79"/>
              </a:rPr>
              <a:t>Per Attendee</a:t>
            </a:r>
          </a:p>
        </p:txBody>
      </p:sp>
      <p:sp>
        <p:nvSpPr>
          <p:cNvPr id="44" name="Rectangle 43">
            <a:extLst>
              <a:ext uri="{FF2B5EF4-FFF2-40B4-BE49-F238E27FC236}">
                <a16:creationId xmlns:a16="http://schemas.microsoft.com/office/drawing/2014/main" id="{3170C846-CD88-8B47-A32D-2AC8D1F5B96A}"/>
              </a:ext>
            </a:extLst>
          </p:cNvPr>
          <p:cNvSpPr/>
          <p:nvPr/>
        </p:nvSpPr>
        <p:spPr>
          <a:xfrm>
            <a:off x="3646635" y="2065349"/>
            <a:ext cx="139895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82</a:t>
            </a:r>
          </a:p>
        </p:txBody>
      </p:sp>
      <p:sp>
        <p:nvSpPr>
          <p:cNvPr id="45" name="Oval 44">
            <a:extLst>
              <a:ext uri="{FF2B5EF4-FFF2-40B4-BE49-F238E27FC236}">
                <a16:creationId xmlns:a16="http://schemas.microsoft.com/office/drawing/2014/main" id="{2DA6481B-1B2F-AC43-943C-5D9E4D185F3E}"/>
              </a:ext>
            </a:extLst>
          </p:cNvPr>
          <p:cNvSpPr/>
          <p:nvPr/>
        </p:nvSpPr>
        <p:spPr>
          <a:xfrm>
            <a:off x="2844586" y="2027800"/>
            <a:ext cx="777240" cy="773653"/>
          </a:xfrm>
          <a:prstGeom prst="ellipse">
            <a:avLst/>
          </a:prstGeom>
          <a:solidFill>
            <a:srgbClr val="EB2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8" name="Picture 47">
            <a:extLst>
              <a:ext uri="{FF2B5EF4-FFF2-40B4-BE49-F238E27FC236}">
                <a16:creationId xmlns:a16="http://schemas.microsoft.com/office/drawing/2014/main" id="{08DE117D-C803-0E4F-A810-CCA2F90CC73F}"/>
              </a:ext>
            </a:extLst>
          </p:cNvPr>
          <p:cNvPicPr>
            <a:picLocks noChangeAspect="1"/>
          </p:cNvPicPr>
          <p:nvPr/>
        </p:nvPicPr>
        <p:blipFill>
          <a:blip r:embed="rId5"/>
          <a:stretch>
            <a:fillRect/>
          </a:stretch>
        </p:blipFill>
        <p:spPr>
          <a:xfrm>
            <a:off x="2954492" y="2131281"/>
            <a:ext cx="555948" cy="555948"/>
          </a:xfrm>
          <a:prstGeom prst="rect">
            <a:avLst/>
          </a:prstGeom>
        </p:spPr>
      </p:pic>
      <p:sp>
        <p:nvSpPr>
          <p:cNvPr id="37" name="Oval 36">
            <a:extLst>
              <a:ext uri="{FF2B5EF4-FFF2-40B4-BE49-F238E27FC236}">
                <a16:creationId xmlns:a16="http://schemas.microsoft.com/office/drawing/2014/main" id="{4B7883A5-C7D4-AC42-A2C5-224BE98AD5FF}"/>
              </a:ext>
            </a:extLst>
          </p:cNvPr>
          <p:cNvSpPr/>
          <p:nvPr/>
        </p:nvSpPr>
        <p:spPr>
          <a:xfrm>
            <a:off x="7588261" y="396382"/>
            <a:ext cx="640080" cy="640080"/>
          </a:xfrm>
          <a:prstGeom prst="ellipse">
            <a:avLst/>
          </a:prstGeom>
          <a:solidFill>
            <a:srgbClr val="AC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89C708C-B053-B440-B6B2-AC73235BD849}"/>
              </a:ext>
            </a:extLst>
          </p:cNvPr>
          <p:cNvPicPr>
            <a:picLocks noChangeAspect="1"/>
          </p:cNvPicPr>
          <p:nvPr/>
        </p:nvPicPr>
        <p:blipFill>
          <a:blip r:embed="rId6"/>
          <a:stretch>
            <a:fillRect/>
          </a:stretch>
        </p:blipFill>
        <p:spPr>
          <a:xfrm>
            <a:off x="7681091" y="486290"/>
            <a:ext cx="429108" cy="429108"/>
          </a:xfrm>
          <a:prstGeom prst="rect">
            <a:avLst/>
          </a:prstGeom>
        </p:spPr>
      </p:pic>
      <p:sp>
        <p:nvSpPr>
          <p:cNvPr id="40" name="Oval 39">
            <a:extLst>
              <a:ext uri="{FF2B5EF4-FFF2-40B4-BE49-F238E27FC236}">
                <a16:creationId xmlns:a16="http://schemas.microsoft.com/office/drawing/2014/main" id="{2DE8F0C9-5AA7-F94E-8102-B3D5FB6E602E}"/>
              </a:ext>
            </a:extLst>
          </p:cNvPr>
          <p:cNvSpPr/>
          <p:nvPr/>
        </p:nvSpPr>
        <p:spPr>
          <a:xfrm>
            <a:off x="8308870" y="375082"/>
            <a:ext cx="636496" cy="640080"/>
          </a:xfrm>
          <a:prstGeom prst="ellipse">
            <a:avLst/>
          </a:prstGeom>
          <a:solidFill>
            <a:srgbClr val="AC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B44D2055-0319-4246-84A6-3470E6519A2D}"/>
              </a:ext>
            </a:extLst>
          </p:cNvPr>
          <p:cNvSpPr/>
          <p:nvPr/>
        </p:nvSpPr>
        <p:spPr>
          <a:xfrm>
            <a:off x="9029479" y="384353"/>
            <a:ext cx="636496" cy="645996"/>
          </a:xfrm>
          <a:prstGeom prst="ellipse">
            <a:avLst/>
          </a:prstGeom>
          <a:solidFill>
            <a:srgbClr val="AC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2F5A90C-A720-6646-9790-980FEC5D2D48}"/>
              </a:ext>
            </a:extLst>
          </p:cNvPr>
          <p:cNvPicPr>
            <a:picLocks noChangeAspect="1"/>
          </p:cNvPicPr>
          <p:nvPr/>
        </p:nvPicPr>
        <p:blipFill>
          <a:blip r:embed="rId7"/>
          <a:stretch>
            <a:fillRect/>
          </a:stretch>
        </p:blipFill>
        <p:spPr>
          <a:xfrm>
            <a:off x="8392233" y="465596"/>
            <a:ext cx="464341" cy="464341"/>
          </a:xfrm>
          <a:prstGeom prst="rect">
            <a:avLst/>
          </a:prstGeom>
        </p:spPr>
      </p:pic>
      <p:pic>
        <p:nvPicPr>
          <p:cNvPr id="14" name="Picture 13">
            <a:extLst>
              <a:ext uri="{FF2B5EF4-FFF2-40B4-BE49-F238E27FC236}">
                <a16:creationId xmlns:a16="http://schemas.microsoft.com/office/drawing/2014/main" id="{4D3298CF-7716-8F41-82E3-346783C09300}"/>
              </a:ext>
            </a:extLst>
          </p:cNvPr>
          <p:cNvPicPr>
            <a:picLocks noChangeAspect="1"/>
          </p:cNvPicPr>
          <p:nvPr/>
        </p:nvPicPr>
        <p:blipFill>
          <a:blip r:embed="rId8"/>
          <a:stretch>
            <a:fillRect/>
          </a:stretch>
        </p:blipFill>
        <p:spPr>
          <a:xfrm>
            <a:off x="9132854" y="485652"/>
            <a:ext cx="429746" cy="429746"/>
          </a:xfrm>
          <a:prstGeom prst="rect">
            <a:avLst/>
          </a:prstGeom>
        </p:spPr>
      </p:pic>
      <p:sp>
        <p:nvSpPr>
          <p:cNvPr id="46" name="Rectangle 45">
            <a:extLst>
              <a:ext uri="{FF2B5EF4-FFF2-40B4-BE49-F238E27FC236}">
                <a16:creationId xmlns:a16="http://schemas.microsoft.com/office/drawing/2014/main" id="{14895383-8553-0646-B827-C04E239C717A}"/>
              </a:ext>
            </a:extLst>
          </p:cNvPr>
          <p:cNvSpPr/>
          <p:nvPr/>
        </p:nvSpPr>
        <p:spPr>
          <a:xfrm>
            <a:off x="5083771" y="1599367"/>
            <a:ext cx="275735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A6CAE"/>
                </a:solidFill>
                <a:effectLst/>
                <a:uLnTx/>
                <a:uFillTx/>
                <a:latin typeface="Lato Heavy" panose="020F0502020204030203" pitchFamily="34" charset="0"/>
                <a:ea typeface="Lato Heavy" panose="020F0502020204030203" pitchFamily="34" charset="0"/>
                <a:cs typeface="Lato Heavy" panose="020F0502020204030203" pitchFamily="34" charset="0"/>
              </a:rPr>
              <a:t>AUDIENCE INTERACTIONS</a:t>
            </a:r>
          </a:p>
        </p:txBody>
      </p:sp>
      <p:sp>
        <p:nvSpPr>
          <p:cNvPr id="47" name="Rectangle 46">
            <a:extLst>
              <a:ext uri="{FF2B5EF4-FFF2-40B4-BE49-F238E27FC236}">
                <a16:creationId xmlns:a16="http://schemas.microsoft.com/office/drawing/2014/main" id="{FA029D28-1DDA-8B44-A7C2-DCF1379C4BBF}"/>
              </a:ext>
            </a:extLst>
          </p:cNvPr>
          <p:cNvSpPr/>
          <p:nvPr/>
        </p:nvSpPr>
        <p:spPr>
          <a:xfrm>
            <a:off x="7546652" y="1730087"/>
            <a:ext cx="4645347" cy="45719"/>
          </a:xfrm>
          <a:prstGeom prst="rect">
            <a:avLst/>
          </a:prstGeom>
          <a:solidFill>
            <a:srgbClr val="5A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31F37"/>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A717794-D2EF-3445-AB0D-3DA2B25C149E}"/>
              </a:ext>
            </a:extLst>
          </p:cNvPr>
          <p:cNvSpPr/>
          <p:nvPr/>
        </p:nvSpPr>
        <p:spPr>
          <a:xfrm>
            <a:off x="121362" y="5090957"/>
            <a:ext cx="363096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Lato Heavy" panose="020F0502020204030203" pitchFamily="34" charset="0"/>
                <a:ea typeface="Lato Heavy" panose="020F0502020204030203" pitchFamily="34" charset="0"/>
                <a:cs typeface="Lato Heavy" panose="020F0502020204030203" pitchFamily="34" charset="0"/>
              </a:rPr>
              <a:t>Agenda Views</a:t>
            </a:r>
          </a:p>
        </p:txBody>
      </p:sp>
      <p:sp>
        <p:nvSpPr>
          <p:cNvPr id="50" name="Rectangle 49">
            <a:extLst>
              <a:ext uri="{FF2B5EF4-FFF2-40B4-BE49-F238E27FC236}">
                <a16:creationId xmlns:a16="http://schemas.microsoft.com/office/drawing/2014/main" id="{6FED575C-C797-E946-9DC6-877D1476B8AE}"/>
              </a:ext>
            </a:extLst>
          </p:cNvPr>
          <p:cNvSpPr/>
          <p:nvPr/>
        </p:nvSpPr>
        <p:spPr>
          <a:xfrm flipV="1">
            <a:off x="1495139" y="5245877"/>
            <a:ext cx="7086555" cy="49407"/>
          </a:xfrm>
          <a:prstGeom prst="rect">
            <a:avLst/>
          </a:prstGeom>
          <a:solidFill>
            <a:srgbClr val="AC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D9BB5091-069D-CD45-9705-75706AB4D488}"/>
              </a:ext>
            </a:extLst>
          </p:cNvPr>
          <p:cNvSpPr/>
          <p:nvPr/>
        </p:nvSpPr>
        <p:spPr>
          <a:xfrm>
            <a:off x="158399" y="3047496"/>
            <a:ext cx="302953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85000"/>
                    <a:lumOff val="15000"/>
                  </a:prstClr>
                </a:solidFill>
                <a:effectLst/>
                <a:uLnTx/>
                <a:uFillTx/>
                <a:latin typeface="Lato Heavy" panose="020F0502020204030203" pitchFamily="34" charset="0"/>
                <a:ea typeface="Lato Heavy" panose="020F0502020204030203" pitchFamily="34" charset="0"/>
                <a:cs typeface="Lato Heavy" panose="020F0502020204030203" pitchFamily="34" charset="0"/>
              </a:rPr>
              <a:t>TOP CONTENT INTERACTIONS</a:t>
            </a:r>
          </a:p>
        </p:txBody>
      </p:sp>
      <p:sp>
        <p:nvSpPr>
          <p:cNvPr id="60" name="Rectangle 59">
            <a:extLst>
              <a:ext uri="{FF2B5EF4-FFF2-40B4-BE49-F238E27FC236}">
                <a16:creationId xmlns:a16="http://schemas.microsoft.com/office/drawing/2014/main" id="{D72579FA-B178-DE4B-B48B-8DE3D6003BDC}"/>
              </a:ext>
            </a:extLst>
          </p:cNvPr>
          <p:cNvSpPr/>
          <p:nvPr/>
        </p:nvSpPr>
        <p:spPr>
          <a:xfrm>
            <a:off x="2954492" y="3189129"/>
            <a:ext cx="9283668" cy="4571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389163CE-7DEF-894D-ADED-559C6C8D7231}"/>
              </a:ext>
            </a:extLst>
          </p:cNvPr>
          <p:cNvSpPr/>
          <p:nvPr/>
        </p:nvSpPr>
        <p:spPr>
          <a:xfrm>
            <a:off x="5437732" y="2018040"/>
            <a:ext cx="777240" cy="775005"/>
          </a:xfrm>
          <a:prstGeom prst="ellipse">
            <a:avLst/>
          </a:prstGeom>
          <a:solidFill>
            <a:srgbClr val="5A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31F37"/>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B86137D4-7C32-564A-9CC1-10882B0B7666}"/>
              </a:ext>
            </a:extLst>
          </p:cNvPr>
          <p:cNvSpPr/>
          <p:nvPr/>
        </p:nvSpPr>
        <p:spPr>
          <a:xfrm>
            <a:off x="6229208" y="2540975"/>
            <a:ext cx="1306580"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A6CAE"/>
                </a:solidFill>
                <a:effectLst/>
                <a:uLnTx/>
                <a:uFillTx/>
                <a:latin typeface="Roboto Slab" pitchFamily="2" charset="0"/>
                <a:ea typeface="Roboto Slab" pitchFamily="2" charset="0"/>
                <a:cs typeface="Futura" panose="020B0602020204020303" pitchFamily="34" charset="-79"/>
              </a:rPr>
              <a:t>Live Stream Views</a:t>
            </a:r>
          </a:p>
        </p:txBody>
      </p:sp>
      <p:sp>
        <p:nvSpPr>
          <p:cNvPr id="73" name="Rectangle 72">
            <a:extLst>
              <a:ext uri="{FF2B5EF4-FFF2-40B4-BE49-F238E27FC236}">
                <a16:creationId xmlns:a16="http://schemas.microsoft.com/office/drawing/2014/main" id="{83E99053-7D4F-FB41-8530-4A8374CCE9A2}"/>
              </a:ext>
            </a:extLst>
          </p:cNvPr>
          <p:cNvSpPr/>
          <p:nvPr/>
        </p:nvSpPr>
        <p:spPr>
          <a:xfrm>
            <a:off x="6170842" y="2085371"/>
            <a:ext cx="16367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8,398</a:t>
            </a:r>
          </a:p>
        </p:txBody>
      </p:sp>
      <p:sp>
        <p:nvSpPr>
          <p:cNvPr id="74" name="Oval 73">
            <a:extLst>
              <a:ext uri="{FF2B5EF4-FFF2-40B4-BE49-F238E27FC236}">
                <a16:creationId xmlns:a16="http://schemas.microsoft.com/office/drawing/2014/main" id="{CA5814D3-ED73-1743-8CAC-380FB9031105}"/>
              </a:ext>
            </a:extLst>
          </p:cNvPr>
          <p:cNvSpPr/>
          <p:nvPr/>
        </p:nvSpPr>
        <p:spPr>
          <a:xfrm>
            <a:off x="7842663" y="2046238"/>
            <a:ext cx="777240" cy="775005"/>
          </a:xfrm>
          <a:prstGeom prst="ellipse">
            <a:avLst/>
          </a:prstGeom>
          <a:solidFill>
            <a:srgbClr val="5A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31F37"/>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841EC72-9336-854D-A16F-56177EAF5761}"/>
              </a:ext>
            </a:extLst>
          </p:cNvPr>
          <p:cNvSpPr/>
          <p:nvPr/>
        </p:nvSpPr>
        <p:spPr>
          <a:xfrm>
            <a:off x="8612947" y="2535550"/>
            <a:ext cx="1519411"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A6CAE"/>
                </a:solidFill>
                <a:effectLst/>
                <a:uLnTx/>
                <a:uFillTx/>
                <a:latin typeface="Roboto Slab" pitchFamily="2" charset="0"/>
                <a:ea typeface="Roboto Slab" pitchFamily="2" charset="0"/>
                <a:cs typeface="Futura" panose="020B0602020204020303" pitchFamily="34" charset="-79"/>
              </a:rPr>
              <a:t>Biography Views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5A6CAE"/>
              </a:solidFill>
              <a:effectLst/>
              <a:uLnTx/>
              <a:uFillTx/>
              <a:latin typeface="Roboto Slab" pitchFamily="2" charset="0"/>
              <a:ea typeface="Roboto Slab" pitchFamily="2" charset="0"/>
              <a:cs typeface="Futura" panose="020B0602020204020303" pitchFamily="34" charset="-79"/>
            </a:endParaRPr>
          </a:p>
        </p:txBody>
      </p:sp>
      <p:sp>
        <p:nvSpPr>
          <p:cNvPr id="76" name="Rectangle 75">
            <a:extLst>
              <a:ext uri="{FF2B5EF4-FFF2-40B4-BE49-F238E27FC236}">
                <a16:creationId xmlns:a16="http://schemas.microsoft.com/office/drawing/2014/main" id="{1B4BB7AF-7DBC-1E42-8840-0DE8E5F1CD36}"/>
              </a:ext>
            </a:extLst>
          </p:cNvPr>
          <p:cNvSpPr/>
          <p:nvPr/>
        </p:nvSpPr>
        <p:spPr>
          <a:xfrm>
            <a:off x="8588138" y="2079946"/>
            <a:ext cx="16367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4,073</a:t>
            </a:r>
          </a:p>
        </p:txBody>
      </p:sp>
      <p:sp>
        <p:nvSpPr>
          <p:cNvPr id="77" name="Oval 76">
            <a:extLst>
              <a:ext uri="{FF2B5EF4-FFF2-40B4-BE49-F238E27FC236}">
                <a16:creationId xmlns:a16="http://schemas.microsoft.com/office/drawing/2014/main" id="{181D25D3-2E97-B648-B3C2-38A201191DCE}"/>
              </a:ext>
            </a:extLst>
          </p:cNvPr>
          <p:cNvSpPr/>
          <p:nvPr/>
        </p:nvSpPr>
        <p:spPr>
          <a:xfrm>
            <a:off x="10227648" y="2039729"/>
            <a:ext cx="777240" cy="775005"/>
          </a:xfrm>
          <a:prstGeom prst="ellipse">
            <a:avLst/>
          </a:prstGeom>
          <a:solidFill>
            <a:srgbClr val="5A6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A31F37"/>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EB1E7056-2728-1344-855F-2AB5B5B6B5AC}"/>
              </a:ext>
            </a:extLst>
          </p:cNvPr>
          <p:cNvSpPr/>
          <p:nvPr/>
        </p:nvSpPr>
        <p:spPr>
          <a:xfrm>
            <a:off x="11055976" y="2537277"/>
            <a:ext cx="1306580"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A6CAE"/>
                </a:solidFill>
                <a:effectLst/>
                <a:uLnTx/>
                <a:uFillTx/>
                <a:latin typeface="Roboto Slab" pitchFamily="2" charset="0"/>
                <a:ea typeface="Roboto Slab" pitchFamily="2" charset="0"/>
                <a:cs typeface="Futura" panose="020B0602020204020303" pitchFamily="34" charset="-79"/>
              </a:rPr>
              <a:t>Form Submissions</a:t>
            </a:r>
          </a:p>
        </p:txBody>
      </p:sp>
      <p:sp>
        <p:nvSpPr>
          <p:cNvPr id="79" name="Rectangle 78">
            <a:extLst>
              <a:ext uri="{FF2B5EF4-FFF2-40B4-BE49-F238E27FC236}">
                <a16:creationId xmlns:a16="http://schemas.microsoft.com/office/drawing/2014/main" id="{EB3F41C6-C6A9-014D-87B0-1F264946353B}"/>
              </a:ext>
            </a:extLst>
          </p:cNvPr>
          <p:cNvSpPr/>
          <p:nvPr/>
        </p:nvSpPr>
        <p:spPr>
          <a:xfrm>
            <a:off x="10999559" y="2089841"/>
            <a:ext cx="16367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379</a:t>
            </a:r>
          </a:p>
        </p:txBody>
      </p:sp>
      <p:sp>
        <p:nvSpPr>
          <p:cNvPr id="83" name="Oval 82">
            <a:extLst>
              <a:ext uri="{FF2B5EF4-FFF2-40B4-BE49-F238E27FC236}">
                <a16:creationId xmlns:a16="http://schemas.microsoft.com/office/drawing/2014/main" id="{FEF06782-E441-1243-8C07-37F1B4D39FD0}"/>
              </a:ext>
            </a:extLst>
          </p:cNvPr>
          <p:cNvSpPr/>
          <p:nvPr/>
        </p:nvSpPr>
        <p:spPr>
          <a:xfrm>
            <a:off x="539742" y="3510548"/>
            <a:ext cx="822960" cy="8237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2609B65C-15B6-E647-96EB-371FE2F0DB7B}"/>
              </a:ext>
            </a:extLst>
          </p:cNvPr>
          <p:cNvSpPr/>
          <p:nvPr/>
        </p:nvSpPr>
        <p:spPr>
          <a:xfrm>
            <a:off x="2157477" y="3508353"/>
            <a:ext cx="822960" cy="8237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B32BD7E0-1E9F-DF44-B019-194647CB8F92}"/>
              </a:ext>
            </a:extLst>
          </p:cNvPr>
          <p:cNvSpPr/>
          <p:nvPr/>
        </p:nvSpPr>
        <p:spPr>
          <a:xfrm>
            <a:off x="3839208" y="3508353"/>
            <a:ext cx="822960" cy="8237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F7154153-F31E-2045-BA18-731A187E7670}"/>
              </a:ext>
            </a:extLst>
          </p:cNvPr>
          <p:cNvSpPr/>
          <p:nvPr/>
        </p:nvSpPr>
        <p:spPr>
          <a:xfrm>
            <a:off x="5600429" y="3499316"/>
            <a:ext cx="822960" cy="8237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FB269CBD-C07D-8A43-BA99-93BB5F07187F}"/>
              </a:ext>
            </a:extLst>
          </p:cNvPr>
          <p:cNvSpPr/>
          <p:nvPr/>
        </p:nvSpPr>
        <p:spPr>
          <a:xfrm>
            <a:off x="9023811" y="3527888"/>
            <a:ext cx="822960" cy="82371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23D8A2D8-25A9-5A44-BF6F-C9F4CFEDB48C}"/>
              </a:ext>
            </a:extLst>
          </p:cNvPr>
          <p:cNvSpPr/>
          <p:nvPr/>
        </p:nvSpPr>
        <p:spPr>
          <a:xfrm>
            <a:off x="261831" y="4328270"/>
            <a:ext cx="138138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Roboto Slab" pitchFamily="2" charset="0"/>
                <a:ea typeface="Roboto Slab" pitchFamily="2" charset="0"/>
                <a:cs typeface="Lato Heavy" panose="020F0502020204030203" pitchFamily="34" charset="0"/>
              </a:rPr>
              <a:t>Schedule</a:t>
            </a:r>
          </a:p>
        </p:txBody>
      </p:sp>
      <p:sp>
        <p:nvSpPr>
          <p:cNvPr id="100" name="Rectangle 99">
            <a:extLst>
              <a:ext uri="{FF2B5EF4-FFF2-40B4-BE49-F238E27FC236}">
                <a16:creationId xmlns:a16="http://schemas.microsoft.com/office/drawing/2014/main" id="{517D27D1-BEC4-7C40-8D78-1993A7F0E056}"/>
              </a:ext>
            </a:extLst>
          </p:cNvPr>
          <p:cNvSpPr/>
          <p:nvPr/>
        </p:nvSpPr>
        <p:spPr>
          <a:xfrm>
            <a:off x="1579152" y="4346027"/>
            <a:ext cx="200879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Roboto Slab" pitchFamily="2" charset="0"/>
                <a:ea typeface="Roboto Slab" pitchFamily="2" charset="0"/>
                <a:cs typeface="Lato Heavy" panose="020F0502020204030203" pitchFamily="34" charset="0"/>
              </a:rPr>
              <a:t>Session</a:t>
            </a:r>
          </a:p>
        </p:txBody>
      </p:sp>
      <p:sp>
        <p:nvSpPr>
          <p:cNvPr id="101" name="Rectangle 100">
            <a:extLst>
              <a:ext uri="{FF2B5EF4-FFF2-40B4-BE49-F238E27FC236}">
                <a16:creationId xmlns:a16="http://schemas.microsoft.com/office/drawing/2014/main" id="{1DA073CD-C6CC-5A46-BBA6-8848A8A053F7}"/>
              </a:ext>
            </a:extLst>
          </p:cNvPr>
          <p:cNvSpPr/>
          <p:nvPr/>
        </p:nvSpPr>
        <p:spPr>
          <a:xfrm>
            <a:off x="3490198" y="4332358"/>
            <a:ext cx="151406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Roboto Slab" pitchFamily="2" charset="0"/>
                <a:ea typeface="Roboto Slab" pitchFamily="2" charset="0"/>
                <a:cs typeface="Lato Heavy" panose="020F0502020204030203" pitchFamily="34" charset="0"/>
              </a:rPr>
              <a:t>Networking</a:t>
            </a:r>
          </a:p>
        </p:txBody>
      </p:sp>
      <p:sp>
        <p:nvSpPr>
          <p:cNvPr id="102" name="Rectangle 101">
            <a:extLst>
              <a:ext uri="{FF2B5EF4-FFF2-40B4-BE49-F238E27FC236}">
                <a16:creationId xmlns:a16="http://schemas.microsoft.com/office/drawing/2014/main" id="{955D7213-AD0E-7A4E-9C63-59F8A466F38F}"/>
              </a:ext>
            </a:extLst>
          </p:cNvPr>
          <p:cNvSpPr/>
          <p:nvPr/>
        </p:nvSpPr>
        <p:spPr>
          <a:xfrm>
            <a:off x="5190067" y="4317037"/>
            <a:ext cx="163632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Roboto Slab" pitchFamily="2" charset="0"/>
                <a:ea typeface="Roboto Slab" pitchFamily="2" charset="0"/>
                <a:cs typeface="Lato Heavy" panose="020F0502020204030203" pitchFamily="34" charset="0"/>
              </a:rPr>
              <a:t>Speakers</a:t>
            </a:r>
          </a:p>
        </p:txBody>
      </p:sp>
      <p:sp>
        <p:nvSpPr>
          <p:cNvPr id="103" name="Rectangle 102">
            <a:extLst>
              <a:ext uri="{FF2B5EF4-FFF2-40B4-BE49-F238E27FC236}">
                <a16:creationId xmlns:a16="http://schemas.microsoft.com/office/drawing/2014/main" id="{E3147CF7-7BE4-6C4D-86B7-BAC076FA43EC}"/>
              </a:ext>
            </a:extLst>
          </p:cNvPr>
          <p:cNvSpPr/>
          <p:nvPr/>
        </p:nvSpPr>
        <p:spPr>
          <a:xfrm>
            <a:off x="6854540" y="4327676"/>
            <a:ext cx="164935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Roboto Slab" pitchFamily="2" charset="0"/>
                <a:ea typeface="Roboto Slab" pitchFamily="2" charset="0"/>
                <a:cs typeface="Lato Heavy" panose="020F0502020204030203" pitchFamily="34" charset="0"/>
              </a:rPr>
              <a:t>Live Polling</a:t>
            </a:r>
          </a:p>
        </p:txBody>
      </p:sp>
      <p:sp>
        <p:nvSpPr>
          <p:cNvPr id="104" name="Rectangle 103">
            <a:extLst>
              <a:ext uri="{FF2B5EF4-FFF2-40B4-BE49-F238E27FC236}">
                <a16:creationId xmlns:a16="http://schemas.microsoft.com/office/drawing/2014/main" id="{2F91A6F1-B993-E24B-863B-ECB56DD475EB}"/>
              </a:ext>
            </a:extLst>
          </p:cNvPr>
          <p:cNvSpPr/>
          <p:nvPr/>
        </p:nvSpPr>
        <p:spPr>
          <a:xfrm>
            <a:off x="8677562" y="4343299"/>
            <a:ext cx="151406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Roboto Slab" pitchFamily="2" charset="0"/>
                <a:ea typeface="Roboto Slab" pitchFamily="2" charset="0"/>
                <a:cs typeface="Lato Heavy" panose="020F0502020204030203" pitchFamily="34" charset="0"/>
              </a:rPr>
              <a:t>Direct Message</a:t>
            </a:r>
          </a:p>
        </p:txBody>
      </p:sp>
      <p:sp>
        <p:nvSpPr>
          <p:cNvPr id="105" name="Rectangle 104">
            <a:extLst>
              <a:ext uri="{FF2B5EF4-FFF2-40B4-BE49-F238E27FC236}">
                <a16:creationId xmlns:a16="http://schemas.microsoft.com/office/drawing/2014/main" id="{8363708B-6E98-3A40-ABB0-0CA310501961}"/>
              </a:ext>
            </a:extLst>
          </p:cNvPr>
          <p:cNvSpPr/>
          <p:nvPr/>
        </p:nvSpPr>
        <p:spPr>
          <a:xfrm>
            <a:off x="99582" y="4528707"/>
            <a:ext cx="164131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15,555</a:t>
            </a:r>
          </a:p>
        </p:txBody>
      </p:sp>
      <p:sp>
        <p:nvSpPr>
          <p:cNvPr id="106" name="Rectangle 105">
            <a:extLst>
              <a:ext uri="{FF2B5EF4-FFF2-40B4-BE49-F238E27FC236}">
                <a16:creationId xmlns:a16="http://schemas.microsoft.com/office/drawing/2014/main" id="{27137A0F-1AFD-4346-A4D9-85CCD81980E2}"/>
              </a:ext>
            </a:extLst>
          </p:cNvPr>
          <p:cNvSpPr/>
          <p:nvPr/>
        </p:nvSpPr>
        <p:spPr>
          <a:xfrm>
            <a:off x="1734867" y="4544050"/>
            <a:ext cx="169736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10,656</a:t>
            </a:r>
          </a:p>
        </p:txBody>
      </p:sp>
      <p:sp>
        <p:nvSpPr>
          <p:cNvPr id="107" name="Rectangle 106">
            <a:extLst>
              <a:ext uri="{FF2B5EF4-FFF2-40B4-BE49-F238E27FC236}">
                <a16:creationId xmlns:a16="http://schemas.microsoft.com/office/drawing/2014/main" id="{D27A71C8-882A-A741-9951-D769475E9B7C}"/>
              </a:ext>
            </a:extLst>
          </p:cNvPr>
          <p:cNvSpPr/>
          <p:nvPr/>
        </p:nvSpPr>
        <p:spPr>
          <a:xfrm>
            <a:off x="3398547" y="4530380"/>
            <a:ext cx="169736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3,445</a:t>
            </a:r>
          </a:p>
        </p:txBody>
      </p:sp>
      <p:sp>
        <p:nvSpPr>
          <p:cNvPr id="108" name="Rectangle 107">
            <a:extLst>
              <a:ext uri="{FF2B5EF4-FFF2-40B4-BE49-F238E27FC236}">
                <a16:creationId xmlns:a16="http://schemas.microsoft.com/office/drawing/2014/main" id="{1F909D81-4265-F64A-8E84-8B3B36525B79}"/>
              </a:ext>
            </a:extLst>
          </p:cNvPr>
          <p:cNvSpPr/>
          <p:nvPr/>
        </p:nvSpPr>
        <p:spPr>
          <a:xfrm>
            <a:off x="5155476" y="4521342"/>
            <a:ext cx="169736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2,986</a:t>
            </a:r>
          </a:p>
        </p:txBody>
      </p:sp>
      <p:sp>
        <p:nvSpPr>
          <p:cNvPr id="109" name="Rectangle 108">
            <a:extLst>
              <a:ext uri="{FF2B5EF4-FFF2-40B4-BE49-F238E27FC236}">
                <a16:creationId xmlns:a16="http://schemas.microsoft.com/office/drawing/2014/main" id="{74A673EB-5A00-A645-AC36-0896DC77B16B}"/>
              </a:ext>
            </a:extLst>
          </p:cNvPr>
          <p:cNvSpPr/>
          <p:nvPr/>
        </p:nvSpPr>
        <p:spPr>
          <a:xfrm>
            <a:off x="6826389" y="4524968"/>
            <a:ext cx="169736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1,992</a:t>
            </a:r>
          </a:p>
        </p:txBody>
      </p:sp>
      <p:sp>
        <p:nvSpPr>
          <p:cNvPr id="110" name="Rectangle 109">
            <a:extLst>
              <a:ext uri="{FF2B5EF4-FFF2-40B4-BE49-F238E27FC236}">
                <a16:creationId xmlns:a16="http://schemas.microsoft.com/office/drawing/2014/main" id="{F8CDE6E6-C8F2-A64D-A17E-E391D16D8E3F}"/>
              </a:ext>
            </a:extLst>
          </p:cNvPr>
          <p:cNvSpPr/>
          <p:nvPr/>
        </p:nvSpPr>
        <p:spPr>
          <a:xfrm>
            <a:off x="8581694" y="4549914"/>
            <a:ext cx="169736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1,975</a:t>
            </a:r>
          </a:p>
        </p:txBody>
      </p:sp>
      <p:sp>
        <p:nvSpPr>
          <p:cNvPr id="93" name="Rectangle 92">
            <a:extLst>
              <a:ext uri="{FF2B5EF4-FFF2-40B4-BE49-F238E27FC236}">
                <a16:creationId xmlns:a16="http://schemas.microsoft.com/office/drawing/2014/main" id="{12812986-AB2E-924E-B347-1D74D34A12B6}"/>
              </a:ext>
            </a:extLst>
          </p:cNvPr>
          <p:cNvSpPr/>
          <p:nvPr/>
        </p:nvSpPr>
        <p:spPr>
          <a:xfrm>
            <a:off x="570363" y="5365325"/>
            <a:ext cx="2648191"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Opportunities Impacting Systemic Barriers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Staffing Industry Series: Part 1</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Celebratory Kickoff</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2021 Economic Outlook Brought to you by Wells Fargo</a:t>
            </a:r>
          </a:p>
        </p:txBody>
      </p:sp>
      <p:sp>
        <p:nvSpPr>
          <p:cNvPr id="94" name="Oval 93">
            <a:extLst>
              <a:ext uri="{FF2B5EF4-FFF2-40B4-BE49-F238E27FC236}">
                <a16:creationId xmlns:a16="http://schemas.microsoft.com/office/drawing/2014/main" id="{4EF27D75-918D-FF48-B3DF-217937CD1B86}"/>
              </a:ext>
            </a:extLst>
          </p:cNvPr>
          <p:cNvSpPr/>
          <p:nvPr/>
        </p:nvSpPr>
        <p:spPr>
          <a:xfrm>
            <a:off x="9252818" y="5727587"/>
            <a:ext cx="714227" cy="712883"/>
          </a:xfrm>
          <a:prstGeom prst="ellipse">
            <a:avLst/>
          </a:prstGeom>
          <a:solidFill>
            <a:srgbClr val="AC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42C6A7A1-134D-2E4F-A5B6-76CF1D1D260D}"/>
              </a:ext>
            </a:extLst>
          </p:cNvPr>
          <p:cNvSpPr/>
          <p:nvPr/>
        </p:nvSpPr>
        <p:spPr>
          <a:xfrm>
            <a:off x="28539" y="5386757"/>
            <a:ext cx="644226" cy="11054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725</a:t>
            </a:r>
          </a:p>
          <a:p>
            <a:pPr marL="0" marR="0" lvl="0" indent="0" algn="r" defTabSz="914400" rtl="0" eaLnBrk="1" fontAlgn="auto" latinLnBrk="0" hangingPunct="1">
              <a:lnSpc>
                <a:spcPct val="100000"/>
              </a:lnSpc>
              <a:spcBef>
                <a:spcPts val="0"/>
              </a:spcBef>
              <a:spcAft>
                <a:spcPts val="100"/>
              </a:spcAft>
              <a:buClrTx/>
              <a:buSzTx/>
              <a:buFontTx/>
              <a:buNone/>
              <a:tabLst/>
              <a:defRPr/>
            </a:pPr>
            <a:endPar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endParaRPr>
          </a:p>
          <a:p>
            <a:pPr marL="0" marR="0" lvl="0" indent="0" algn="r"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528</a:t>
            </a:r>
          </a:p>
          <a:p>
            <a:pPr marL="0" marR="0" lvl="0" indent="0" algn="r"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501</a:t>
            </a:r>
          </a:p>
          <a:p>
            <a:pPr marL="0" marR="0" lvl="0" indent="0" algn="r"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439</a:t>
            </a:r>
          </a:p>
        </p:txBody>
      </p:sp>
      <p:pic>
        <p:nvPicPr>
          <p:cNvPr id="89" name="Picture 88">
            <a:extLst>
              <a:ext uri="{FF2B5EF4-FFF2-40B4-BE49-F238E27FC236}">
                <a16:creationId xmlns:a16="http://schemas.microsoft.com/office/drawing/2014/main" id="{ED91C0C0-93E8-F14E-998D-AE607946CD65}"/>
              </a:ext>
            </a:extLst>
          </p:cNvPr>
          <p:cNvPicPr>
            <a:picLocks noChangeAspect="1"/>
          </p:cNvPicPr>
          <p:nvPr/>
        </p:nvPicPr>
        <p:blipFill>
          <a:blip r:embed="rId7"/>
          <a:stretch>
            <a:fillRect/>
          </a:stretch>
        </p:blipFill>
        <p:spPr>
          <a:xfrm>
            <a:off x="5521193" y="2119212"/>
            <a:ext cx="595064" cy="595064"/>
          </a:xfrm>
          <a:prstGeom prst="rect">
            <a:avLst/>
          </a:prstGeom>
        </p:spPr>
      </p:pic>
      <p:pic>
        <p:nvPicPr>
          <p:cNvPr id="39" name="Picture 38">
            <a:extLst>
              <a:ext uri="{FF2B5EF4-FFF2-40B4-BE49-F238E27FC236}">
                <a16:creationId xmlns:a16="http://schemas.microsoft.com/office/drawing/2014/main" id="{B70BB127-29A8-0645-8174-306A713F6A17}"/>
              </a:ext>
            </a:extLst>
          </p:cNvPr>
          <p:cNvPicPr>
            <a:picLocks noChangeAspect="1"/>
          </p:cNvPicPr>
          <p:nvPr/>
        </p:nvPicPr>
        <p:blipFill>
          <a:blip r:embed="rId9"/>
          <a:stretch>
            <a:fillRect/>
          </a:stretch>
        </p:blipFill>
        <p:spPr>
          <a:xfrm>
            <a:off x="9314280" y="5759350"/>
            <a:ext cx="609600" cy="609600"/>
          </a:xfrm>
          <a:prstGeom prst="rect">
            <a:avLst/>
          </a:prstGeom>
        </p:spPr>
      </p:pic>
      <p:sp>
        <p:nvSpPr>
          <p:cNvPr id="118" name="Rectangle 117">
            <a:extLst>
              <a:ext uri="{FF2B5EF4-FFF2-40B4-BE49-F238E27FC236}">
                <a16:creationId xmlns:a16="http://schemas.microsoft.com/office/drawing/2014/main" id="{F01D3F4E-01AC-5B4A-A2A6-E275D535CC69}"/>
              </a:ext>
            </a:extLst>
          </p:cNvPr>
          <p:cNvSpPr/>
          <p:nvPr/>
        </p:nvSpPr>
        <p:spPr>
          <a:xfrm>
            <a:off x="10059868" y="6220896"/>
            <a:ext cx="175626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03/01/21 – Celebratory Kickoff</a:t>
            </a:r>
          </a:p>
        </p:txBody>
      </p:sp>
      <p:sp>
        <p:nvSpPr>
          <p:cNvPr id="119" name="Rectangle 118">
            <a:extLst>
              <a:ext uri="{FF2B5EF4-FFF2-40B4-BE49-F238E27FC236}">
                <a16:creationId xmlns:a16="http://schemas.microsoft.com/office/drawing/2014/main" id="{5944F5E1-FA02-214F-9B6C-F3B05E484EDD}"/>
              </a:ext>
            </a:extLst>
          </p:cNvPr>
          <p:cNvSpPr/>
          <p:nvPr/>
        </p:nvSpPr>
        <p:spPr>
          <a:xfrm>
            <a:off x="9974713" y="5669155"/>
            <a:ext cx="163672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377</a:t>
            </a:r>
          </a:p>
        </p:txBody>
      </p:sp>
      <p:pic>
        <p:nvPicPr>
          <p:cNvPr id="12" name="Picture 11">
            <a:extLst>
              <a:ext uri="{FF2B5EF4-FFF2-40B4-BE49-F238E27FC236}">
                <a16:creationId xmlns:a16="http://schemas.microsoft.com/office/drawing/2014/main" id="{37528582-ACED-9341-9153-4857608DC2F7}"/>
              </a:ext>
            </a:extLst>
          </p:cNvPr>
          <p:cNvPicPr>
            <a:picLocks noChangeAspect="1"/>
          </p:cNvPicPr>
          <p:nvPr/>
        </p:nvPicPr>
        <p:blipFill>
          <a:blip r:embed="rId10"/>
          <a:stretch>
            <a:fillRect/>
          </a:stretch>
        </p:blipFill>
        <p:spPr>
          <a:xfrm>
            <a:off x="7966042" y="2152619"/>
            <a:ext cx="530481" cy="530481"/>
          </a:xfrm>
          <a:prstGeom prst="rect">
            <a:avLst/>
          </a:prstGeom>
        </p:spPr>
      </p:pic>
      <p:sp>
        <p:nvSpPr>
          <p:cNvPr id="124" name="Rectangle 123">
            <a:extLst>
              <a:ext uri="{FF2B5EF4-FFF2-40B4-BE49-F238E27FC236}">
                <a16:creationId xmlns:a16="http://schemas.microsoft.com/office/drawing/2014/main" id="{753E21B0-0253-6F49-B36B-CA64AC7EB102}"/>
              </a:ext>
            </a:extLst>
          </p:cNvPr>
          <p:cNvSpPr/>
          <p:nvPr/>
        </p:nvSpPr>
        <p:spPr>
          <a:xfrm>
            <a:off x="10304578" y="4328500"/>
            <a:ext cx="1851422"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lumMod val="85000"/>
                    <a:lumOff val="15000"/>
                  </a:prstClr>
                </a:solidFill>
                <a:effectLst/>
                <a:uLnTx/>
                <a:uFillTx/>
                <a:latin typeface="Roboto Slab" pitchFamily="2" charset="0"/>
                <a:ea typeface="Roboto Slab" pitchFamily="2" charset="0"/>
                <a:cs typeface="Lato Heavy" panose="020F0502020204030203" pitchFamily="34" charset="0"/>
              </a:rPr>
              <a:t>On-Demand</a:t>
            </a:r>
          </a:p>
        </p:txBody>
      </p:sp>
      <p:sp>
        <p:nvSpPr>
          <p:cNvPr id="130" name="Rectangle 129">
            <a:extLst>
              <a:ext uri="{FF2B5EF4-FFF2-40B4-BE49-F238E27FC236}">
                <a16:creationId xmlns:a16="http://schemas.microsoft.com/office/drawing/2014/main" id="{8B8BF9BB-02FF-9348-95A5-FE4771C8F9BC}"/>
              </a:ext>
            </a:extLst>
          </p:cNvPr>
          <p:cNvSpPr/>
          <p:nvPr/>
        </p:nvSpPr>
        <p:spPr>
          <a:xfrm>
            <a:off x="10377389" y="4535115"/>
            <a:ext cx="169736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1,538</a:t>
            </a:r>
          </a:p>
        </p:txBody>
      </p:sp>
      <p:sp>
        <p:nvSpPr>
          <p:cNvPr id="132" name="Rectangle 131">
            <a:extLst>
              <a:ext uri="{FF2B5EF4-FFF2-40B4-BE49-F238E27FC236}">
                <a16:creationId xmlns:a16="http://schemas.microsoft.com/office/drawing/2014/main" id="{FA5FDD88-EB1F-F242-85B1-41379FCF76B8}"/>
              </a:ext>
            </a:extLst>
          </p:cNvPr>
          <p:cNvSpPr/>
          <p:nvPr/>
        </p:nvSpPr>
        <p:spPr>
          <a:xfrm>
            <a:off x="3539105" y="5327727"/>
            <a:ext cx="2408339" cy="14901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WBENC LIFT Financial Center of Excellence Conversation Series: Part 1</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Special Live Edition of the Women Who Own It Podcast featuring Ann Ramakumaran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The State of Manufacturing</a:t>
            </a:r>
          </a:p>
        </p:txBody>
      </p:sp>
      <p:sp>
        <p:nvSpPr>
          <p:cNvPr id="133" name="Rectangle 132">
            <a:extLst>
              <a:ext uri="{FF2B5EF4-FFF2-40B4-BE49-F238E27FC236}">
                <a16:creationId xmlns:a16="http://schemas.microsoft.com/office/drawing/2014/main" id="{C36F24A6-8698-2F42-AEF8-11FE317124BA}"/>
              </a:ext>
            </a:extLst>
          </p:cNvPr>
          <p:cNvSpPr/>
          <p:nvPr/>
        </p:nvSpPr>
        <p:spPr>
          <a:xfrm>
            <a:off x="2954492" y="5360297"/>
            <a:ext cx="676335" cy="151580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424</a:t>
            </a:r>
          </a:p>
          <a:p>
            <a:pPr marL="0" marR="0" lvl="0" indent="0" algn="r" defTabSz="914400" rtl="0" eaLnBrk="1" fontAlgn="auto" latinLnBrk="0" hangingPunct="1">
              <a:lnSpc>
                <a:spcPct val="100000"/>
              </a:lnSpc>
              <a:spcBef>
                <a:spcPts val="0"/>
              </a:spcBef>
              <a:spcAft>
                <a:spcPts val="100"/>
              </a:spcAft>
              <a:buClrTx/>
              <a:buSzTx/>
              <a:buFontTx/>
              <a:buNone/>
              <a:tabLst/>
              <a:defRPr/>
            </a:pPr>
            <a:endPar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endParaRPr>
          </a:p>
          <a:p>
            <a:pPr marL="0" marR="0" lvl="0" indent="0" algn="r" defTabSz="914400" rtl="0" eaLnBrk="1" fontAlgn="auto" latinLnBrk="0" hangingPunct="1">
              <a:lnSpc>
                <a:spcPct val="100000"/>
              </a:lnSpc>
              <a:spcBef>
                <a:spcPts val="0"/>
              </a:spcBef>
              <a:spcAft>
                <a:spcPts val="100"/>
              </a:spcAft>
              <a:buClrTx/>
              <a:buSzTx/>
              <a:buFontTx/>
              <a:buNone/>
              <a:tabLst/>
              <a:defRPr/>
            </a:pPr>
            <a:endPar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endParaRPr>
          </a:p>
          <a:p>
            <a:pPr marL="0" marR="0" lvl="0" indent="0" algn="r"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389</a:t>
            </a:r>
          </a:p>
          <a:p>
            <a:pPr marL="0" marR="0" lvl="0" indent="0" algn="r" defTabSz="914400" rtl="0" eaLnBrk="1" fontAlgn="auto" latinLnBrk="0" hangingPunct="1">
              <a:lnSpc>
                <a:spcPct val="100000"/>
              </a:lnSpc>
              <a:spcBef>
                <a:spcPts val="0"/>
              </a:spcBef>
              <a:spcAft>
                <a:spcPts val="100"/>
              </a:spcAft>
              <a:buClrTx/>
              <a:buSzTx/>
              <a:buFontTx/>
              <a:buNone/>
              <a:tabLst/>
              <a:defRPr/>
            </a:pPr>
            <a:endPar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endParaRPr>
          </a:p>
          <a:p>
            <a:pPr marL="0" marR="0" lvl="0" indent="0" algn="r" defTabSz="914400" rtl="0" eaLnBrk="1" fontAlgn="auto" latinLnBrk="0" hangingPunct="1">
              <a:lnSpc>
                <a:spcPct val="100000"/>
              </a:lnSpc>
              <a:spcBef>
                <a:spcPts val="0"/>
              </a:spcBef>
              <a:spcAft>
                <a:spcPts val="100"/>
              </a:spcAft>
              <a:buClrTx/>
              <a:buSzTx/>
              <a:buFontTx/>
              <a:buNone/>
              <a:tabLst/>
              <a:defRPr/>
            </a:pPr>
            <a:endParaRPr kumimoji="0" lang="en-US" sz="110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endParaRPr>
          </a:p>
          <a:p>
            <a:pPr marL="0" marR="0" lvl="0" indent="0" algn="r"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387</a:t>
            </a:r>
          </a:p>
        </p:txBody>
      </p:sp>
      <p:pic>
        <p:nvPicPr>
          <p:cNvPr id="9" name="Picture 8">
            <a:extLst>
              <a:ext uri="{FF2B5EF4-FFF2-40B4-BE49-F238E27FC236}">
                <a16:creationId xmlns:a16="http://schemas.microsoft.com/office/drawing/2014/main" id="{0406A454-10C2-1543-AF46-131AAD4DB7F1}"/>
              </a:ext>
            </a:extLst>
          </p:cNvPr>
          <p:cNvPicPr>
            <a:picLocks noChangeAspect="1"/>
          </p:cNvPicPr>
          <p:nvPr/>
        </p:nvPicPr>
        <p:blipFill>
          <a:blip r:embed="rId11"/>
          <a:stretch>
            <a:fillRect/>
          </a:stretch>
        </p:blipFill>
        <p:spPr>
          <a:xfrm>
            <a:off x="10304617" y="2116240"/>
            <a:ext cx="609600" cy="609600"/>
          </a:xfrm>
          <a:prstGeom prst="rect">
            <a:avLst/>
          </a:prstGeom>
        </p:spPr>
      </p:pic>
      <p:pic>
        <p:nvPicPr>
          <p:cNvPr id="15" name="Picture 14">
            <a:extLst>
              <a:ext uri="{FF2B5EF4-FFF2-40B4-BE49-F238E27FC236}">
                <a16:creationId xmlns:a16="http://schemas.microsoft.com/office/drawing/2014/main" id="{B8039445-8839-6442-A465-010DF86DEA57}"/>
              </a:ext>
            </a:extLst>
          </p:cNvPr>
          <p:cNvPicPr>
            <a:picLocks noChangeAspect="1"/>
          </p:cNvPicPr>
          <p:nvPr/>
        </p:nvPicPr>
        <p:blipFill>
          <a:blip r:embed="rId12"/>
          <a:stretch>
            <a:fillRect/>
          </a:stretch>
        </p:blipFill>
        <p:spPr>
          <a:xfrm>
            <a:off x="3936962" y="3599618"/>
            <a:ext cx="609600" cy="609600"/>
          </a:xfrm>
          <a:prstGeom prst="rect">
            <a:avLst/>
          </a:prstGeom>
        </p:spPr>
      </p:pic>
      <p:pic>
        <p:nvPicPr>
          <p:cNvPr id="23" name="Picture 22">
            <a:extLst>
              <a:ext uri="{FF2B5EF4-FFF2-40B4-BE49-F238E27FC236}">
                <a16:creationId xmlns:a16="http://schemas.microsoft.com/office/drawing/2014/main" id="{1FADED4E-0DAE-B741-BEF2-FF5AB63F4CBF}"/>
              </a:ext>
            </a:extLst>
          </p:cNvPr>
          <p:cNvPicPr>
            <a:picLocks noChangeAspect="1"/>
          </p:cNvPicPr>
          <p:nvPr/>
        </p:nvPicPr>
        <p:blipFill>
          <a:blip r:embed="rId13"/>
          <a:stretch>
            <a:fillRect/>
          </a:stretch>
        </p:blipFill>
        <p:spPr>
          <a:xfrm>
            <a:off x="5695098" y="3622524"/>
            <a:ext cx="609600" cy="609600"/>
          </a:xfrm>
          <a:prstGeom prst="rect">
            <a:avLst/>
          </a:prstGeom>
        </p:spPr>
      </p:pic>
      <p:sp>
        <p:nvSpPr>
          <p:cNvPr id="112" name="Rectangle 111">
            <a:extLst>
              <a:ext uri="{FF2B5EF4-FFF2-40B4-BE49-F238E27FC236}">
                <a16:creationId xmlns:a16="http://schemas.microsoft.com/office/drawing/2014/main" id="{006442A1-7661-F94F-8109-2CF1698FFB98}"/>
              </a:ext>
            </a:extLst>
          </p:cNvPr>
          <p:cNvSpPr/>
          <p:nvPr/>
        </p:nvSpPr>
        <p:spPr>
          <a:xfrm>
            <a:off x="6319283" y="5337794"/>
            <a:ext cx="2575873" cy="129779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Doing Business with Utilities</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International Women's Day Celebration: General Session</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Roboto Slab" pitchFamily="2" charset="0"/>
                <a:ea typeface="Roboto Slab" pitchFamily="2" charset="0"/>
                <a:cs typeface="Futura" panose="020B0602020204020303" pitchFamily="34" charset="-79"/>
              </a:rPr>
              <a:t>International Women's Day: Inclusive International Trade in 2021 and Beyond with UPS</a:t>
            </a:r>
          </a:p>
        </p:txBody>
      </p:sp>
      <p:sp>
        <p:nvSpPr>
          <p:cNvPr id="113" name="Rectangle 112">
            <a:extLst>
              <a:ext uri="{FF2B5EF4-FFF2-40B4-BE49-F238E27FC236}">
                <a16:creationId xmlns:a16="http://schemas.microsoft.com/office/drawing/2014/main" id="{9DB3221A-A168-5D48-B5C1-08369E3E4FD9}"/>
              </a:ext>
            </a:extLst>
          </p:cNvPr>
          <p:cNvSpPr/>
          <p:nvPr/>
        </p:nvSpPr>
        <p:spPr>
          <a:xfrm>
            <a:off x="5909657" y="5353586"/>
            <a:ext cx="520598" cy="93871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15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383</a:t>
            </a:r>
          </a:p>
          <a:p>
            <a:pPr marL="0" marR="0" lvl="0" indent="0" algn="r" defTabSz="914400" rtl="0" eaLnBrk="1" fontAlgn="auto" latinLnBrk="0" hangingPunct="1">
              <a:lnSpc>
                <a:spcPct val="100000"/>
              </a:lnSpc>
              <a:spcBef>
                <a:spcPts val="0"/>
              </a:spcBef>
              <a:spcAft>
                <a:spcPts val="15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368</a:t>
            </a:r>
          </a:p>
          <a:p>
            <a:pPr marL="0" marR="0" lvl="0" indent="0" algn="r" defTabSz="914400" rtl="0" eaLnBrk="1" fontAlgn="auto" latinLnBrk="0" hangingPunct="1">
              <a:lnSpc>
                <a:spcPct val="100000"/>
              </a:lnSpc>
              <a:spcBef>
                <a:spcPts val="0"/>
              </a:spcBef>
              <a:spcAft>
                <a:spcPts val="150"/>
              </a:spcAft>
              <a:buClrTx/>
              <a:buSzTx/>
              <a:buFontTx/>
              <a:buNone/>
              <a:tabLst/>
              <a:defRPr/>
            </a:pPr>
            <a:endPar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endParaRPr>
          </a:p>
          <a:p>
            <a:pPr marL="0" marR="0" lvl="0" indent="0" algn="r" defTabSz="914400" rtl="0" eaLnBrk="1" fontAlgn="auto" latinLnBrk="0" hangingPunct="1">
              <a:lnSpc>
                <a:spcPct val="100000"/>
              </a:lnSpc>
              <a:spcBef>
                <a:spcPts val="0"/>
              </a:spcBef>
              <a:spcAft>
                <a:spcPts val="150"/>
              </a:spcAft>
              <a:buClrTx/>
              <a:buSzTx/>
              <a:buFontTx/>
              <a:buNone/>
              <a:tabLst/>
              <a:defRPr/>
            </a:pPr>
            <a:r>
              <a:rPr kumimoji="0" lang="en-US" sz="1250" b="1" i="0" u="none" strike="noStrike" kern="1200" cap="none" spc="0" normalizeH="0" baseline="0" noProof="0" dirty="0">
                <a:ln>
                  <a:noFill/>
                </a:ln>
                <a:solidFill>
                  <a:prstClr val="white">
                    <a:lumMod val="50000"/>
                  </a:prstClr>
                </a:solidFill>
                <a:effectLst/>
                <a:uLnTx/>
                <a:uFillTx/>
                <a:latin typeface="Futura" panose="020B0602020204020303" pitchFamily="34" charset="-79"/>
                <a:ea typeface="+mn-ea"/>
                <a:cs typeface="Futura" panose="020B0602020204020303" pitchFamily="34" charset="-79"/>
              </a:rPr>
              <a:t>358</a:t>
            </a:r>
          </a:p>
        </p:txBody>
      </p:sp>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8461" y="3670948"/>
            <a:ext cx="491262" cy="491262"/>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72371" y="3671260"/>
            <a:ext cx="576219" cy="576219"/>
          </a:xfrm>
          <a:prstGeom prst="rect">
            <a:avLst/>
          </a:prstGeom>
        </p:spPr>
      </p:pic>
      <p:pic>
        <p:nvPicPr>
          <p:cNvPr id="85" name="Picture 84">
            <a:extLst>
              <a:ext uri="{FF2B5EF4-FFF2-40B4-BE49-F238E27FC236}">
                <a16:creationId xmlns:a16="http://schemas.microsoft.com/office/drawing/2014/main" id="{D2795842-F493-9C47-A67D-4AA275E6EB61}"/>
              </a:ext>
            </a:extLst>
          </p:cNvPr>
          <p:cNvPicPr>
            <a:picLocks noChangeAspect="1"/>
          </p:cNvPicPr>
          <p:nvPr/>
        </p:nvPicPr>
        <p:blipFill>
          <a:blip r:embed="rId16"/>
          <a:stretch>
            <a:fillRect/>
          </a:stretch>
        </p:blipFill>
        <p:spPr>
          <a:xfrm>
            <a:off x="10921271" y="3575108"/>
            <a:ext cx="609600" cy="609600"/>
          </a:xfrm>
          <a:prstGeom prst="rect">
            <a:avLst/>
          </a:prstGeom>
        </p:spPr>
      </p:pic>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4108" y="43587"/>
            <a:ext cx="4841533" cy="1452460"/>
          </a:xfrm>
          <a:prstGeom prst="rect">
            <a:avLst/>
          </a:prstGeom>
        </p:spPr>
      </p:pic>
      <p:pic>
        <p:nvPicPr>
          <p:cNvPr id="5" name="Picture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171403" y="3686495"/>
            <a:ext cx="526630" cy="526630"/>
          </a:xfrm>
          <a:prstGeom prst="rect">
            <a:avLst/>
          </a:prstGeom>
        </p:spPr>
      </p:pic>
    </p:spTree>
    <p:extLst>
      <p:ext uri="{BB962C8B-B14F-4D97-AF65-F5344CB8AC3E}">
        <p14:creationId xmlns:p14="http://schemas.microsoft.com/office/powerpoint/2010/main" val="19545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83CD9E1-7619-4A49-8756-4F51CE596442}"/>
              </a:ext>
            </a:extLst>
          </p:cNvPr>
          <p:cNvSpPr/>
          <p:nvPr/>
        </p:nvSpPr>
        <p:spPr>
          <a:xfrm>
            <a:off x="9508565" y="473185"/>
            <a:ext cx="1948330" cy="1948330"/>
          </a:xfrm>
          <a:prstGeom prst="ellipse">
            <a:avLst/>
          </a:prstGeom>
          <a:solidFill>
            <a:srgbClr val="F8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DE3B28F0-2387-2B41-93BD-F6DA3802861F}"/>
              </a:ext>
            </a:extLst>
          </p:cNvPr>
          <p:cNvPicPr>
            <a:picLocks noChangeAspect="1"/>
          </p:cNvPicPr>
          <p:nvPr/>
        </p:nvPicPr>
        <p:blipFill>
          <a:blip r:embed="rId3"/>
          <a:stretch>
            <a:fillRect/>
          </a:stretch>
        </p:blipFill>
        <p:spPr>
          <a:xfrm>
            <a:off x="3658842" y="303831"/>
            <a:ext cx="4874316" cy="1477161"/>
          </a:xfrm>
          <a:prstGeom prst="rect">
            <a:avLst/>
          </a:prstGeom>
        </p:spPr>
      </p:pic>
      <p:sp>
        <p:nvSpPr>
          <p:cNvPr id="2" name="TextBox 1">
            <a:extLst>
              <a:ext uri="{FF2B5EF4-FFF2-40B4-BE49-F238E27FC236}">
                <a16:creationId xmlns:a16="http://schemas.microsoft.com/office/drawing/2014/main" id="{08D1D5D1-E941-4C79-A60B-C4DC0D1F36E6}"/>
              </a:ext>
            </a:extLst>
          </p:cNvPr>
          <p:cNvSpPr txBox="1"/>
          <p:nvPr/>
        </p:nvSpPr>
        <p:spPr>
          <a:xfrm>
            <a:off x="9628095" y="954759"/>
            <a:ext cx="170927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90E8B"/>
                </a:solidFill>
                <a:effectLst/>
                <a:uLnTx/>
                <a:uFillTx/>
                <a:latin typeface="Calibri" panose="020F0502020204030204"/>
                <a:ea typeface="+mn-ea"/>
                <a:cs typeface="+mn-cs"/>
              </a:rPr>
              <a:t>Tuesdays in June beginning on June 8th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0E8B"/>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9ABFA8DD-DBE0-44E9-81F9-28D3F979E2B3}"/>
              </a:ext>
            </a:extLst>
          </p:cNvPr>
          <p:cNvGraphicFramePr>
            <a:graphicFrameLocks noGrp="1"/>
          </p:cNvGraphicFramePr>
          <p:nvPr/>
        </p:nvGraphicFramePr>
        <p:xfrm>
          <a:off x="841836" y="2468812"/>
          <a:ext cx="10376000" cy="3931920"/>
        </p:xfrm>
        <a:graphic>
          <a:graphicData uri="http://schemas.openxmlformats.org/drawingml/2006/table">
            <a:tbl>
              <a:tblPr firstRow="1" bandRow="1">
                <a:tableStyleId>{5C22544A-7EE6-4342-B048-85BDC9FD1C3A}</a:tableStyleId>
              </a:tblPr>
              <a:tblGrid>
                <a:gridCol w="2194211">
                  <a:extLst>
                    <a:ext uri="{9D8B030D-6E8A-4147-A177-3AD203B41FA5}">
                      <a16:colId xmlns:a16="http://schemas.microsoft.com/office/drawing/2014/main" val="471533418"/>
                    </a:ext>
                  </a:extLst>
                </a:gridCol>
                <a:gridCol w="8181789">
                  <a:extLst>
                    <a:ext uri="{9D8B030D-6E8A-4147-A177-3AD203B41FA5}">
                      <a16:colId xmlns:a16="http://schemas.microsoft.com/office/drawing/2014/main" val="1328171905"/>
                    </a:ext>
                  </a:extLst>
                </a:gridCol>
              </a:tblGrid>
              <a:tr h="695923">
                <a:tc>
                  <a:txBody>
                    <a:bodyPr/>
                    <a:lstStyle/>
                    <a:p>
                      <a:r>
                        <a:rPr lang="en-US" sz="2000" dirty="0">
                          <a:solidFill>
                            <a:schemeClr val="bg1"/>
                          </a:solidFill>
                        </a:rPr>
                        <a:t>12:00-1:30 PM 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ffectLst/>
                          <a:latin typeface="Calibri" panose="020F0502020204030204" pitchFamily="34" charset="0"/>
                          <a:ea typeface="Calibri" panose="020F0502020204030204" pitchFamily="34" charset="0"/>
                        </a:rPr>
                        <a:t>In the Spotlight: Insights from WBE Stars &amp; Top Corporations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bg1"/>
                          </a:solidFill>
                          <a:effectLst/>
                          <a:latin typeface="+mn-lt"/>
                          <a:ea typeface="+mn-ea"/>
                          <a:cs typeface="+mn-cs"/>
                        </a:rPr>
                        <a:t>Join us as we celebrate WBENC’s WBE Stars and 2019 America’s Top Corporations for Women’s Business Enterprises through a series of dynamic discussions that lay the foundation for the afternoon’s Interactive Industry Think Thank sessions. </a:t>
                      </a:r>
                    </a:p>
                    <a:p>
                      <a:endParaRPr lang="en-US"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386723"/>
                  </a:ext>
                </a:extLst>
              </a:tr>
              <a:tr h="695923">
                <a:tc>
                  <a:txBody>
                    <a:bodyPr/>
                    <a:lstStyle/>
                    <a:p>
                      <a:r>
                        <a:rPr lang="en-US" sz="2000" b="1" dirty="0">
                          <a:solidFill>
                            <a:schemeClr val="bg1"/>
                          </a:solidFill>
                        </a:rPr>
                        <a:t>2:00-3:00 PM EST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bg1"/>
                          </a:solidFill>
                          <a:effectLst/>
                          <a:latin typeface="+mn-lt"/>
                          <a:ea typeface="+mn-ea"/>
                          <a:cs typeface="+mn-cs"/>
                        </a:rPr>
                        <a:t>Interactive Industry Think Tanks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bg1"/>
                          </a:solidFill>
                          <a:effectLst/>
                          <a:latin typeface="+mn-lt"/>
                          <a:ea typeface="+mn-ea"/>
                          <a:cs typeface="+mn-cs"/>
                        </a:rPr>
                        <a:t>Turn your cameras on and join the conversation for one of these dynamic, moderated sessions, hosted by the America’s Top Corporations for Women’s Business Enterprises. </a:t>
                      </a:r>
                    </a:p>
                    <a:p>
                      <a:endParaRPr lang="en-US"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4476147"/>
                  </a:ext>
                </a:extLst>
              </a:tr>
              <a:tr h="695923">
                <a:tc>
                  <a:txBody>
                    <a:bodyPr/>
                    <a:lstStyle/>
                    <a:p>
                      <a:r>
                        <a:rPr lang="en-US" sz="2000" b="1" dirty="0">
                          <a:solidFill>
                            <a:schemeClr val="bg1"/>
                          </a:solidFill>
                        </a:rPr>
                        <a:t>3:00-4:30 PM 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bg1"/>
                          </a:solidFill>
                          <a:effectLst/>
                          <a:latin typeface="+mn-lt"/>
                          <a:ea typeface="+mn-ea"/>
                          <a:cs typeface="+mn-cs"/>
                        </a:rPr>
                        <a:t>Think Tank Outcomes: Trends &amp;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kern="1200" dirty="0">
                          <a:solidFill>
                            <a:schemeClr val="bg1"/>
                          </a:solidFill>
                          <a:effectLst/>
                          <a:latin typeface="+mn-lt"/>
                          <a:ea typeface="+mn-ea"/>
                          <a:cs typeface="+mn-cs"/>
                        </a:rPr>
                        <a:t>Following the Interactive Industry Think Tanks, we will come together for a robust wrap-up and report out of the day’s Think Tank discussions. </a:t>
                      </a:r>
                    </a:p>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6485034"/>
                  </a:ext>
                </a:extLst>
              </a:tr>
            </a:tbl>
          </a:graphicData>
        </a:graphic>
      </p:graphicFrame>
      <p:sp>
        <p:nvSpPr>
          <p:cNvPr id="6" name="TextBox 5">
            <a:extLst>
              <a:ext uri="{FF2B5EF4-FFF2-40B4-BE49-F238E27FC236}">
                <a16:creationId xmlns:a16="http://schemas.microsoft.com/office/drawing/2014/main" id="{FA52F4B3-3FE5-48DC-B4C2-3EADF7A29AD5}"/>
              </a:ext>
            </a:extLst>
          </p:cNvPr>
          <p:cNvSpPr txBox="1"/>
          <p:nvPr/>
        </p:nvSpPr>
        <p:spPr>
          <a:xfrm>
            <a:off x="2106706" y="1733284"/>
            <a:ext cx="79785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Celebrating WBE Stars &amp; America’s Top Corporations for WBES</a:t>
            </a:r>
          </a:p>
        </p:txBody>
      </p:sp>
    </p:spTree>
    <p:extLst>
      <p:ext uri="{BB962C8B-B14F-4D97-AF65-F5344CB8AC3E}">
        <p14:creationId xmlns:p14="http://schemas.microsoft.com/office/powerpoint/2010/main" val="1102524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2CC02C-28C3-4633-AEA7-C048015995C0}"/>
              </a:ext>
            </a:extLst>
          </p:cNvPr>
          <p:cNvPicPr>
            <a:picLocks noChangeAspect="1"/>
          </p:cNvPicPr>
          <p:nvPr/>
        </p:nvPicPr>
        <p:blipFill rotWithShape="1">
          <a:blip r:embed="rId2"/>
          <a:srcRect l="9400" t="31879" r="7731" b="31176"/>
          <a:stretch/>
        </p:blipFill>
        <p:spPr>
          <a:xfrm>
            <a:off x="5486176" y="47203"/>
            <a:ext cx="4013756" cy="1192915"/>
          </a:xfrm>
          <a:prstGeom prst="rect">
            <a:avLst/>
          </a:prstGeom>
        </p:spPr>
      </p:pic>
      <p:sp>
        <p:nvSpPr>
          <p:cNvPr id="8" name="TextBox 7">
            <a:extLst>
              <a:ext uri="{FF2B5EF4-FFF2-40B4-BE49-F238E27FC236}">
                <a16:creationId xmlns:a16="http://schemas.microsoft.com/office/drawing/2014/main" id="{5F395C92-7CD1-4817-B2FB-A6528A6B3C00}"/>
              </a:ext>
            </a:extLst>
          </p:cNvPr>
          <p:cNvSpPr txBox="1"/>
          <p:nvPr/>
        </p:nvSpPr>
        <p:spPr>
          <a:xfrm>
            <a:off x="4446890" y="1224223"/>
            <a:ext cx="6399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Comprehensive financial support and resources.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Integrated financial education and funding for women entrepreneurs.</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245CB22-9EE5-4CB8-9093-6C2D6D80B6A4}"/>
              </a:ext>
            </a:extLst>
          </p:cNvPr>
          <p:cNvGrpSpPr/>
          <p:nvPr/>
        </p:nvGrpSpPr>
        <p:grpSpPr>
          <a:xfrm>
            <a:off x="5489257" y="1852332"/>
            <a:ext cx="3973958" cy="3613266"/>
            <a:chOff x="4413253" y="1597854"/>
            <a:chExt cx="2225159" cy="2307806"/>
          </a:xfrm>
        </p:grpSpPr>
        <p:sp>
          <p:nvSpPr>
            <p:cNvPr id="10" name="Freeform: Shape 9">
              <a:extLst>
                <a:ext uri="{FF2B5EF4-FFF2-40B4-BE49-F238E27FC236}">
                  <a16:creationId xmlns:a16="http://schemas.microsoft.com/office/drawing/2014/main" id="{E80F2682-B8E4-401E-BCEE-08740D72BF43}"/>
                </a:ext>
              </a:extLst>
            </p:cNvPr>
            <p:cNvSpPr/>
            <p:nvPr/>
          </p:nvSpPr>
          <p:spPr>
            <a:xfrm>
              <a:off x="4415471" y="1597854"/>
              <a:ext cx="1111010" cy="1153903"/>
            </a:xfrm>
            <a:custGeom>
              <a:avLst/>
              <a:gdLst>
                <a:gd name="connsiteX0" fmla="*/ 0 w 1111010"/>
                <a:gd name="connsiteY0" fmla="*/ 1153903 h 1153903"/>
                <a:gd name="connsiteX1" fmla="*/ 1111010 w 1111010"/>
                <a:gd name="connsiteY1" fmla="*/ 0 h 1153903"/>
                <a:gd name="connsiteX2" fmla="*/ 1111010 w 1111010"/>
                <a:gd name="connsiteY2" fmla="*/ 1153903 h 1153903"/>
                <a:gd name="connsiteX3" fmla="*/ 0 w 1111010"/>
                <a:gd name="connsiteY3" fmla="*/ 1153903 h 1153903"/>
              </a:gdLst>
              <a:ahLst/>
              <a:cxnLst>
                <a:cxn ang="0">
                  <a:pos x="connsiteX0" y="connsiteY0"/>
                </a:cxn>
                <a:cxn ang="0">
                  <a:pos x="connsiteX1" y="connsiteY1"/>
                </a:cxn>
                <a:cxn ang="0">
                  <a:pos x="connsiteX2" y="connsiteY2"/>
                </a:cxn>
                <a:cxn ang="0">
                  <a:pos x="connsiteX3" y="connsiteY3"/>
                </a:cxn>
              </a:cxnLst>
              <a:rect l="l" t="t" r="r" b="b"/>
              <a:pathLst>
                <a:path w="1111010" h="1153903">
                  <a:moveTo>
                    <a:pt x="0" y="1153903"/>
                  </a:moveTo>
                  <a:cubicBezTo>
                    <a:pt x="0" y="516620"/>
                    <a:pt x="497416" y="0"/>
                    <a:pt x="1111010" y="0"/>
                  </a:cubicBezTo>
                  <a:lnTo>
                    <a:pt x="1111010" y="1153903"/>
                  </a:lnTo>
                  <a:lnTo>
                    <a:pt x="0" y="11539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863" tIns="430426" rIns="92456" bIns="92456"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6DD176D2-E4BA-4C78-A4FF-9C6F3C6D397B}"/>
                </a:ext>
              </a:extLst>
            </p:cNvPr>
            <p:cNvSpPr/>
            <p:nvPr/>
          </p:nvSpPr>
          <p:spPr>
            <a:xfrm>
              <a:off x="5527401" y="1597854"/>
              <a:ext cx="1111011" cy="1153904"/>
            </a:xfrm>
            <a:custGeom>
              <a:avLst/>
              <a:gdLst>
                <a:gd name="connsiteX0" fmla="*/ 0 w 1153903"/>
                <a:gd name="connsiteY0" fmla="*/ 1111010 h 1111010"/>
                <a:gd name="connsiteX1" fmla="*/ 1153903 w 1153903"/>
                <a:gd name="connsiteY1" fmla="*/ 0 h 1111010"/>
                <a:gd name="connsiteX2" fmla="*/ 1153903 w 1153903"/>
                <a:gd name="connsiteY2" fmla="*/ 1111010 h 1111010"/>
                <a:gd name="connsiteX3" fmla="*/ 0 w 1153903"/>
                <a:gd name="connsiteY3" fmla="*/ 1111010 h 1111010"/>
              </a:gdLst>
              <a:ahLst/>
              <a:cxnLst>
                <a:cxn ang="0">
                  <a:pos x="connsiteX0" y="connsiteY0"/>
                </a:cxn>
                <a:cxn ang="0">
                  <a:pos x="connsiteX1" y="connsiteY1"/>
                </a:cxn>
                <a:cxn ang="0">
                  <a:pos x="connsiteX2" y="connsiteY2"/>
                </a:cxn>
                <a:cxn ang="0">
                  <a:pos x="connsiteX3" y="connsiteY3"/>
                </a:cxn>
              </a:cxnLst>
              <a:rect l="l" t="t" r="r" b="b"/>
              <a:pathLst>
                <a:path w="1153903" h="1111010">
                  <a:moveTo>
                    <a:pt x="1" y="0"/>
                  </a:moveTo>
                  <a:cubicBezTo>
                    <a:pt x="637283" y="0"/>
                    <a:pt x="1153902" y="497416"/>
                    <a:pt x="1153902" y="1111010"/>
                  </a:cubicBezTo>
                  <a:lnTo>
                    <a:pt x="1" y="1111010"/>
                  </a:lnTo>
                  <a:lnTo>
                    <a:pt x="1"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7" tIns="430427" rIns="417863" bIns="9245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FA5D59-3571-402F-BD75-808E70D4A871}"/>
                </a:ext>
              </a:extLst>
            </p:cNvPr>
            <p:cNvSpPr/>
            <p:nvPr/>
          </p:nvSpPr>
          <p:spPr>
            <a:xfrm>
              <a:off x="5525155" y="2751755"/>
              <a:ext cx="1111011" cy="1153904"/>
            </a:xfrm>
            <a:custGeom>
              <a:avLst/>
              <a:gdLst>
                <a:gd name="connsiteX0" fmla="*/ 0 w 1111010"/>
                <a:gd name="connsiteY0" fmla="*/ 1153903 h 1153903"/>
                <a:gd name="connsiteX1" fmla="*/ 1111010 w 1111010"/>
                <a:gd name="connsiteY1" fmla="*/ 0 h 1153903"/>
                <a:gd name="connsiteX2" fmla="*/ 1111010 w 1111010"/>
                <a:gd name="connsiteY2" fmla="*/ 1153903 h 1153903"/>
                <a:gd name="connsiteX3" fmla="*/ 0 w 1111010"/>
                <a:gd name="connsiteY3" fmla="*/ 1153903 h 1153903"/>
              </a:gdLst>
              <a:ahLst/>
              <a:cxnLst>
                <a:cxn ang="0">
                  <a:pos x="connsiteX0" y="connsiteY0"/>
                </a:cxn>
                <a:cxn ang="0">
                  <a:pos x="connsiteX1" y="connsiteY1"/>
                </a:cxn>
                <a:cxn ang="0">
                  <a:pos x="connsiteX2" y="connsiteY2"/>
                </a:cxn>
                <a:cxn ang="0">
                  <a:pos x="connsiteX3" y="connsiteY3"/>
                </a:cxn>
              </a:cxnLst>
              <a:rect l="l" t="t" r="r" b="b"/>
              <a:pathLst>
                <a:path w="1111010" h="1153903">
                  <a:moveTo>
                    <a:pt x="1111010" y="0"/>
                  </a:moveTo>
                  <a:cubicBezTo>
                    <a:pt x="1111010" y="637283"/>
                    <a:pt x="613594" y="1153903"/>
                    <a:pt x="0" y="1153903"/>
                  </a:cubicBezTo>
                  <a:lnTo>
                    <a:pt x="0" y="0"/>
                  </a:lnTo>
                  <a:lnTo>
                    <a:pt x="111101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92456" rIns="417864" bIns="430426"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1652CC7-C51D-4F44-9540-42BCEB12456D}"/>
                </a:ext>
              </a:extLst>
            </p:cNvPr>
            <p:cNvSpPr/>
            <p:nvPr/>
          </p:nvSpPr>
          <p:spPr>
            <a:xfrm>
              <a:off x="4413253" y="2751756"/>
              <a:ext cx="1111011" cy="1153904"/>
            </a:xfrm>
            <a:custGeom>
              <a:avLst/>
              <a:gdLst>
                <a:gd name="connsiteX0" fmla="*/ 0 w 1153903"/>
                <a:gd name="connsiteY0" fmla="*/ 1111010 h 1111010"/>
                <a:gd name="connsiteX1" fmla="*/ 1153903 w 1153903"/>
                <a:gd name="connsiteY1" fmla="*/ 0 h 1111010"/>
                <a:gd name="connsiteX2" fmla="*/ 1153903 w 1153903"/>
                <a:gd name="connsiteY2" fmla="*/ 1111010 h 1111010"/>
                <a:gd name="connsiteX3" fmla="*/ 0 w 1153903"/>
                <a:gd name="connsiteY3" fmla="*/ 1111010 h 1111010"/>
              </a:gdLst>
              <a:ahLst/>
              <a:cxnLst>
                <a:cxn ang="0">
                  <a:pos x="connsiteX0" y="connsiteY0"/>
                </a:cxn>
                <a:cxn ang="0">
                  <a:pos x="connsiteX1" y="connsiteY1"/>
                </a:cxn>
                <a:cxn ang="0">
                  <a:pos x="connsiteX2" y="connsiteY2"/>
                </a:cxn>
                <a:cxn ang="0">
                  <a:pos x="connsiteX3" y="connsiteY3"/>
                </a:cxn>
              </a:cxnLst>
              <a:rect l="l" t="t" r="r" b="b"/>
              <a:pathLst>
                <a:path w="1153903" h="1111010">
                  <a:moveTo>
                    <a:pt x="1153902" y="1111010"/>
                  </a:moveTo>
                  <a:cubicBezTo>
                    <a:pt x="516620" y="1111010"/>
                    <a:pt x="1" y="613594"/>
                    <a:pt x="1" y="0"/>
                  </a:cubicBezTo>
                  <a:lnTo>
                    <a:pt x="1153902" y="0"/>
                  </a:lnTo>
                  <a:lnTo>
                    <a:pt x="1153902" y="11110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864" tIns="92457" rIns="92456" bIns="430426" numCol="1" spcCol="1270" anchor="ctr" anchorCtr="0">
              <a:noAutofit/>
            </a:bodyPr>
            <a:lstStyle/>
            <a:p>
              <a:pPr marL="0" marR="0" lvl="0" indent="0" algn="l" defTabSz="57785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17EAD67B-742F-4087-8EAA-734A56DF0A1A}"/>
              </a:ext>
            </a:extLst>
          </p:cNvPr>
          <p:cNvSpPr txBox="1"/>
          <p:nvPr/>
        </p:nvSpPr>
        <p:spPr>
          <a:xfrm>
            <a:off x="7604242" y="2742658"/>
            <a:ext cx="19040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I</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nter-connect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2B88BA2-A4BB-4E5D-AE8C-DE238D4F799E}"/>
              </a:ext>
            </a:extLst>
          </p:cNvPr>
          <p:cNvSpPr txBox="1"/>
          <p:nvPr/>
        </p:nvSpPr>
        <p:spPr>
          <a:xfrm>
            <a:off x="6096000" y="2750339"/>
            <a:ext cx="1027538" cy="369332"/>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L</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earn</a:t>
            </a:r>
          </a:p>
        </p:txBody>
      </p:sp>
      <p:sp>
        <p:nvSpPr>
          <p:cNvPr id="16" name="TextBox 15">
            <a:extLst>
              <a:ext uri="{FF2B5EF4-FFF2-40B4-BE49-F238E27FC236}">
                <a16:creationId xmlns:a16="http://schemas.microsoft.com/office/drawing/2014/main" id="{41279F55-F7C7-452A-9ACF-66436674B6F9}"/>
              </a:ext>
            </a:extLst>
          </p:cNvPr>
          <p:cNvSpPr txBox="1"/>
          <p:nvPr/>
        </p:nvSpPr>
        <p:spPr>
          <a:xfrm>
            <a:off x="7919903" y="4395158"/>
            <a:ext cx="1027538" cy="369332"/>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F</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uel</a:t>
            </a:r>
          </a:p>
        </p:txBody>
      </p:sp>
      <p:sp>
        <p:nvSpPr>
          <p:cNvPr id="17" name="TextBox 16">
            <a:extLst>
              <a:ext uri="{FF2B5EF4-FFF2-40B4-BE49-F238E27FC236}">
                <a16:creationId xmlns:a16="http://schemas.microsoft.com/office/drawing/2014/main" id="{56BDEA13-279B-4F67-9E42-739CB488FCFA}"/>
              </a:ext>
            </a:extLst>
          </p:cNvPr>
          <p:cNvSpPr txBox="1"/>
          <p:nvPr/>
        </p:nvSpPr>
        <p:spPr>
          <a:xfrm>
            <a:off x="6162837" y="4406037"/>
            <a:ext cx="1027538" cy="369332"/>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alibri" panose="020F0502020204030204"/>
                <a:ea typeface="+mn-ea"/>
                <a:cs typeface="+mn-cs"/>
              </a:rPr>
              <a:t>T</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hrive</a:t>
            </a:r>
          </a:p>
        </p:txBody>
      </p:sp>
      <p:sp>
        <p:nvSpPr>
          <p:cNvPr id="18" name="Oval 17">
            <a:extLst>
              <a:ext uri="{FF2B5EF4-FFF2-40B4-BE49-F238E27FC236}">
                <a16:creationId xmlns:a16="http://schemas.microsoft.com/office/drawing/2014/main" id="{CDA8D00E-4789-4A1F-BB7E-F709C0448390}"/>
              </a:ext>
            </a:extLst>
          </p:cNvPr>
          <p:cNvSpPr/>
          <p:nvPr/>
        </p:nvSpPr>
        <p:spPr>
          <a:xfrm>
            <a:off x="6853524" y="3209271"/>
            <a:ext cx="1251751" cy="112953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B90AA50-0132-46BB-ACDE-ABBCE647FFB4}"/>
              </a:ext>
            </a:extLst>
          </p:cNvPr>
          <p:cNvSpPr txBox="1"/>
          <p:nvPr/>
        </p:nvSpPr>
        <p:spPr>
          <a:xfrm>
            <a:off x="6863651" y="3602605"/>
            <a:ext cx="1258805" cy="341632"/>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Resources</a:t>
            </a:r>
          </a:p>
        </p:txBody>
      </p:sp>
      <p:sp>
        <p:nvSpPr>
          <p:cNvPr id="20" name="TextBox 19">
            <a:extLst>
              <a:ext uri="{FF2B5EF4-FFF2-40B4-BE49-F238E27FC236}">
                <a16:creationId xmlns:a16="http://schemas.microsoft.com/office/drawing/2014/main" id="{CAF94C3A-CE65-4616-8FDE-57E24BD2A90C}"/>
              </a:ext>
            </a:extLst>
          </p:cNvPr>
          <p:cNvSpPr txBox="1"/>
          <p:nvPr/>
        </p:nvSpPr>
        <p:spPr>
          <a:xfrm>
            <a:off x="6342014" y="6188766"/>
            <a:ext cx="2302078"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WBENC CONFIDENTIAL</a:t>
            </a:r>
          </a:p>
        </p:txBody>
      </p:sp>
      <p:sp>
        <p:nvSpPr>
          <p:cNvPr id="21" name="TextBox 20">
            <a:extLst>
              <a:ext uri="{FF2B5EF4-FFF2-40B4-BE49-F238E27FC236}">
                <a16:creationId xmlns:a16="http://schemas.microsoft.com/office/drawing/2014/main" id="{EF5E8096-18AD-42A3-B883-D2786C9AADBA}"/>
              </a:ext>
            </a:extLst>
          </p:cNvPr>
          <p:cNvSpPr txBox="1"/>
          <p:nvPr/>
        </p:nvSpPr>
        <p:spPr>
          <a:xfrm>
            <a:off x="3707767" y="2717622"/>
            <a:ext cx="1779660" cy="101566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Financial-related education delivered via virtual and in-person programs</a:t>
            </a:r>
          </a:p>
        </p:txBody>
      </p:sp>
      <p:sp>
        <p:nvSpPr>
          <p:cNvPr id="22" name="TextBox 21">
            <a:extLst>
              <a:ext uri="{FF2B5EF4-FFF2-40B4-BE49-F238E27FC236}">
                <a16:creationId xmlns:a16="http://schemas.microsoft.com/office/drawing/2014/main" id="{5A220824-01C5-4731-8321-CF891A9C2F96}"/>
              </a:ext>
            </a:extLst>
          </p:cNvPr>
          <p:cNvSpPr txBox="1"/>
          <p:nvPr/>
        </p:nvSpPr>
        <p:spPr>
          <a:xfrm>
            <a:off x="9385517" y="2629384"/>
            <a:ext cx="1528853" cy="646331"/>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Networking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Pitch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Outreach</a:t>
            </a:r>
          </a:p>
        </p:txBody>
      </p:sp>
      <p:sp>
        <p:nvSpPr>
          <p:cNvPr id="23" name="TextBox 22">
            <a:extLst>
              <a:ext uri="{FF2B5EF4-FFF2-40B4-BE49-F238E27FC236}">
                <a16:creationId xmlns:a16="http://schemas.microsoft.com/office/drawing/2014/main" id="{9E661DBB-6137-483A-8C36-A8B773288D07}"/>
              </a:ext>
            </a:extLst>
          </p:cNvPr>
          <p:cNvSpPr txBox="1"/>
          <p:nvPr/>
        </p:nvSpPr>
        <p:spPr>
          <a:xfrm>
            <a:off x="3707767" y="4317809"/>
            <a:ext cx="1777265"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Coaching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Mentorship programs</a:t>
            </a:r>
          </a:p>
        </p:txBody>
      </p:sp>
      <p:sp>
        <p:nvSpPr>
          <p:cNvPr id="24" name="TextBox 23">
            <a:extLst>
              <a:ext uri="{FF2B5EF4-FFF2-40B4-BE49-F238E27FC236}">
                <a16:creationId xmlns:a16="http://schemas.microsoft.com/office/drawing/2014/main" id="{717FABE5-BAA2-4404-BFD5-4D8AB99F3C0F}"/>
              </a:ext>
            </a:extLst>
          </p:cNvPr>
          <p:cNvSpPr txBox="1"/>
          <p:nvPr/>
        </p:nvSpPr>
        <p:spPr>
          <a:xfrm>
            <a:off x="9385517" y="4146780"/>
            <a:ext cx="1745467"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Direct grants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Create access to other national funding sources</a:t>
            </a:r>
          </a:p>
        </p:txBody>
      </p:sp>
      <p:sp>
        <p:nvSpPr>
          <p:cNvPr id="25" name="TextBox 24">
            <a:extLst>
              <a:ext uri="{FF2B5EF4-FFF2-40B4-BE49-F238E27FC236}">
                <a16:creationId xmlns:a16="http://schemas.microsoft.com/office/drawing/2014/main" id="{64E1C431-81E3-4B6F-A807-7CBA04BAFCB4}"/>
              </a:ext>
            </a:extLst>
          </p:cNvPr>
          <p:cNvSpPr txBox="1"/>
          <p:nvPr/>
        </p:nvSpPr>
        <p:spPr>
          <a:xfrm>
            <a:off x="3810332" y="5543224"/>
            <a:ext cx="758781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Resources - A curated a list of valuable resources and opportunities for women entrepreneurs to address the financial needs of their business.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Vertical Text Placeholder 6">
            <a:extLst>
              <a:ext uri="{FF2B5EF4-FFF2-40B4-BE49-F238E27FC236}">
                <a16:creationId xmlns:a16="http://schemas.microsoft.com/office/drawing/2014/main" id="{117D53E1-6C82-466F-B8CD-E8904DED30A2}"/>
              </a:ext>
            </a:extLst>
          </p:cNvPr>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The lift model</a:t>
            </a:r>
          </a:p>
        </p:txBody>
      </p:sp>
    </p:spTree>
    <p:extLst>
      <p:ext uri="{BB962C8B-B14F-4D97-AF65-F5344CB8AC3E}">
        <p14:creationId xmlns:p14="http://schemas.microsoft.com/office/powerpoint/2010/main" val="171542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33C27B-94B6-4D5D-A2A0-7A585F762183}"/>
              </a:ext>
            </a:extLst>
          </p:cNvPr>
          <p:cNvSpPr txBox="1"/>
          <p:nvPr/>
        </p:nvSpPr>
        <p:spPr>
          <a:xfrm>
            <a:off x="1194336" y="1114027"/>
            <a:ext cx="1798412" cy="961802"/>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Jill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COO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Leadership Council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Governance </a:t>
            </a:r>
          </a:p>
        </p:txBody>
      </p:sp>
      <p:sp>
        <p:nvSpPr>
          <p:cNvPr id="39" name="TextBox 38">
            <a:extLst>
              <a:ext uri="{FF2B5EF4-FFF2-40B4-BE49-F238E27FC236}">
                <a16:creationId xmlns:a16="http://schemas.microsoft.com/office/drawing/2014/main" id="{1D63EBD4-C4AD-4E38-B363-141F74160CB0}"/>
              </a:ext>
            </a:extLst>
          </p:cNvPr>
          <p:cNvSpPr txBox="1"/>
          <p:nvPr/>
        </p:nvSpPr>
        <p:spPr>
          <a:xfrm>
            <a:off x="3973021" y="1119259"/>
            <a:ext cx="1431015" cy="1115690"/>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Pat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VP, Marketing &amp;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Marketing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Virtual Events</a:t>
            </a:r>
          </a:p>
        </p:txBody>
      </p:sp>
      <p:sp>
        <p:nvSpPr>
          <p:cNvPr id="40" name="TextBox 39">
            <a:extLst>
              <a:ext uri="{FF2B5EF4-FFF2-40B4-BE49-F238E27FC236}">
                <a16:creationId xmlns:a16="http://schemas.microsoft.com/office/drawing/2014/main" id="{D2D28781-169E-4666-BBB4-F9BC3694FE7A}"/>
              </a:ext>
            </a:extLst>
          </p:cNvPr>
          <p:cNvSpPr txBox="1"/>
          <p:nvPr/>
        </p:nvSpPr>
        <p:spPr>
          <a:xfrm>
            <a:off x="8928664" y="1134319"/>
            <a:ext cx="1431015" cy="407804"/>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Lauren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Assistant Controller</a:t>
            </a:r>
          </a:p>
        </p:txBody>
      </p:sp>
      <p:sp>
        <p:nvSpPr>
          <p:cNvPr id="41" name="TextBox 40">
            <a:extLst>
              <a:ext uri="{FF2B5EF4-FFF2-40B4-BE49-F238E27FC236}">
                <a16:creationId xmlns:a16="http://schemas.microsoft.com/office/drawing/2014/main" id="{55BDC307-B7EC-4F3A-978C-62DA90B46306}"/>
              </a:ext>
            </a:extLst>
          </p:cNvPr>
          <p:cNvSpPr txBox="1"/>
          <p:nvPr/>
        </p:nvSpPr>
        <p:spPr>
          <a:xfrm>
            <a:off x="5743859" y="1134286"/>
            <a:ext cx="1594019" cy="1177245"/>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Laura 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VP, Strategic Financial Services &amp; WBE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LIFT Financial COE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WBE Programs-Forum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WeConnect/Global</a:t>
            </a:r>
          </a:p>
        </p:txBody>
      </p:sp>
      <p:sp>
        <p:nvSpPr>
          <p:cNvPr id="42" name="TextBox 41">
            <a:extLst>
              <a:ext uri="{FF2B5EF4-FFF2-40B4-BE49-F238E27FC236}">
                <a16:creationId xmlns:a16="http://schemas.microsoft.com/office/drawing/2014/main" id="{E0EC0D6F-A97B-4E55-9F14-457934589DE3}"/>
              </a:ext>
            </a:extLst>
          </p:cNvPr>
          <p:cNvSpPr txBox="1"/>
          <p:nvPr/>
        </p:nvSpPr>
        <p:spPr>
          <a:xfrm>
            <a:off x="2261454" y="2301976"/>
            <a:ext cx="1441564" cy="1485022"/>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Amanda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Director,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Pitch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Ops Resources/ Logistics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Top Corps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Nov 2021 WBE Event</a:t>
            </a:r>
          </a:p>
        </p:txBody>
      </p:sp>
      <p:sp>
        <p:nvSpPr>
          <p:cNvPr id="43" name="TextBox 42">
            <a:extLst>
              <a:ext uri="{FF2B5EF4-FFF2-40B4-BE49-F238E27FC236}">
                <a16:creationId xmlns:a16="http://schemas.microsoft.com/office/drawing/2014/main" id="{BB494996-8BE5-4134-BF92-1D0E8898F7D6}"/>
              </a:ext>
            </a:extLst>
          </p:cNvPr>
          <p:cNvSpPr txBox="1"/>
          <p:nvPr/>
        </p:nvSpPr>
        <p:spPr>
          <a:xfrm>
            <a:off x="160229" y="2417393"/>
            <a:ext cx="1790413" cy="1254189"/>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Lindsey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Director, Executive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Program Strategy &amp; Alignment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Wells Fargo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EIAB &amp; EEP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Tuck</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0001CCBA-9C92-4F07-B8C4-B2286A619DB9}"/>
              </a:ext>
            </a:extLst>
          </p:cNvPr>
          <p:cNvSpPr txBox="1"/>
          <p:nvPr/>
        </p:nvSpPr>
        <p:spPr>
          <a:xfrm>
            <a:off x="343972" y="3858062"/>
            <a:ext cx="1431015" cy="684803"/>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Audrey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Manager,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Women of Color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Programs Support</a:t>
            </a:r>
          </a:p>
        </p:txBody>
      </p:sp>
      <p:sp>
        <p:nvSpPr>
          <p:cNvPr id="45" name="TextBox 44">
            <a:extLst>
              <a:ext uri="{FF2B5EF4-FFF2-40B4-BE49-F238E27FC236}">
                <a16:creationId xmlns:a16="http://schemas.microsoft.com/office/drawing/2014/main" id="{B1D031EA-5549-47CF-8DFE-C8614B4D77EE}"/>
              </a:ext>
            </a:extLst>
          </p:cNvPr>
          <p:cNvSpPr txBox="1"/>
          <p:nvPr/>
        </p:nvSpPr>
        <p:spPr>
          <a:xfrm>
            <a:off x="3998799" y="2308126"/>
            <a:ext cx="1431015" cy="977191"/>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sng" strike="noStrike" kern="1200" cap="none" spc="0" normalizeH="0" baseline="0" noProof="0" dirty="0">
                <a:ln>
                  <a:noFill/>
                </a:ln>
                <a:solidFill>
                  <a:prstClr val="black"/>
                </a:solidFill>
                <a:effectLst/>
                <a:uLnTx/>
                <a:uFillTx/>
                <a:latin typeface="Calibri" panose="020F0502020204030204"/>
                <a:ea typeface="+mn-ea"/>
                <a:cs typeface="+mn-cs"/>
              </a:rPr>
              <a:t>VACANT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Director, Mktg &amp; Comms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Marketing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Media partnerships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Website</a:t>
            </a:r>
          </a:p>
        </p:txBody>
      </p:sp>
      <p:sp>
        <p:nvSpPr>
          <p:cNvPr id="46" name="TextBox 45">
            <a:extLst>
              <a:ext uri="{FF2B5EF4-FFF2-40B4-BE49-F238E27FC236}">
                <a16:creationId xmlns:a16="http://schemas.microsoft.com/office/drawing/2014/main" id="{575B15ED-1A94-4892-99B4-E84D3CF63BF8}"/>
              </a:ext>
            </a:extLst>
          </p:cNvPr>
          <p:cNvSpPr txBox="1"/>
          <p:nvPr/>
        </p:nvSpPr>
        <p:spPr>
          <a:xfrm>
            <a:off x="4156445" y="3411818"/>
            <a:ext cx="1384395" cy="869469"/>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Nettie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Manager, Mktg &amp; Comms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Social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Women Owned</a:t>
            </a:r>
          </a:p>
        </p:txBody>
      </p:sp>
      <p:sp>
        <p:nvSpPr>
          <p:cNvPr id="47" name="TextBox 46">
            <a:extLst>
              <a:ext uri="{FF2B5EF4-FFF2-40B4-BE49-F238E27FC236}">
                <a16:creationId xmlns:a16="http://schemas.microsoft.com/office/drawing/2014/main" id="{823292FF-B9EC-421F-8B91-BB2BB7110111}"/>
              </a:ext>
            </a:extLst>
          </p:cNvPr>
          <p:cNvSpPr txBox="1"/>
          <p:nvPr/>
        </p:nvSpPr>
        <p:spPr>
          <a:xfrm>
            <a:off x="8928664" y="1827966"/>
            <a:ext cx="1431015" cy="407804"/>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Kelly 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Accountant</a:t>
            </a:r>
          </a:p>
        </p:txBody>
      </p:sp>
      <p:sp>
        <p:nvSpPr>
          <p:cNvPr id="48" name="TextBox 47">
            <a:extLst>
              <a:ext uri="{FF2B5EF4-FFF2-40B4-BE49-F238E27FC236}">
                <a16:creationId xmlns:a16="http://schemas.microsoft.com/office/drawing/2014/main" id="{2F5D5442-D309-4198-8790-0B3190277C04}"/>
              </a:ext>
            </a:extLst>
          </p:cNvPr>
          <p:cNvSpPr txBox="1"/>
          <p:nvPr/>
        </p:nvSpPr>
        <p:spPr>
          <a:xfrm>
            <a:off x="5791338" y="2417393"/>
            <a:ext cx="1508381" cy="1254189"/>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Andrew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Director, Strategic Financial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Grants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LIFT Fin Center of Excellence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WeThrive</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90BB3B04-3C1A-4C3D-AA15-051D74CFF2FA}"/>
              </a:ext>
            </a:extLst>
          </p:cNvPr>
          <p:cNvSpPr txBox="1"/>
          <p:nvPr/>
        </p:nvSpPr>
        <p:spPr>
          <a:xfrm>
            <a:off x="2301906" y="4890047"/>
            <a:ext cx="1363252" cy="684803"/>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Ann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Executive Associate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Front Desk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Cert Line Support</a:t>
            </a:r>
          </a:p>
        </p:txBody>
      </p:sp>
      <p:sp>
        <p:nvSpPr>
          <p:cNvPr id="50" name="TextBox 49">
            <a:extLst>
              <a:ext uri="{FF2B5EF4-FFF2-40B4-BE49-F238E27FC236}">
                <a16:creationId xmlns:a16="http://schemas.microsoft.com/office/drawing/2014/main" id="{F754CF9A-51CE-42DD-A5BD-7BA6C654A14A}"/>
              </a:ext>
            </a:extLst>
          </p:cNvPr>
          <p:cNvSpPr txBox="1"/>
          <p:nvPr/>
        </p:nvSpPr>
        <p:spPr>
          <a:xfrm>
            <a:off x="240078" y="4707415"/>
            <a:ext cx="1669753" cy="1254189"/>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Cheri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Director, Engagement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Program Strategy &amp; Alignment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Industry Spotlight Series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NextGen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Governance support</a:t>
            </a:r>
            <a:endPar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1013C92C-95B4-4388-BFA7-26C889AD13FE}"/>
              </a:ext>
            </a:extLst>
          </p:cNvPr>
          <p:cNvSpPr txBox="1"/>
          <p:nvPr/>
        </p:nvSpPr>
        <p:spPr>
          <a:xfrm>
            <a:off x="10516410" y="1134286"/>
            <a:ext cx="1567877" cy="977191"/>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LaKesha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Vice President,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Certification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WBENCLink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RPO Relations</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85CFEA44-CF7D-4FAF-A5E6-82A91260CD15}"/>
              </a:ext>
            </a:extLst>
          </p:cNvPr>
          <p:cNvSpPr txBox="1"/>
          <p:nvPr/>
        </p:nvSpPr>
        <p:spPr>
          <a:xfrm>
            <a:off x="10479335" y="2299682"/>
            <a:ext cx="1642026" cy="869469"/>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Kelly 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Director, 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Certification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WBENCLink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976B0113-9A1D-4B7A-BAA8-58BB36DC5D8C}"/>
              </a:ext>
            </a:extLst>
          </p:cNvPr>
          <p:cNvSpPr txBox="1"/>
          <p:nvPr/>
        </p:nvSpPr>
        <p:spPr>
          <a:xfrm>
            <a:off x="4150712" y="4450232"/>
            <a:ext cx="1431015" cy="823302"/>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Laura 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Director,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Virtual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3C61EEC8-A029-43CB-AB40-2F140C7ECF7B}"/>
              </a:ext>
            </a:extLst>
          </p:cNvPr>
          <p:cNvSpPr txBox="1"/>
          <p:nvPr/>
        </p:nvSpPr>
        <p:spPr>
          <a:xfrm>
            <a:off x="2289785" y="3922201"/>
            <a:ext cx="1390087" cy="838691"/>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Avery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Manager, Programs &amp; Events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Planet Mogul</a:t>
            </a:r>
          </a:p>
        </p:txBody>
      </p:sp>
      <p:sp>
        <p:nvSpPr>
          <p:cNvPr id="55" name="TextBox 54">
            <a:extLst>
              <a:ext uri="{FF2B5EF4-FFF2-40B4-BE49-F238E27FC236}">
                <a16:creationId xmlns:a16="http://schemas.microsoft.com/office/drawing/2014/main" id="{66CC6B9A-6AE8-4069-9A5B-0BD31DE7958F}"/>
              </a:ext>
            </a:extLst>
          </p:cNvPr>
          <p:cNvSpPr txBox="1"/>
          <p:nvPr/>
        </p:nvSpPr>
        <p:spPr>
          <a:xfrm>
            <a:off x="5865879" y="3965894"/>
            <a:ext cx="1431015" cy="1238801"/>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Jessica 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Director, WBE Engagement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WBE Stars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Forum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MatchMakers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DBB Admin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12698C90-7D57-4362-B29C-2BCC0719A0F4}"/>
              </a:ext>
            </a:extLst>
          </p:cNvPr>
          <p:cNvSpPr txBox="1"/>
          <p:nvPr/>
        </p:nvSpPr>
        <p:spPr>
          <a:xfrm>
            <a:off x="7416148" y="2150809"/>
            <a:ext cx="1431015" cy="715581"/>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Jillian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Senior Director, Business Development &amp; Engagement</a:t>
            </a:r>
            <a:endPar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12E3A475-1690-4313-A030-B54E24F992CB}"/>
              </a:ext>
            </a:extLst>
          </p:cNvPr>
          <p:cNvSpPr txBox="1"/>
          <p:nvPr/>
        </p:nvSpPr>
        <p:spPr>
          <a:xfrm>
            <a:off x="7416148" y="1134319"/>
            <a:ext cx="1431015" cy="738664"/>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sng" strike="noStrike" kern="1200" cap="none" spc="0" normalizeH="0" baseline="0" noProof="0" dirty="0">
                <a:ln>
                  <a:noFill/>
                </a:ln>
                <a:solidFill>
                  <a:prstClr val="black"/>
                </a:solidFill>
                <a:effectLst/>
                <a:uLnTx/>
                <a:uFillTx/>
                <a:latin typeface="Calibri" panose="020F0502020204030204"/>
                <a:ea typeface="+mn-ea"/>
                <a:cs typeface="+mn-cs"/>
              </a:rPr>
              <a:t>Mia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VP, Business Development &amp; Engagement </a:t>
            </a:r>
          </a:p>
        </p:txBody>
      </p:sp>
      <p:sp>
        <p:nvSpPr>
          <p:cNvPr id="59" name="TextBox 58">
            <a:extLst>
              <a:ext uri="{FF2B5EF4-FFF2-40B4-BE49-F238E27FC236}">
                <a16:creationId xmlns:a16="http://schemas.microsoft.com/office/drawing/2014/main" id="{8C30290B-2C28-4A2A-BFF9-5B0F6A637515}"/>
              </a:ext>
            </a:extLst>
          </p:cNvPr>
          <p:cNvSpPr txBox="1"/>
          <p:nvPr/>
        </p:nvSpPr>
        <p:spPr>
          <a:xfrm>
            <a:off x="4907563" y="206450"/>
            <a:ext cx="1877738" cy="584775"/>
          </a:xfrm>
          <a:prstGeom prst="rect">
            <a:avLst/>
          </a:prstGeom>
          <a:noFill/>
          <a:ln>
            <a:solidFill>
              <a:schemeClr val="tx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Pam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President &amp; CEO</a:t>
            </a:r>
          </a:p>
        </p:txBody>
      </p:sp>
      <p:cxnSp>
        <p:nvCxnSpPr>
          <p:cNvPr id="10" name="Connector: Elbow 9">
            <a:extLst>
              <a:ext uri="{FF2B5EF4-FFF2-40B4-BE49-F238E27FC236}">
                <a16:creationId xmlns:a16="http://schemas.microsoft.com/office/drawing/2014/main" id="{5C4D712D-2FFF-4BF9-BA73-04DE52518D26}"/>
              </a:ext>
            </a:extLst>
          </p:cNvPr>
          <p:cNvCxnSpPr>
            <a:cxnSpLocks/>
            <a:stCxn id="7" idx="1"/>
            <a:endCxn id="50" idx="1"/>
          </p:cNvCxnSpPr>
          <p:nvPr/>
        </p:nvCxnSpPr>
        <p:spPr>
          <a:xfrm rot="10800000" flipV="1">
            <a:off x="240078" y="1594928"/>
            <a:ext cx="954258" cy="3739582"/>
          </a:xfrm>
          <a:prstGeom prst="bentConnector3">
            <a:avLst>
              <a:gd name="adj1" fmla="val 115583"/>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57BFA99-762A-424A-8D9C-357A17FB67C1}"/>
              </a:ext>
            </a:extLst>
          </p:cNvPr>
          <p:cNvCxnSpPr>
            <a:cxnSpLocks/>
            <a:endCxn id="43" idx="1"/>
          </p:cNvCxnSpPr>
          <p:nvPr/>
        </p:nvCxnSpPr>
        <p:spPr>
          <a:xfrm>
            <a:off x="80474" y="3044488"/>
            <a:ext cx="797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A3306B4-9B65-4232-B487-C447CE8821D7}"/>
              </a:ext>
            </a:extLst>
          </p:cNvPr>
          <p:cNvCxnSpPr>
            <a:cxnSpLocks/>
            <a:stCxn id="43" idx="2"/>
            <a:endCxn id="44" idx="0"/>
          </p:cNvCxnSpPr>
          <p:nvPr/>
        </p:nvCxnSpPr>
        <p:spPr>
          <a:xfrm>
            <a:off x="1055436" y="3671582"/>
            <a:ext cx="4044" cy="186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9B5BA17-265C-4579-B9D9-70C364CC0788}"/>
              </a:ext>
            </a:extLst>
          </p:cNvPr>
          <p:cNvCxnSpPr>
            <a:cxnSpLocks/>
            <a:stCxn id="51" idx="2"/>
            <a:endCxn id="52" idx="0"/>
          </p:cNvCxnSpPr>
          <p:nvPr/>
        </p:nvCxnSpPr>
        <p:spPr>
          <a:xfrm flipH="1">
            <a:off x="11300348" y="2111477"/>
            <a:ext cx="1" cy="188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FFAAF78E-A958-4CD0-B81C-DEDA61D1F390}"/>
              </a:ext>
            </a:extLst>
          </p:cNvPr>
          <p:cNvCxnSpPr>
            <a:cxnSpLocks/>
            <a:stCxn id="39" idx="1"/>
            <a:endCxn id="53" idx="1"/>
          </p:cNvCxnSpPr>
          <p:nvPr/>
        </p:nvCxnSpPr>
        <p:spPr>
          <a:xfrm rot="10800000" flipH="1" flipV="1">
            <a:off x="3973020" y="1677103"/>
            <a:ext cx="177691" cy="3184779"/>
          </a:xfrm>
          <a:prstGeom prst="bentConnector3">
            <a:avLst>
              <a:gd name="adj1" fmla="val -52420"/>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D90C5EE-C35E-4177-B45D-E1EB0399E132}"/>
              </a:ext>
            </a:extLst>
          </p:cNvPr>
          <p:cNvCxnSpPr>
            <a:cxnSpLocks/>
            <a:endCxn id="45" idx="1"/>
          </p:cNvCxnSpPr>
          <p:nvPr/>
        </p:nvCxnSpPr>
        <p:spPr>
          <a:xfrm>
            <a:off x="3883891" y="2796722"/>
            <a:ext cx="1149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6B2DDC6D-2FB4-4FA6-B088-CA3534063B41}"/>
              </a:ext>
            </a:extLst>
          </p:cNvPr>
          <p:cNvCxnSpPr>
            <a:cxnSpLocks/>
            <a:stCxn id="41" idx="1"/>
            <a:endCxn id="55" idx="1"/>
          </p:cNvCxnSpPr>
          <p:nvPr/>
        </p:nvCxnSpPr>
        <p:spPr>
          <a:xfrm rot="10800000" flipH="1" flipV="1">
            <a:off x="5743859" y="1722909"/>
            <a:ext cx="122020" cy="2862386"/>
          </a:xfrm>
          <a:prstGeom prst="bentConnector3">
            <a:avLst>
              <a:gd name="adj1" fmla="val -73803"/>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D3C54-5474-455E-8709-1907E162A48E}"/>
              </a:ext>
            </a:extLst>
          </p:cNvPr>
          <p:cNvCxnSpPr>
            <a:cxnSpLocks/>
            <a:endCxn id="48" idx="1"/>
          </p:cNvCxnSpPr>
          <p:nvPr/>
        </p:nvCxnSpPr>
        <p:spPr>
          <a:xfrm>
            <a:off x="5644540" y="3044487"/>
            <a:ext cx="14679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56B500D2-9F44-4475-8B63-7318701DAFE5}"/>
              </a:ext>
            </a:extLst>
          </p:cNvPr>
          <p:cNvCxnSpPr>
            <a:cxnSpLocks/>
            <a:stCxn id="59" idx="2"/>
            <a:endCxn id="7" idx="0"/>
          </p:cNvCxnSpPr>
          <p:nvPr/>
        </p:nvCxnSpPr>
        <p:spPr>
          <a:xfrm rot="5400000">
            <a:off x="3808586" y="-923819"/>
            <a:ext cx="322802" cy="375289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75ACAD71-E50D-4ABD-8022-9BA53F398810}"/>
              </a:ext>
            </a:extLst>
          </p:cNvPr>
          <p:cNvCxnSpPr>
            <a:cxnSpLocks/>
            <a:stCxn id="59" idx="2"/>
            <a:endCxn id="51" idx="0"/>
          </p:cNvCxnSpPr>
          <p:nvPr/>
        </p:nvCxnSpPr>
        <p:spPr>
          <a:xfrm rot="16200000" flipH="1">
            <a:off x="8401860" y="-1764204"/>
            <a:ext cx="343061" cy="545391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7B4A835-6A1E-425A-BB8D-BFFFD4581A28}"/>
              </a:ext>
            </a:extLst>
          </p:cNvPr>
          <p:cNvCxnSpPr>
            <a:cxnSpLocks/>
            <a:endCxn id="39" idx="0"/>
          </p:cNvCxnSpPr>
          <p:nvPr/>
        </p:nvCxnSpPr>
        <p:spPr>
          <a:xfrm>
            <a:off x="4688529" y="955652"/>
            <a:ext cx="0" cy="163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1F85E9A-380A-4984-A409-5FADD596C2CD}"/>
              </a:ext>
            </a:extLst>
          </p:cNvPr>
          <p:cNvCxnSpPr>
            <a:cxnSpLocks/>
            <a:endCxn id="40" idx="0"/>
          </p:cNvCxnSpPr>
          <p:nvPr/>
        </p:nvCxnSpPr>
        <p:spPr>
          <a:xfrm>
            <a:off x="9644171" y="955652"/>
            <a:ext cx="1" cy="178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E8DA885-2C29-45E4-9CAE-1D9E98B961D9}"/>
              </a:ext>
            </a:extLst>
          </p:cNvPr>
          <p:cNvCxnSpPr>
            <a:cxnSpLocks/>
            <a:endCxn id="58" idx="0"/>
          </p:cNvCxnSpPr>
          <p:nvPr/>
        </p:nvCxnSpPr>
        <p:spPr>
          <a:xfrm>
            <a:off x="8131655" y="955652"/>
            <a:ext cx="1" cy="178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C962B3A-CC28-493A-BEA8-B3510D3F9F62}"/>
              </a:ext>
            </a:extLst>
          </p:cNvPr>
          <p:cNvCxnSpPr>
            <a:cxnSpLocks/>
            <a:endCxn id="41" idx="0"/>
          </p:cNvCxnSpPr>
          <p:nvPr/>
        </p:nvCxnSpPr>
        <p:spPr>
          <a:xfrm>
            <a:off x="6540869" y="955652"/>
            <a:ext cx="0" cy="17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99444CE-34C1-4470-B0ED-D5A2A3CB87A8}"/>
              </a:ext>
            </a:extLst>
          </p:cNvPr>
          <p:cNvCxnSpPr>
            <a:cxnSpLocks/>
            <a:stCxn id="46" idx="0"/>
          </p:cNvCxnSpPr>
          <p:nvPr/>
        </p:nvCxnSpPr>
        <p:spPr>
          <a:xfrm flipV="1">
            <a:off x="4848643" y="3296052"/>
            <a:ext cx="1042" cy="115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C1F4770-510D-4AD6-A868-5558AE0F3625}"/>
              </a:ext>
            </a:extLst>
          </p:cNvPr>
          <p:cNvCxnSpPr>
            <a:cxnSpLocks/>
            <a:stCxn id="58" idx="2"/>
            <a:endCxn id="56" idx="0"/>
          </p:cNvCxnSpPr>
          <p:nvPr/>
        </p:nvCxnSpPr>
        <p:spPr>
          <a:xfrm>
            <a:off x="8131656" y="1872983"/>
            <a:ext cx="0" cy="27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944C051-AE51-4E8A-AE79-FFD78924716A}"/>
              </a:ext>
            </a:extLst>
          </p:cNvPr>
          <p:cNvCxnSpPr>
            <a:cxnSpLocks/>
            <a:stCxn id="42" idx="2"/>
            <a:endCxn id="54" idx="0"/>
          </p:cNvCxnSpPr>
          <p:nvPr/>
        </p:nvCxnSpPr>
        <p:spPr>
          <a:xfrm>
            <a:off x="2982236" y="3786998"/>
            <a:ext cx="2593" cy="135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7D01D56A-984D-496D-92D1-49B6B6380B93}"/>
              </a:ext>
            </a:extLst>
          </p:cNvPr>
          <p:cNvCxnSpPr>
            <a:cxnSpLocks/>
            <a:stCxn id="40" idx="2"/>
            <a:endCxn id="47" idx="0"/>
          </p:cNvCxnSpPr>
          <p:nvPr/>
        </p:nvCxnSpPr>
        <p:spPr>
          <a:xfrm>
            <a:off x="9644172" y="1542123"/>
            <a:ext cx="0"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BD907693-14B5-4D98-9EC7-2AE44B5A52F6}"/>
              </a:ext>
            </a:extLst>
          </p:cNvPr>
          <p:cNvCxnSpPr>
            <a:cxnSpLocks/>
          </p:cNvCxnSpPr>
          <p:nvPr/>
        </p:nvCxnSpPr>
        <p:spPr>
          <a:xfrm>
            <a:off x="2675734" y="2087151"/>
            <a:ext cx="0" cy="212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F97141C-6D11-4AA1-BCB2-9500125BAE19}"/>
              </a:ext>
            </a:extLst>
          </p:cNvPr>
          <p:cNvCxnSpPr>
            <a:cxnSpLocks/>
          </p:cNvCxnSpPr>
          <p:nvPr/>
        </p:nvCxnSpPr>
        <p:spPr>
          <a:xfrm>
            <a:off x="1470804" y="2087151"/>
            <a:ext cx="0" cy="330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Connector: Elbow 240">
            <a:extLst>
              <a:ext uri="{FF2B5EF4-FFF2-40B4-BE49-F238E27FC236}">
                <a16:creationId xmlns:a16="http://schemas.microsoft.com/office/drawing/2014/main" id="{C05F8ADA-77E2-4F01-9707-FFB870343092}"/>
              </a:ext>
            </a:extLst>
          </p:cNvPr>
          <p:cNvCxnSpPr>
            <a:cxnSpLocks/>
            <a:stCxn id="42" idx="1"/>
            <a:endCxn id="49" idx="1"/>
          </p:cNvCxnSpPr>
          <p:nvPr/>
        </p:nvCxnSpPr>
        <p:spPr>
          <a:xfrm rot="10800000" flipH="1" flipV="1">
            <a:off x="2261454" y="3044487"/>
            <a:ext cx="40452" cy="2187962"/>
          </a:xfrm>
          <a:prstGeom prst="bentConnector3">
            <a:avLst>
              <a:gd name="adj1" fmla="val -371035"/>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718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104055" y="1219200"/>
            <a:ext cx="8919780" cy="4572000"/>
          </a:xfrm>
        </p:spPr>
        <p:txBody>
          <a:bodyPr>
            <a:normAutofit fontScale="77500" lnSpcReduction="20000"/>
          </a:bodyPr>
          <a:lstStyle/>
          <a:p>
            <a:pPr marL="457189" indent="-457189"/>
            <a:r>
              <a:rPr lang="en-US" sz="2667" b="1" dirty="0"/>
              <a:t>Evaluation Criteria</a:t>
            </a:r>
            <a:r>
              <a:rPr lang="en-US" sz="2133" b="1" dirty="0"/>
              <a:t>           </a:t>
            </a:r>
          </a:p>
          <a:p>
            <a:pPr marL="0" indent="0">
              <a:buNone/>
            </a:pPr>
            <a:r>
              <a:rPr lang="en-US" sz="2133" b="1" dirty="0"/>
              <a:t>                           </a:t>
            </a:r>
          </a:p>
          <a:p>
            <a:pPr marL="1127732" lvl="1" indent="-457189"/>
            <a:r>
              <a:rPr lang="en-US" dirty="0"/>
              <a:t>Program Expenses      25/25 at 88.88 percent</a:t>
            </a:r>
          </a:p>
          <a:p>
            <a:pPr marL="1127732" lvl="1" indent="-457189"/>
            <a:r>
              <a:rPr lang="en-US" dirty="0"/>
              <a:t>Board Composition     25/25 with 69 of 70 Independent</a:t>
            </a:r>
          </a:p>
          <a:p>
            <a:pPr marL="1127732" lvl="1" indent="-457189"/>
            <a:r>
              <a:rPr lang="en-US" dirty="0"/>
              <a:t>Independent Audit      20/20   </a:t>
            </a:r>
          </a:p>
          <a:p>
            <a:pPr marL="1127732" lvl="1" indent="-457189"/>
            <a:r>
              <a:rPr lang="en-US" dirty="0"/>
              <a:t>Liabilities to Assets      15/15 at 49.82%</a:t>
            </a:r>
            <a:endParaRPr lang="en-US" b="1" u="sng" dirty="0"/>
          </a:p>
          <a:p>
            <a:pPr marL="1127732" lvl="1" indent="-457189"/>
            <a:r>
              <a:rPr lang="en-US" dirty="0"/>
              <a:t>Website                                  3/3</a:t>
            </a:r>
          </a:p>
          <a:p>
            <a:pPr marL="1127732" lvl="1" indent="-457189"/>
            <a:r>
              <a:rPr lang="en-US" dirty="0"/>
              <a:t>Conflict of Interest               3/3    </a:t>
            </a:r>
          </a:p>
          <a:p>
            <a:pPr marL="1127732" lvl="1" indent="-457189"/>
            <a:r>
              <a:rPr lang="en-US" dirty="0"/>
              <a:t>Board Meeting Minutes      3/3</a:t>
            </a:r>
            <a:r>
              <a:rPr lang="en-US" b="1" u="sng" dirty="0"/>
              <a:t>     </a:t>
            </a:r>
          </a:p>
          <a:p>
            <a:pPr marL="1127732" lvl="1" indent="-457189"/>
            <a:r>
              <a:rPr lang="en-US" dirty="0"/>
              <a:t>Document Retention/Destruction     3/3</a:t>
            </a:r>
            <a:endParaRPr lang="en-US" b="1" u="sng" dirty="0"/>
          </a:p>
          <a:p>
            <a:pPr marL="1127732" lvl="1" indent="-457189"/>
            <a:r>
              <a:rPr lang="en-US" dirty="0"/>
              <a:t>WhistleBlower Policy           3/3</a:t>
            </a:r>
          </a:p>
          <a:p>
            <a:pPr marL="670543" lvl="1" indent="0">
              <a:buNone/>
            </a:pPr>
            <a:endParaRPr lang="en-US" b="1" u="sng" dirty="0"/>
          </a:p>
          <a:p>
            <a:pPr marL="670543" lvl="1" indent="0">
              <a:buNone/>
            </a:pPr>
            <a:r>
              <a:rPr lang="en-US" b="1" dirty="0"/>
              <a:t>Total Finance &amp; Accountability Rating     100/100</a:t>
            </a:r>
            <a:r>
              <a:rPr lang="en-US" b="1" u="sng" dirty="0"/>
              <a:t>     </a:t>
            </a:r>
          </a:p>
          <a:p>
            <a:pPr marL="670543" lvl="1" indent="0">
              <a:buNone/>
            </a:pPr>
            <a:endParaRPr lang="en-US" b="1" u="sng" dirty="0"/>
          </a:p>
          <a:p>
            <a:endParaRPr lang="en-US" sz="2133" b="1" dirty="0"/>
          </a:p>
          <a:p>
            <a:pPr lvl="1" indent="0">
              <a:buNone/>
            </a:pPr>
            <a:r>
              <a:rPr lang="en-US" sz="2667" b="1" u="sng" dirty="0"/>
              <a:t>Note</a:t>
            </a:r>
            <a:r>
              <a:rPr lang="en-US" sz="2667" b="1" dirty="0"/>
              <a:t>:</a:t>
            </a:r>
            <a:r>
              <a:rPr lang="en-US" sz="2667" dirty="0"/>
              <a:t>  </a:t>
            </a:r>
          </a:p>
          <a:p>
            <a:endParaRPr lang="en-US" dirty="0"/>
          </a:p>
        </p:txBody>
      </p:sp>
      <p:sp>
        <p:nvSpPr>
          <p:cNvPr id="3" name="Title 2"/>
          <p:cNvSpPr>
            <a:spLocks noGrp="1"/>
          </p:cNvSpPr>
          <p:nvPr>
            <p:ph type="title"/>
          </p:nvPr>
        </p:nvSpPr>
        <p:spPr/>
        <p:txBody>
          <a:bodyPr>
            <a:normAutofit/>
          </a:bodyPr>
          <a:lstStyle/>
          <a:p>
            <a:r>
              <a:rPr lang="en-US" dirty="0"/>
              <a:t>Charity Navigator – 100% Confidence Rating</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Governance</a:t>
            </a:r>
          </a:p>
        </p:txBody>
      </p:sp>
    </p:spTree>
    <p:extLst>
      <p:ext uri="{BB962C8B-B14F-4D97-AF65-F5344CB8AC3E}">
        <p14:creationId xmlns:p14="http://schemas.microsoft.com/office/powerpoint/2010/main" val="3876943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5"/>
          </p:nvPr>
        </p:nvSpPr>
        <p:spPr>
          <a:xfrm>
            <a:off x="3317431" y="4839645"/>
            <a:ext cx="5557140" cy="349347"/>
          </a:xfrm>
        </p:spPr>
        <p:txBody>
          <a:bodyPr/>
          <a:lstStyle/>
          <a:p>
            <a:r>
              <a:rPr lang="en-US" dirty="0"/>
              <a:t>April 2021</a:t>
            </a:r>
          </a:p>
          <a:p>
            <a:endParaRPr lang="en-US" dirty="0"/>
          </a:p>
          <a:p>
            <a:r>
              <a:rPr lang="en-US" dirty="0"/>
              <a:t>This presentation is WBENC confidential – recipients have signed acknowledgements ensuring confidentiality</a:t>
            </a:r>
          </a:p>
        </p:txBody>
      </p:sp>
      <p:sp>
        <p:nvSpPr>
          <p:cNvPr id="4" name="Text Placeholder 3"/>
          <p:cNvSpPr>
            <a:spLocks noGrp="1"/>
          </p:cNvSpPr>
          <p:nvPr>
            <p:ph type="body" sz="half" idx="16"/>
          </p:nvPr>
        </p:nvSpPr>
        <p:spPr>
          <a:xfrm>
            <a:off x="2857500" y="2076857"/>
            <a:ext cx="6781800" cy="176353"/>
          </a:xfrm>
        </p:spPr>
        <p:txBody>
          <a:bodyPr/>
          <a:lstStyle/>
          <a:p>
            <a:r>
              <a:rPr lang="en-US" dirty="0"/>
              <a:t>Treasurer’s report</a:t>
            </a:r>
          </a:p>
          <a:p>
            <a:r>
              <a:rPr lang="en-US" sz="3200" dirty="0"/>
              <a:t>2021 Financial Positioning</a:t>
            </a:r>
          </a:p>
          <a:p>
            <a:r>
              <a:rPr lang="en-US" sz="2133" dirty="0"/>
              <a:t>AND Current Year Projection</a:t>
            </a:r>
          </a:p>
          <a:p>
            <a:r>
              <a:rPr lang="en-US" dirty="0"/>
              <a:t>  </a:t>
            </a:r>
          </a:p>
        </p:txBody>
      </p:sp>
      <p:sp>
        <p:nvSpPr>
          <p:cNvPr id="6" name="Text Placeholder 5">
            <a:extLst>
              <a:ext uri="{FF2B5EF4-FFF2-40B4-BE49-F238E27FC236}">
                <a16:creationId xmlns:a16="http://schemas.microsoft.com/office/drawing/2014/main" id="{3F4294DE-C431-40EF-84C2-897C2E0D03A0}"/>
              </a:ext>
            </a:extLst>
          </p:cNvPr>
          <p:cNvSpPr>
            <a:spLocks noGrp="1"/>
          </p:cNvSpPr>
          <p:nvPr>
            <p:ph type="body" sz="half" idx="14"/>
          </p:nvPr>
        </p:nvSpPr>
        <p:spPr/>
        <p:txBody>
          <a:bodyPr/>
          <a:lstStyle/>
          <a:p>
            <a:r>
              <a:rPr lang="en-US" dirty="0"/>
              <a:t>Theresa Harrison  and Pamela Prince-Eason</a:t>
            </a:r>
          </a:p>
        </p:txBody>
      </p:sp>
    </p:spTree>
    <p:extLst>
      <p:ext uri="{BB962C8B-B14F-4D97-AF65-F5344CB8AC3E}">
        <p14:creationId xmlns:p14="http://schemas.microsoft.com/office/powerpoint/2010/main" val="372579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7E7AFAC1-0E4A-412D-A4DE-04F76064F65D}"/>
              </a:ext>
            </a:extLst>
          </p:cNvPr>
          <p:cNvSpPr txBox="1">
            <a:spLocks/>
          </p:cNvSpPr>
          <p:nvPr/>
        </p:nvSpPr>
        <p:spPr>
          <a:xfrm>
            <a:off x="872199" y="1938197"/>
            <a:ext cx="10588283" cy="349347"/>
          </a:xfrm>
          <a:prstGeom prst="rect">
            <a:avLst/>
          </a:prstGeom>
        </p:spPr>
        <p:txBody>
          <a:bodyPr vert="horz" lIns="91440" tIns="45720" rIns="0" bIns="45720" rtlCol="0" anchor="ctr">
            <a:noAutofit/>
          </a:bodyPr>
          <a:lstStyle>
            <a:lvl1pPr marL="0" indent="0" algn="ctr" defTabSz="609585" rtl="0" eaLnBrk="1" latinLnBrk="0" hangingPunct="1">
              <a:spcBef>
                <a:spcPct val="20000"/>
              </a:spcBef>
              <a:buFontTx/>
              <a:buNone/>
              <a:defRPr sz="4000" b="1" i="0" kern="1200" cap="all" spc="0" baseline="0">
                <a:solidFill>
                  <a:schemeClr val="bg1"/>
                </a:solidFill>
                <a:latin typeface="century gothic" charset="0"/>
                <a:ea typeface="+mn-ea"/>
                <a:cs typeface="Calibri Light"/>
              </a:defRPr>
            </a:lvl1pPr>
            <a:lvl2pPr marL="457189" indent="0" algn="l" defTabSz="609585" rtl="0" eaLnBrk="1" latinLnBrk="0" hangingPunct="1">
              <a:spcBef>
                <a:spcPct val="20000"/>
              </a:spcBef>
              <a:buFont typeface="Arial" charset="0"/>
              <a:buNone/>
              <a:defRPr sz="1467" kern="1200" baseline="0">
                <a:solidFill>
                  <a:srgbClr val="646464"/>
                </a:solidFill>
                <a:latin typeface="+mn-lt"/>
                <a:ea typeface="+mn-ea"/>
                <a:cs typeface="+mn-cs"/>
              </a:defRPr>
            </a:lvl2pPr>
            <a:lvl3pPr marL="914377" indent="0" algn="l" defTabSz="609585" rtl="0" eaLnBrk="1" latinLnBrk="0" hangingPunct="1">
              <a:spcBef>
                <a:spcPct val="20000"/>
              </a:spcBef>
              <a:buFont typeface="Arial" charset="0"/>
              <a:buNone/>
              <a:defRPr sz="1200" kern="1200" baseline="0">
                <a:solidFill>
                  <a:srgbClr val="646464"/>
                </a:solidFill>
                <a:latin typeface="+mn-lt"/>
                <a:ea typeface="+mn-ea"/>
                <a:cs typeface="+mn-cs"/>
              </a:defRPr>
            </a:lvl3pPr>
            <a:lvl4pPr marL="1371566" indent="0" algn="l" defTabSz="609585" rtl="0" eaLnBrk="1" latinLnBrk="0" hangingPunct="1">
              <a:spcBef>
                <a:spcPct val="20000"/>
              </a:spcBef>
              <a:buFont typeface="Arial" charset="0"/>
              <a:buNone/>
              <a:defRPr sz="1067" kern="1200" baseline="0">
                <a:solidFill>
                  <a:srgbClr val="646464"/>
                </a:solidFill>
                <a:latin typeface="+mn-lt"/>
                <a:ea typeface="+mn-ea"/>
                <a:cs typeface="+mn-cs"/>
              </a:defRPr>
            </a:lvl4pPr>
            <a:lvl5pPr marL="1828754" indent="0" algn="l" defTabSz="609585" rtl="0" eaLnBrk="1" latinLnBrk="0" hangingPunct="1">
              <a:spcBef>
                <a:spcPct val="20000"/>
              </a:spcBef>
              <a:buFont typeface="Arial" charset="0"/>
              <a:buNone/>
              <a:defRPr sz="1067" kern="1200" baseline="0">
                <a:solidFill>
                  <a:srgbClr val="646464"/>
                </a:solidFill>
                <a:latin typeface="+mn-lt"/>
                <a:ea typeface="+mn-ea"/>
                <a:cs typeface="+mn-cs"/>
              </a:defRPr>
            </a:lvl5pPr>
            <a:lvl6pPr marL="2285943" indent="0" algn="l" defTabSz="609585" rtl="0" eaLnBrk="1" latinLnBrk="0" hangingPunct="1">
              <a:spcBef>
                <a:spcPct val="20000"/>
              </a:spcBef>
              <a:buFont typeface="Arial"/>
              <a:buNone/>
              <a:defRPr sz="1067" kern="1200">
                <a:solidFill>
                  <a:schemeClr val="tx1"/>
                </a:solidFill>
                <a:latin typeface="+mn-lt"/>
                <a:ea typeface="+mn-ea"/>
                <a:cs typeface="+mn-cs"/>
              </a:defRPr>
            </a:lvl6pPr>
            <a:lvl7pPr marL="2743131" indent="0" algn="l" defTabSz="609585" rtl="0" eaLnBrk="1" latinLnBrk="0" hangingPunct="1">
              <a:spcBef>
                <a:spcPct val="20000"/>
              </a:spcBef>
              <a:buFont typeface="Arial"/>
              <a:buNone/>
              <a:defRPr sz="1067" kern="1200">
                <a:solidFill>
                  <a:schemeClr val="tx1"/>
                </a:solidFill>
                <a:latin typeface="+mn-lt"/>
                <a:ea typeface="+mn-ea"/>
                <a:cs typeface="+mn-cs"/>
              </a:defRPr>
            </a:lvl7pPr>
            <a:lvl8pPr marL="3200320" indent="0" algn="l" defTabSz="609585" rtl="0" eaLnBrk="1" latinLnBrk="0" hangingPunct="1">
              <a:spcBef>
                <a:spcPct val="20000"/>
              </a:spcBef>
              <a:buFont typeface="Arial"/>
              <a:buNone/>
              <a:defRPr sz="1067" kern="1200">
                <a:solidFill>
                  <a:schemeClr val="tx1"/>
                </a:solidFill>
                <a:latin typeface="+mn-lt"/>
                <a:ea typeface="+mn-ea"/>
                <a:cs typeface="+mn-cs"/>
              </a:defRPr>
            </a:lvl8pPr>
            <a:lvl9pPr marL="3657509" indent="0" algn="l" defTabSz="609585" rtl="0" eaLnBrk="1" latinLnBrk="0" hangingPunct="1">
              <a:spcBef>
                <a:spcPct val="20000"/>
              </a:spcBef>
              <a:buFont typeface="Arial"/>
              <a:buNone/>
              <a:defRPr sz="1067" kern="1200">
                <a:solidFill>
                  <a:schemeClr val="tx1"/>
                </a:solidFill>
                <a:latin typeface="+mn-lt"/>
                <a:ea typeface="+mn-ea"/>
                <a:cs typeface="+mn-cs"/>
              </a:defRPr>
            </a:lvl9pPr>
          </a:lstStyle>
          <a:p>
            <a:r>
              <a:rPr lang="en-US" sz="3733" dirty="0"/>
              <a:t>Nominating governance</a:t>
            </a:r>
          </a:p>
          <a:p>
            <a:r>
              <a:rPr lang="en-US" sz="3733" dirty="0"/>
              <a:t>committee report</a:t>
            </a:r>
          </a:p>
        </p:txBody>
      </p:sp>
      <p:sp>
        <p:nvSpPr>
          <p:cNvPr id="4" name="Text Placeholder 1">
            <a:extLst>
              <a:ext uri="{FF2B5EF4-FFF2-40B4-BE49-F238E27FC236}">
                <a16:creationId xmlns:a16="http://schemas.microsoft.com/office/drawing/2014/main" id="{32638B67-7BDF-4DC8-A72A-2DFF2177433A}"/>
              </a:ext>
            </a:extLst>
          </p:cNvPr>
          <p:cNvSpPr txBox="1">
            <a:spLocks/>
          </p:cNvSpPr>
          <p:nvPr/>
        </p:nvSpPr>
        <p:spPr>
          <a:xfrm>
            <a:off x="3387770" y="3695246"/>
            <a:ext cx="5557140" cy="349347"/>
          </a:xfrm>
          <a:prstGeom prst="rect">
            <a:avLst/>
          </a:prstGeom>
        </p:spPr>
        <p:txBody>
          <a:bodyPr/>
          <a:lstStyle>
            <a:lvl1pPr marL="0" indent="0" algn="l" defTabSz="609585" rtl="0" eaLnBrk="1" latinLnBrk="0" hangingPunct="1">
              <a:spcBef>
                <a:spcPct val="20000"/>
              </a:spcBef>
              <a:buFontTx/>
              <a:buNone/>
              <a:defRPr sz="1467" kern="1200" baseline="0">
                <a:solidFill>
                  <a:srgbClr val="646464"/>
                </a:solidFill>
                <a:latin typeface="+mn-lt"/>
                <a:ea typeface="+mn-ea"/>
                <a:cs typeface="+mn-cs"/>
              </a:defRPr>
            </a:lvl1pPr>
            <a:lvl2pPr marL="670543" indent="-380990"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2pPr>
            <a:lvl3pPr marL="128012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3pPr>
            <a:lvl4pPr marL="1889713"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4pPr>
            <a:lvl5pPr marL="249929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2400" dirty="0">
                <a:solidFill>
                  <a:schemeClr val="bg1"/>
                </a:solidFill>
              </a:rPr>
              <a:t>Presented to Board of Directors</a:t>
            </a:r>
          </a:p>
        </p:txBody>
      </p:sp>
      <p:sp>
        <p:nvSpPr>
          <p:cNvPr id="5" name="Text Placeholder 2">
            <a:extLst>
              <a:ext uri="{FF2B5EF4-FFF2-40B4-BE49-F238E27FC236}">
                <a16:creationId xmlns:a16="http://schemas.microsoft.com/office/drawing/2014/main" id="{1EBA0A04-A6F2-4618-B282-654F3BAE0382}"/>
              </a:ext>
            </a:extLst>
          </p:cNvPr>
          <p:cNvSpPr txBox="1">
            <a:spLocks/>
          </p:cNvSpPr>
          <p:nvPr/>
        </p:nvSpPr>
        <p:spPr>
          <a:xfrm>
            <a:off x="3317430" y="4310824"/>
            <a:ext cx="5557140" cy="349347"/>
          </a:xfrm>
          <a:prstGeom prst="rect">
            <a:avLst/>
          </a:prstGeom>
        </p:spPr>
        <p:txBody>
          <a:bodyPr/>
          <a:lstStyle>
            <a:lvl1pPr marL="0" indent="0" algn="l" defTabSz="609585" rtl="0" eaLnBrk="1" latinLnBrk="0" hangingPunct="1">
              <a:spcBef>
                <a:spcPct val="20000"/>
              </a:spcBef>
              <a:buFontTx/>
              <a:buNone/>
              <a:defRPr sz="1467" kern="1200" baseline="0">
                <a:solidFill>
                  <a:srgbClr val="646464"/>
                </a:solidFill>
                <a:latin typeface="+mn-lt"/>
                <a:ea typeface="+mn-ea"/>
                <a:cs typeface="+mn-cs"/>
              </a:defRPr>
            </a:lvl1pPr>
            <a:lvl2pPr marL="670543" indent="-380990"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2pPr>
            <a:lvl3pPr marL="128012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3pPr>
            <a:lvl4pPr marL="1889713"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4pPr>
            <a:lvl5pPr marL="2499298" indent="-304792" algn="l" defTabSz="609585" rtl="0" eaLnBrk="1" latinLnBrk="0" hangingPunct="1">
              <a:spcBef>
                <a:spcPct val="20000"/>
              </a:spcBef>
              <a:buFont typeface="Arial" charset="0"/>
              <a:buChar char="•"/>
              <a:defRPr sz="1467" kern="1200" baseline="0">
                <a:solidFill>
                  <a:srgbClr val="646464"/>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gn="ctr"/>
            <a:r>
              <a:rPr lang="en-US" sz="2400" dirty="0">
                <a:solidFill>
                  <a:schemeClr val="bg1"/>
                </a:solidFill>
              </a:rPr>
              <a:t>April 13, 2021</a:t>
            </a:r>
          </a:p>
        </p:txBody>
      </p:sp>
    </p:spTree>
    <p:extLst>
      <p:ext uri="{BB962C8B-B14F-4D97-AF65-F5344CB8AC3E}">
        <p14:creationId xmlns:p14="http://schemas.microsoft.com/office/powerpoint/2010/main" val="426585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104055" y="1219200"/>
            <a:ext cx="8919780" cy="4572000"/>
          </a:xfrm>
        </p:spPr>
        <p:txBody>
          <a:bodyPr>
            <a:normAutofit fontScale="92500" lnSpcReduction="10000"/>
          </a:bodyPr>
          <a:lstStyle/>
          <a:p>
            <a:r>
              <a:rPr lang="en-US" sz="2667" b="1" dirty="0"/>
              <a:t>Cash as of April 2, 2021  </a:t>
            </a:r>
            <a:r>
              <a:rPr lang="en-US" sz="2133" b="1" i="1" dirty="0"/>
              <a:t>(Nov 2020 was $4,879,266)</a:t>
            </a:r>
            <a:endParaRPr lang="en-US" sz="2667" b="1" i="1" dirty="0"/>
          </a:p>
          <a:p>
            <a:pPr marL="457189" indent="-457189"/>
            <a:r>
              <a:rPr lang="en-US" sz="2667" b="1" dirty="0"/>
              <a:t>Cash</a:t>
            </a:r>
            <a:r>
              <a:rPr lang="en-US" sz="2133" b="1" dirty="0"/>
              <a:t>                                       </a:t>
            </a:r>
          </a:p>
          <a:p>
            <a:pPr marL="1127732" lvl="1" indent="-457189"/>
            <a:r>
              <a:rPr lang="en-US" dirty="0"/>
              <a:t>Operating Account                          $ 6,062,569</a:t>
            </a:r>
          </a:p>
          <a:p>
            <a:pPr marL="1127732" lvl="1" indent="-457189"/>
            <a:r>
              <a:rPr lang="en-US" dirty="0"/>
              <a:t>Excess Cash Account                       not currently used</a:t>
            </a:r>
          </a:p>
          <a:p>
            <a:pPr marL="1127732" lvl="1" indent="-457189"/>
            <a:r>
              <a:rPr lang="en-US" dirty="0"/>
              <a:t>Investment Account                        $ 1,069,585</a:t>
            </a:r>
          </a:p>
          <a:p>
            <a:pPr marL="1127732" lvl="1" indent="-457189"/>
            <a:r>
              <a:rPr lang="en-US" dirty="0"/>
              <a:t>Liquid Assets                                    </a:t>
            </a:r>
            <a:r>
              <a:rPr lang="en-US" b="1" u="sng" dirty="0"/>
              <a:t>$  7,132,154</a:t>
            </a:r>
          </a:p>
          <a:p>
            <a:pPr marL="1127732" lvl="1" indent="-457189"/>
            <a:r>
              <a:rPr lang="en-US" dirty="0"/>
              <a:t>Restricted Funds (DBB/CWS)             $ 907,023</a:t>
            </a:r>
          </a:p>
          <a:p>
            <a:pPr marL="1127732" lvl="1" indent="-457189"/>
            <a:r>
              <a:rPr lang="en-US" dirty="0"/>
              <a:t>Perm Restricted                                      $73,100    </a:t>
            </a:r>
          </a:p>
          <a:p>
            <a:pPr marL="1127732" lvl="1" indent="-457189"/>
            <a:r>
              <a:rPr lang="en-US" dirty="0"/>
              <a:t>Total Cash Assets                             </a:t>
            </a:r>
            <a:r>
              <a:rPr lang="en-US" b="1" u="sng" dirty="0"/>
              <a:t>$  8,112,277       </a:t>
            </a:r>
          </a:p>
          <a:p>
            <a:endParaRPr lang="en-US" sz="2133" b="1" dirty="0"/>
          </a:p>
          <a:p>
            <a:pPr lvl="1" indent="0">
              <a:buNone/>
            </a:pPr>
            <a:r>
              <a:rPr lang="en-US" sz="2667" dirty="0"/>
              <a:t>Note:  This is normally our highest cash balance due to membership fees and sponsorships being billed in the first half of any year.  </a:t>
            </a:r>
          </a:p>
          <a:p>
            <a:endParaRPr lang="en-US" dirty="0"/>
          </a:p>
        </p:txBody>
      </p:sp>
      <p:sp>
        <p:nvSpPr>
          <p:cNvPr id="3" name="Title 2"/>
          <p:cNvSpPr>
            <a:spLocks noGrp="1"/>
          </p:cNvSpPr>
          <p:nvPr>
            <p:ph type="title"/>
          </p:nvPr>
        </p:nvSpPr>
        <p:spPr/>
        <p:txBody>
          <a:bodyPr>
            <a:normAutofit/>
          </a:bodyPr>
          <a:lstStyle/>
          <a:p>
            <a:r>
              <a:rPr lang="en-US" dirty="0"/>
              <a:t>Our cash position IS GREAT</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financials</a:t>
            </a:r>
          </a:p>
        </p:txBody>
      </p:sp>
    </p:spTree>
    <p:extLst>
      <p:ext uri="{BB962C8B-B14F-4D97-AF65-F5344CB8AC3E}">
        <p14:creationId xmlns:p14="http://schemas.microsoft.com/office/powerpoint/2010/main" val="175003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9BE303-6D3A-4DA0-B978-047112BF309E}"/>
              </a:ext>
            </a:extLst>
          </p:cNvPr>
          <p:cNvGraphicFramePr>
            <a:graphicFrameLocks noGrp="1"/>
          </p:cNvGraphicFramePr>
          <p:nvPr>
            <p:ph sz="quarter" idx="10"/>
          </p:nvPr>
        </p:nvGraphicFramePr>
        <p:xfrm>
          <a:off x="3023551" y="985636"/>
          <a:ext cx="8807205" cy="4795518"/>
        </p:xfrm>
        <a:graphic>
          <a:graphicData uri="http://schemas.openxmlformats.org/drawingml/2006/table">
            <a:tbl>
              <a:tblPr firstRow="1" bandRow="1">
                <a:tableStyleId>{5C22544A-7EE6-4342-B048-85BDC9FD1C3A}</a:tableStyleId>
              </a:tblPr>
              <a:tblGrid>
                <a:gridCol w="2424212">
                  <a:extLst>
                    <a:ext uri="{9D8B030D-6E8A-4147-A177-3AD203B41FA5}">
                      <a16:colId xmlns:a16="http://schemas.microsoft.com/office/drawing/2014/main" val="3280967210"/>
                    </a:ext>
                  </a:extLst>
                </a:gridCol>
                <a:gridCol w="2534213">
                  <a:extLst>
                    <a:ext uri="{9D8B030D-6E8A-4147-A177-3AD203B41FA5}">
                      <a16:colId xmlns:a16="http://schemas.microsoft.com/office/drawing/2014/main" val="360630736"/>
                    </a:ext>
                  </a:extLst>
                </a:gridCol>
                <a:gridCol w="2788020">
                  <a:extLst>
                    <a:ext uri="{9D8B030D-6E8A-4147-A177-3AD203B41FA5}">
                      <a16:colId xmlns:a16="http://schemas.microsoft.com/office/drawing/2014/main" val="2593645956"/>
                    </a:ext>
                  </a:extLst>
                </a:gridCol>
                <a:gridCol w="1060760">
                  <a:extLst>
                    <a:ext uri="{9D8B030D-6E8A-4147-A177-3AD203B41FA5}">
                      <a16:colId xmlns:a16="http://schemas.microsoft.com/office/drawing/2014/main" val="4198237362"/>
                    </a:ext>
                  </a:extLst>
                </a:gridCol>
              </a:tblGrid>
              <a:tr h="975360">
                <a:tc>
                  <a:txBody>
                    <a:bodyPr/>
                    <a:lstStyle/>
                    <a:p>
                      <a:r>
                        <a:rPr lang="en-US" sz="1900" dirty="0"/>
                        <a:t>Revenue</a:t>
                      </a:r>
                    </a:p>
                  </a:txBody>
                  <a:tcPr marL="121920" marR="121920" marT="60960" marB="60960"/>
                </a:tc>
                <a:tc>
                  <a:txBody>
                    <a:bodyPr/>
                    <a:lstStyle/>
                    <a:p>
                      <a:r>
                        <a:rPr lang="en-US" sz="1900" dirty="0"/>
                        <a:t>2021 Budget updated 04/2021</a:t>
                      </a:r>
                    </a:p>
                  </a:txBody>
                  <a:tcPr marL="121920" marR="121920" marT="60960" marB="60960"/>
                </a:tc>
                <a:tc>
                  <a:txBody>
                    <a:bodyPr/>
                    <a:lstStyle/>
                    <a:p>
                      <a:r>
                        <a:rPr lang="en-US" sz="1900" dirty="0"/>
                        <a:t>2021 Budget as Authorized in Nov 2020 </a:t>
                      </a:r>
                    </a:p>
                  </a:txBody>
                  <a:tcPr marL="121920" marR="121920" marT="60960" marB="60960"/>
                </a:tc>
                <a:tc>
                  <a:txBody>
                    <a:bodyPr/>
                    <a:lstStyle/>
                    <a:p>
                      <a:pPr algn="r"/>
                      <a:endParaRPr lang="en-US" sz="1900" dirty="0"/>
                    </a:p>
                  </a:txBody>
                  <a:tcPr marL="121920" marR="121920" marT="60960" marB="60960"/>
                </a:tc>
                <a:extLst>
                  <a:ext uri="{0D108BD9-81ED-4DB2-BD59-A6C34878D82A}">
                    <a16:rowId xmlns:a16="http://schemas.microsoft.com/office/drawing/2014/main" val="1174591251"/>
                  </a:ext>
                </a:extLst>
              </a:tr>
              <a:tr h="494453">
                <a:tc>
                  <a:txBody>
                    <a:bodyPr/>
                    <a:lstStyle/>
                    <a:p>
                      <a:r>
                        <a:rPr lang="en-US" sz="2400" dirty="0"/>
                        <a:t>Membership</a:t>
                      </a:r>
                    </a:p>
                  </a:txBody>
                  <a:tcPr marL="121920" marR="121920" marT="60960" marB="60960"/>
                </a:tc>
                <a:tc>
                  <a:txBody>
                    <a:bodyPr/>
                    <a:lstStyle/>
                    <a:p>
                      <a:pPr algn="r"/>
                      <a:r>
                        <a:rPr lang="en-US" sz="2400" dirty="0"/>
                        <a:t>$4,800,000</a:t>
                      </a:r>
                    </a:p>
                  </a:txBody>
                  <a:tcPr marL="121920" marR="121920" marT="60960" marB="60960"/>
                </a:tc>
                <a:tc>
                  <a:txBody>
                    <a:bodyPr/>
                    <a:lstStyle/>
                    <a:p>
                      <a:pPr algn="r"/>
                      <a:r>
                        <a:rPr lang="en-US" sz="2400" dirty="0"/>
                        <a:t>$4,400,000</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857793330"/>
                  </a:ext>
                </a:extLst>
              </a:tr>
              <a:tr h="494453">
                <a:tc>
                  <a:txBody>
                    <a:bodyPr/>
                    <a:lstStyle/>
                    <a:p>
                      <a:r>
                        <a:rPr lang="en-US" sz="2400" dirty="0"/>
                        <a:t>Sponsorship</a:t>
                      </a:r>
                    </a:p>
                  </a:txBody>
                  <a:tcPr marL="121920" marR="121920" marT="60960" marB="60960"/>
                </a:tc>
                <a:tc>
                  <a:txBody>
                    <a:bodyPr/>
                    <a:lstStyle/>
                    <a:p>
                      <a:pPr algn="r"/>
                      <a:r>
                        <a:rPr lang="en-US" sz="2400" dirty="0"/>
                        <a:t>$3,020,000</a:t>
                      </a:r>
                    </a:p>
                  </a:txBody>
                  <a:tcPr marL="121920" marR="121920" marT="60960" marB="60960"/>
                </a:tc>
                <a:tc>
                  <a:txBody>
                    <a:bodyPr/>
                    <a:lstStyle/>
                    <a:p>
                      <a:pPr algn="r"/>
                      <a:r>
                        <a:rPr lang="en-US" sz="2400" dirty="0"/>
                        <a:t>$3,885,000</a:t>
                      </a:r>
                    </a:p>
                  </a:txBody>
                  <a:tcPr marL="121920" marR="121920" marT="60960" marB="60960"/>
                </a:tc>
                <a:tc>
                  <a:txBody>
                    <a:bodyPr/>
                    <a:lstStyle/>
                    <a:p>
                      <a:pPr algn="r"/>
                      <a:endParaRPr lang="en-US" sz="2400" dirty="0">
                        <a:solidFill>
                          <a:schemeClr val="tx1"/>
                        </a:solidFill>
                      </a:endParaRPr>
                    </a:p>
                  </a:txBody>
                  <a:tcPr marL="121920" marR="121920" marT="60960" marB="60960"/>
                </a:tc>
                <a:extLst>
                  <a:ext uri="{0D108BD9-81ED-4DB2-BD59-A6C34878D82A}">
                    <a16:rowId xmlns:a16="http://schemas.microsoft.com/office/drawing/2014/main" val="1273017306"/>
                  </a:ext>
                </a:extLst>
              </a:tr>
              <a:tr h="494453">
                <a:tc>
                  <a:txBody>
                    <a:bodyPr/>
                    <a:lstStyle/>
                    <a:p>
                      <a:r>
                        <a:rPr lang="en-US" sz="2400" dirty="0"/>
                        <a:t>Contributions</a:t>
                      </a:r>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920255370"/>
                  </a:ext>
                </a:extLst>
              </a:tr>
              <a:tr h="494453">
                <a:tc>
                  <a:txBody>
                    <a:bodyPr/>
                    <a:lstStyle/>
                    <a:p>
                      <a:r>
                        <a:rPr lang="en-US" sz="2400" dirty="0"/>
                        <a:t>Registration Fees</a:t>
                      </a:r>
                    </a:p>
                  </a:txBody>
                  <a:tcPr marL="121920" marR="121920" marT="60960" marB="60960"/>
                </a:tc>
                <a:tc>
                  <a:txBody>
                    <a:bodyPr/>
                    <a:lstStyle/>
                    <a:p>
                      <a:pPr algn="r"/>
                      <a:r>
                        <a:rPr lang="en-US" sz="2400" dirty="0"/>
                        <a:t>$  490,000</a:t>
                      </a:r>
                    </a:p>
                  </a:txBody>
                  <a:tcPr marL="121920" marR="121920" marT="60960" marB="60960"/>
                </a:tc>
                <a:tc>
                  <a:txBody>
                    <a:bodyPr/>
                    <a:lstStyle/>
                    <a:p>
                      <a:pPr algn="r"/>
                      <a:r>
                        <a:rPr lang="en-US" sz="2400" dirty="0"/>
                        <a:t>$1,040,000</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1403255205"/>
                  </a:ext>
                </a:extLst>
              </a:tr>
              <a:tr h="853440">
                <a:tc>
                  <a:txBody>
                    <a:bodyPr/>
                    <a:lstStyle/>
                    <a:p>
                      <a:r>
                        <a:rPr lang="en-US" sz="2400" dirty="0"/>
                        <a:t>Exhibit Fees</a:t>
                      </a:r>
                    </a:p>
                    <a:p>
                      <a:r>
                        <a:rPr lang="en-US" sz="2400" dirty="0"/>
                        <a:t>(all NCBF)</a:t>
                      </a:r>
                    </a:p>
                  </a:txBody>
                  <a:tcPr marL="121920" marR="121920" marT="60960" marB="60960"/>
                </a:tc>
                <a:tc>
                  <a:txBody>
                    <a:bodyPr/>
                    <a:lstStyle/>
                    <a:p>
                      <a:pPr algn="r"/>
                      <a:r>
                        <a:rPr lang="en-US" sz="2400" dirty="0"/>
                        <a:t>$   0</a:t>
                      </a:r>
                    </a:p>
                  </a:txBody>
                  <a:tcPr marL="121920" marR="121920" marT="60960" marB="60960"/>
                </a:tc>
                <a:tc>
                  <a:txBody>
                    <a:bodyPr/>
                    <a:lstStyle/>
                    <a:p>
                      <a:pPr algn="r"/>
                      <a:r>
                        <a:rPr lang="en-US" sz="2400" dirty="0"/>
                        <a:t>$400,000</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3044165067"/>
                  </a:ext>
                </a:extLst>
              </a:tr>
              <a:tr h="494453">
                <a:tc>
                  <a:txBody>
                    <a:bodyPr/>
                    <a:lstStyle/>
                    <a:p>
                      <a:r>
                        <a:rPr lang="en-US" sz="2400" dirty="0"/>
                        <a:t>Other Revenues</a:t>
                      </a:r>
                    </a:p>
                  </a:txBody>
                  <a:tcPr marL="121920" marR="121920" marT="60960" marB="60960"/>
                </a:tc>
                <a:tc>
                  <a:txBody>
                    <a:bodyPr/>
                    <a:lstStyle/>
                    <a:p>
                      <a:pPr algn="r"/>
                      <a:endParaRPr lang="en-US" sz="2400" dirty="0"/>
                    </a:p>
                  </a:txBody>
                  <a:tcPr marL="121920" marR="121920" marT="60960" marB="60960"/>
                </a:tc>
                <a:tc>
                  <a:txBody>
                    <a:bodyPr/>
                    <a:lstStyle/>
                    <a:p>
                      <a:pPr algn="r"/>
                      <a:r>
                        <a:rPr lang="en-US" sz="2400" dirty="0"/>
                        <a:t>$50,000</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168939436"/>
                  </a:ext>
                </a:extLst>
              </a:tr>
              <a:tr h="494453">
                <a:tc>
                  <a:txBody>
                    <a:bodyPr/>
                    <a:lstStyle/>
                    <a:p>
                      <a:r>
                        <a:rPr lang="en-US" sz="2400" dirty="0"/>
                        <a:t>Total Revenue</a:t>
                      </a:r>
                    </a:p>
                  </a:txBody>
                  <a:tcPr marL="121920" marR="121920" marT="60960" marB="60960"/>
                </a:tc>
                <a:tc>
                  <a:txBody>
                    <a:bodyPr/>
                    <a:lstStyle/>
                    <a:p>
                      <a:pPr algn="r"/>
                      <a:r>
                        <a:rPr lang="en-US" sz="2400" dirty="0"/>
                        <a:t>$8,310,000</a:t>
                      </a:r>
                    </a:p>
                  </a:txBody>
                  <a:tcPr marL="121920" marR="121920" marT="60960" marB="60960"/>
                </a:tc>
                <a:tc>
                  <a:txBody>
                    <a:bodyPr/>
                    <a:lstStyle/>
                    <a:p>
                      <a:pPr algn="r"/>
                      <a:r>
                        <a:rPr lang="en-US" sz="2400" dirty="0"/>
                        <a:t>$9,775,000</a:t>
                      </a:r>
                    </a:p>
                  </a:txBody>
                  <a:tcPr marL="121920" marR="121920" marT="60960" marB="60960"/>
                </a:tc>
                <a:tc>
                  <a:txBody>
                    <a:bodyPr/>
                    <a:lstStyle/>
                    <a:p>
                      <a:pPr algn="r"/>
                      <a:endParaRPr lang="en-US" sz="2400" b="1" dirty="0"/>
                    </a:p>
                  </a:txBody>
                  <a:tcPr marL="121920" marR="121920" marT="60960" marB="60960"/>
                </a:tc>
                <a:extLst>
                  <a:ext uri="{0D108BD9-81ED-4DB2-BD59-A6C34878D82A}">
                    <a16:rowId xmlns:a16="http://schemas.microsoft.com/office/drawing/2014/main" val="3553501194"/>
                  </a:ext>
                </a:extLst>
              </a:tr>
            </a:tbl>
          </a:graphicData>
        </a:graphic>
      </p:graphicFrame>
      <p:sp>
        <p:nvSpPr>
          <p:cNvPr id="3" name="Title 2"/>
          <p:cNvSpPr>
            <a:spLocks noGrp="1"/>
          </p:cNvSpPr>
          <p:nvPr>
            <p:ph type="title"/>
          </p:nvPr>
        </p:nvSpPr>
        <p:spPr>
          <a:xfrm>
            <a:off x="3162301" y="0"/>
            <a:ext cx="8953927" cy="914400"/>
          </a:xfrm>
        </p:spPr>
        <p:txBody>
          <a:bodyPr>
            <a:normAutofit/>
          </a:bodyPr>
          <a:lstStyle/>
          <a:p>
            <a:r>
              <a:rPr lang="en-US" dirty="0"/>
              <a:t>2021 revenue BY CATEGORY</a:t>
            </a: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financials</a:t>
            </a:r>
          </a:p>
        </p:txBody>
      </p:sp>
    </p:spTree>
    <p:extLst>
      <p:ext uri="{BB962C8B-B14F-4D97-AF65-F5344CB8AC3E}">
        <p14:creationId xmlns:p14="http://schemas.microsoft.com/office/powerpoint/2010/main" val="358333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2021 Projected fy budget: sponsorship &amp; Registration breakdown </a:t>
            </a:r>
            <a:r>
              <a:rPr lang="en-US" sz="1467" dirty="0"/>
              <a:t>(Page 1 of 2) </a:t>
            </a:r>
            <a:endParaRPr lang="en-US" i="1" dirty="0">
              <a:highlight>
                <a:srgbClr val="FFFF00"/>
              </a:highlight>
            </a:endParaRPr>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Financials </a:t>
            </a:r>
          </a:p>
        </p:txBody>
      </p:sp>
      <p:graphicFrame>
        <p:nvGraphicFramePr>
          <p:cNvPr id="4" name="Content Placeholder 3">
            <a:extLst>
              <a:ext uri="{FF2B5EF4-FFF2-40B4-BE49-F238E27FC236}">
                <a16:creationId xmlns:a16="http://schemas.microsoft.com/office/drawing/2014/main" id="{0928B766-F7BF-42C9-8E2A-3E9697C69F05}"/>
              </a:ext>
            </a:extLst>
          </p:cNvPr>
          <p:cNvGraphicFramePr>
            <a:graphicFrameLocks noGrp="1"/>
          </p:cNvGraphicFramePr>
          <p:nvPr>
            <p:ph sz="quarter" idx="10"/>
          </p:nvPr>
        </p:nvGraphicFramePr>
        <p:xfrm>
          <a:off x="3133797" y="833120"/>
          <a:ext cx="8886756" cy="6040119"/>
        </p:xfrm>
        <a:graphic>
          <a:graphicData uri="http://schemas.openxmlformats.org/drawingml/2006/table">
            <a:tbl>
              <a:tblPr firstRow="1" bandRow="1">
                <a:tableStyleId>{5C22544A-7EE6-4342-B048-85BDC9FD1C3A}</a:tableStyleId>
              </a:tblPr>
              <a:tblGrid>
                <a:gridCol w="3332480">
                  <a:extLst>
                    <a:ext uri="{9D8B030D-6E8A-4147-A177-3AD203B41FA5}">
                      <a16:colId xmlns:a16="http://schemas.microsoft.com/office/drawing/2014/main" val="491443242"/>
                    </a:ext>
                  </a:extLst>
                </a:gridCol>
                <a:gridCol w="2375181">
                  <a:extLst>
                    <a:ext uri="{9D8B030D-6E8A-4147-A177-3AD203B41FA5}">
                      <a16:colId xmlns:a16="http://schemas.microsoft.com/office/drawing/2014/main" val="2044933847"/>
                    </a:ext>
                  </a:extLst>
                </a:gridCol>
                <a:gridCol w="2901388">
                  <a:extLst>
                    <a:ext uri="{9D8B030D-6E8A-4147-A177-3AD203B41FA5}">
                      <a16:colId xmlns:a16="http://schemas.microsoft.com/office/drawing/2014/main" val="282009028"/>
                    </a:ext>
                  </a:extLst>
                </a:gridCol>
                <a:gridCol w="277707">
                  <a:extLst>
                    <a:ext uri="{9D8B030D-6E8A-4147-A177-3AD203B41FA5}">
                      <a16:colId xmlns:a16="http://schemas.microsoft.com/office/drawing/2014/main" val="3202794984"/>
                    </a:ext>
                  </a:extLst>
                </a:gridCol>
              </a:tblGrid>
              <a:tr h="690880">
                <a:tc>
                  <a:txBody>
                    <a:bodyPr/>
                    <a:lstStyle/>
                    <a:p>
                      <a:r>
                        <a:rPr lang="en-US" sz="1600" dirty="0"/>
                        <a:t>Sponsorships</a:t>
                      </a:r>
                    </a:p>
                  </a:txBody>
                  <a:tcPr marL="121920" marR="121920" marT="60960" marB="60960"/>
                </a:tc>
                <a:tc>
                  <a:txBody>
                    <a:bodyPr/>
                    <a:lstStyle/>
                    <a:p>
                      <a:r>
                        <a:rPr lang="en-US" sz="1900" dirty="0"/>
                        <a:t>2021 Budget as Proposed </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Event &amp; Program Assumptions</a:t>
                      </a:r>
                    </a:p>
                  </a:txBody>
                  <a:tcPr marL="121920" marR="121920" marT="60960" marB="60960"/>
                </a:tc>
                <a:tc>
                  <a:txBody>
                    <a:bodyPr/>
                    <a:lstStyle/>
                    <a:p>
                      <a:pPr algn="r"/>
                      <a:endParaRPr lang="en-US" sz="1600" dirty="0"/>
                    </a:p>
                  </a:txBody>
                  <a:tcPr marL="121920" marR="121920" marT="60960" marB="60960"/>
                </a:tc>
                <a:extLst>
                  <a:ext uri="{0D108BD9-81ED-4DB2-BD59-A6C34878D82A}">
                    <a16:rowId xmlns:a16="http://schemas.microsoft.com/office/drawing/2014/main" val="296175593"/>
                  </a:ext>
                </a:extLst>
              </a:tr>
              <a:tr h="792480">
                <a:tc>
                  <a:txBody>
                    <a:bodyPr/>
                    <a:lstStyle/>
                    <a:p>
                      <a:r>
                        <a:rPr lang="en-US" sz="2100" dirty="0"/>
                        <a:t>March Celebration/S&amp;S</a:t>
                      </a:r>
                    </a:p>
                  </a:txBody>
                  <a:tcPr marL="121920" marR="121920" marT="60960" marB="60960"/>
                </a:tc>
                <a:tc>
                  <a:txBody>
                    <a:bodyPr/>
                    <a:lstStyle/>
                    <a:p>
                      <a:pPr algn="r"/>
                      <a:r>
                        <a:rPr lang="en-US" sz="2100" dirty="0"/>
                        <a:t>$500,000 proposed</a:t>
                      </a:r>
                    </a:p>
                    <a:p>
                      <a:pPr algn="r"/>
                      <a:r>
                        <a:rPr lang="en-US" sz="2100" dirty="0"/>
                        <a:t>$635,000 achieved</a:t>
                      </a:r>
                    </a:p>
                  </a:txBody>
                  <a:tcPr marL="121920" marR="121920" marT="60960" marB="60960"/>
                </a:tc>
                <a:tc>
                  <a:txBody>
                    <a:bodyPr/>
                    <a:lstStyle/>
                    <a:p>
                      <a:pPr algn="r"/>
                      <a:r>
                        <a:rPr lang="en-US" sz="1500" dirty="0"/>
                        <a:t>Anticipate Women’s History Month and/or Unity Week type event in 2021</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053868680"/>
                  </a:ext>
                </a:extLst>
              </a:tr>
              <a:tr h="568960">
                <a:tc>
                  <a:txBody>
                    <a:bodyPr/>
                    <a:lstStyle/>
                    <a:p>
                      <a:r>
                        <a:rPr lang="en-US" sz="2100" dirty="0"/>
                        <a:t>NCBF</a:t>
                      </a:r>
                    </a:p>
                  </a:txBody>
                  <a:tcPr marL="121920" marR="121920" marT="60960" marB="60960"/>
                </a:tc>
                <a:tc>
                  <a:txBody>
                    <a:bodyPr/>
                    <a:lstStyle/>
                    <a:p>
                      <a:pPr algn="r"/>
                      <a:r>
                        <a:rPr lang="en-US" sz="2100" dirty="0"/>
                        <a:t>$1,850,000  reduced to $850,000</a:t>
                      </a:r>
                    </a:p>
                  </a:txBody>
                  <a:tcPr marL="121920" marR="121920" marT="60960" marB="60960"/>
                </a:tc>
                <a:tc>
                  <a:txBody>
                    <a:bodyPr/>
                    <a:lstStyle/>
                    <a:p>
                      <a:pPr algn="r"/>
                      <a:r>
                        <a:rPr lang="en-US" sz="1500" dirty="0"/>
                        <a:t>New Orleans based event in June 2021 postponed and replaced with Tuesday’s in June virtual event components</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682654115"/>
                  </a:ext>
                </a:extLst>
              </a:tr>
              <a:tr h="568960">
                <a:tc>
                  <a:txBody>
                    <a:bodyPr/>
                    <a:lstStyle/>
                    <a:p>
                      <a:r>
                        <a:rPr lang="en-US" sz="2100" dirty="0"/>
                        <a:t>WEThrive/Tuck Program</a:t>
                      </a:r>
                    </a:p>
                  </a:txBody>
                  <a:tcPr marL="121920" marR="121920" marT="60960" marB="60960"/>
                </a:tc>
                <a:tc>
                  <a:txBody>
                    <a:bodyPr/>
                    <a:lstStyle/>
                    <a:p>
                      <a:pPr algn="r"/>
                      <a:r>
                        <a:rPr lang="en-US" sz="2100" dirty="0"/>
                        <a:t>$400,000</a:t>
                      </a:r>
                    </a:p>
                  </a:txBody>
                  <a:tcPr marL="121920" marR="121920" marT="60960" marB="60960"/>
                </a:tc>
                <a:tc>
                  <a:txBody>
                    <a:bodyPr/>
                    <a:lstStyle/>
                    <a:p>
                      <a:pPr algn="r"/>
                      <a:r>
                        <a:rPr lang="en-US" sz="1500" dirty="0"/>
                        <a:t>Jan 2021 </a:t>
                      </a:r>
                      <a:r>
                        <a:rPr lang="en-US" sz="1500" dirty="0" err="1"/>
                        <a:t>WeThrive</a:t>
                      </a:r>
                      <a:r>
                        <a:rPr lang="en-US" sz="1500" dirty="0"/>
                        <a:t> &amp; August/Sept Tuck or </a:t>
                      </a:r>
                      <a:r>
                        <a:rPr lang="en-US" sz="1500" dirty="0" err="1"/>
                        <a:t>WeThrive</a:t>
                      </a:r>
                      <a:endParaRPr lang="en-US" sz="15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706504095"/>
                  </a:ext>
                </a:extLst>
              </a:tr>
              <a:tr h="494453">
                <a:tc>
                  <a:txBody>
                    <a:bodyPr/>
                    <a:lstStyle/>
                    <a:p>
                      <a:r>
                        <a:rPr lang="en-US" sz="2100" dirty="0"/>
                        <a:t>Industry Programs </a:t>
                      </a:r>
                      <a:r>
                        <a:rPr lang="en-US" sz="1300" dirty="0"/>
                        <a:t>(incl FCOE)</a:t>
                      </a:r>
                      <a:endParaRPr lang="en-US" sz="2100" dirty="0"/>
                    </a:p>
                  </a:txBody>
                  <a:tcPr marL="121920" marR="121920" marT="60960" marB="60960"/>
                </a:tc>
                <a:tc>
                  <a:txBody>
                    <a:bodyPr/>
                    <a:lstStyle/>
                    <a:p>
                      <a:pPr algn="r"/>
                      <a:r>
                        <a:rPr lang="en-US" sz="2100" dirty="0"/>
                        <a:t>$360,000</a:t>
                      </a:r>
                    </a:p>
                  </a:txBody>
                  <a:tcPr marL="121920" marR="121920" marT="60960" marB="60960"/>
                </a:tc>
                <a:tc>
                  <a:txBody>
                    <a:bodyPr/>
                    <a:lstStyle/>
                    <a:p>
                      <a:pPr algn="r"/>
                      <a:r>
                        <a:rPr lang="en-US" sz="1500" dirty="0"/>
                        <a:t>Planned throughout 2021</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645147119"/>
                  </a:ext>
                </a:extLst>
              </a:tr>
              <a:tr h="792480">
                <a:tc>
                  <a:txBody>
                    <a:bodyPr/>
                    <a:lstStyle/>
                    <a:p>
                      <a:r>
                        <a:rPr lang="en-US" sz="2100" dirty="0"/>
                        <a:t>Student Program/Next Gen</a:t>
                      </a:r>
                    </a:p>
                  </a:txBody>
                  <a:tcPr marL="121920" marR="121920" marT="60960" marB="60960"/>
                </a:tc>
                <a:tc>
                  <a:txBody>
                    <a:bodyPr/>
                    <a:lstStyle/>
                    <a:p>
                      <a:pPr algn="r"/>
                      <a:r>
                        <a:rPr lang="en-US" sz="2100" dirty="0"/>
                        <a:t>$300,000</a:t>
                      </a:r>
                    </a:p>
                  </a:txBody>
                  <a:tcPr marL="121920" marR="121920" marT="60960" marB="60960"/>
                </a:tc>
                <a:tc>
                  <a:txBody>
                    <a:bodyPr/>
                    <a:lstStyle/>
                    <a:p>
                      <a:pPr algn="r"/>
                      <a:r>
                        <a:rPr lang="en-US" sz="1500" dirty="0"/>
                        <a:t>Continue growing focus on Next Gen &amp; deliver Student Program experience</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3976290979"/>
                  </a:ext>
                </a:extLst>
              </a:tr>
              <a:tr h="494453">
                <a:tc>
                  <a:txBody>
                    <a:bodyPr/>
                    <a:lstStyle/>
                    <a:p>
                      <a:r>
                        <a:rPr lang="en-US" sz="2100" dirty="0"/>
                        <a:t>EOS/Wells Fargo</a:t>
                      </a:r>
                    </a:p>
                  </a:txBody>
                  <a:tcPr marL="121920" marR="121920" marT="60960" marB="60960"/>
                </a:tc>
                <a:tc>
                  <a:txBody>
                    <a:bodyPr/>
                    <a:lstStyle/>
                    <a:p>
                      <a:pPr algn="r"/>
                      <a:r>
                        <a:rPr lang="en-US" sz="2100" dirty="0"/>
                        <a:t>$250,000</a:t>
                      </a:r>
                    </a:p>
                  </a:txBody>
                  <a:tcPr marL="121920" marR="121920" marT="60960" marB="60960"/>
                </a:tc>
                <a:tc>
                  <a:txBody>
                    <a:bodyPr/>
                    <a:lstStyle/>
                    <a:p>
                      <a:pPr algn="r"/>
                      <a:r>
                        <a:rPr lang="en-US" sz="1500" dirty="0"/>
                        <a:t>Partnership with EOS</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364723589"/>
                  </a:ext>
                </a:extLst>
              </a:tr>
              <a:tr h="568960">
                <a:tc>
                  <a:txBody>
                    <a:bodyPr/>
                    <a:lstStyle/>
                    <a:p>
                      <a:r>
                        <a:rPr lang="en-US" sz="2100" dirty="0"/>
                        <a:t>Other Programs</a:t>
                      </a:r>
                    </a:p>
                  </a:txBody>
                  <a:tcPr marL="121920" marR="121920" marT="60960" marB="60960"/>
                </a:tc>
                <a:tc>
                  <a:txBody>
                    <a:bodyPr/>
                    <a:lstStyle/>
                    <a:p>
                      <a:pPr algn="r"/>
                      <a:r>
                        <a:rPr lang="en-US" sz="2100" dirty="0"/>
                        <a:t>$225,000</a:t>
                      </a:r>
                    </a:p>
                  </a:txBody>
                  <a:tcPr marL="121920" marR="121920" marT="60960" marB="60960"/>
                </a:tc>
                <a:tc>
                  <a:txBody>
                    <a:bodyPr/>
                    <a:lstStyle/>
                    <a:p>
                      <a:pPr algn="r"/>
                      <a:r>
                        <a:rPr lang="en-US" sz="1500" dirty="0"/>
                        <a:t>Continued focus on Women of Color</a:t>
                      </a:r>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1785487794"/>
                  </a:ext>
                </a:extLst>
              </a:tr>
              <a:tr h="494453">
                <a:tc>
                  <a:txBody>
                    <a:bodyPr/>
                    <a:lstStyle/>
                    <a:p>
                      <a:r>
                        <a:rPr lang="en-US" sz="2100" dirty="0"/>
                        <a:t>Total Sponsorships</a:t>
                      </a:r>
                    </a:p>
                  </a:txBody>
                  <a:tcPr marL="121920" marR="121920" marT="60960" marB="60960"/>
                </a:tc>
                <a:tc>
                  <a:txBody>
                    <a:bodyPr/>
                    <a:lstStyle/>
                    <a:p>
                      <a:pPr algn="r"/>
                      <a:r>
                        <a:rPr lang="en-US" sz="2100" dirty="0"/>
                        <a:t>$3,020,000</a:t>
                      </a:r>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3538560877"/>
                  </a:ext>
                </a:extLst>
              </a:tr>
            </a:tbl>
          </a:graphicData>
        </a:graphic>
      </p:graphicFrame>
    </p:spTree>
    <p:extLst>
      <p:ext uri="{BB962C8B-B14F-4D97-AF65-F5344CB8AC3E}">
        <p14:creationId xmlns:p14="http://schemas.microsoft.com/office/powerpoint/2010/main" val="1494635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Financials </a:t>
            </a:r>
          </a:p>
        </p:txBody>
      </p:sp>
      <p:graphicFrame>
        <p:nvGraphicFramePr>
          <p:cNvPr id="4" name="Content Placeholder 3">
            <a:extLst>
              <a:ext uri="{FF2B5EF4-FFF2-40B4-BE49-F238E27FC236}">
                <a16:creationId xmlns:a16="http://schemas.microsoft.com/office/drawing/2014/main" id="{0928B766-F7BF-42C9-8E2A-3E9697C69F05}"/>
              </a:ext>
            </a:extLst>
          </p:cNvPr>
          <p:cNvGraphicFramePr>
            <a:graphicFrameLocks noGrp="1"/>
          </p:cNvGraphicFramePr>
          <p:nvPr>
            <p:ph sz="quarter" idx="10"/>
          </p:nvPr>
        </p:nvGraphicFramePr>
        <p:xfrm>
          <a:off x="2998331" y="1"/>
          <a:ext cx="9130451" cy="6431081"/>
        </p:xfrm>
        <a:graphic>
          <a:graphicData uri="http://schemas.openxmlformats.org/drawingml/2006/table">
            <a:tbl>
              <a:tblPr firstRow="1" bandRow="1">
                <a:tableStyleId>{5C22544A-7EE6-4342-B048-85BDC9FD1C3A}</a:tableStyleId>
              </a:tblPr>
              <a:tblGrid>
                <a:gridCol w="3206043">
                  <a:extLst>
                    <a:ext uri="{9D8B030D-6E8A-4147-A177-3AD203B41FA5}">
                      <a16:colId xmlns:a16="http://schemas.microsoft.com/office/drawing/2014/main" val="491443242"/>
                    </a:ext>
                  </a:extLst>
                </a:gridCol>
                <a:gridCol w="2357120">
                  <a:extLst>
                    <a:ext uri="{9D8B030D-6E8A-4147-A177-3AD203B41FA5}">
                      <a16:colId xmlns:a16="http://schemas.microsoft.com/office/drawing/2014/main" val="2044933847"/>
                    </a:ext>
                  </a:extLst>
                </a:gridCol>
                <a:gridCol w="3289581">
                  <a:extLst>
                    <a:ext uri="{9D8B030D-6E8A-4147-A177-3AD203B41FA5}">
                      <a16:colId xmlns:a16="http://schemas.microsoft.com/office/drawing/2014/main" val="282009028"/>
                    </a:ext>
                  </a:extLst>
                </a:gridCol>
                <a:gridCol w="277707">
                  <a:extLst>
                    <a:ext uri="{9D8B030D-6E8A-4147-A177-3AD203B41FA5}">
                      <a16:colId xmlns:a16="http://schemas.microsoft.com/office/drawing/2014/main" val="3202794984"/>
                    </a:ext>
                  </a:extLst>
                </a:gridCol>
              </a:tblGrid>
              <a:tr h="737097">
                <a:tc>
                  <a:txBody>
                    <a:bodyPr/>
                    <a:lstStyle/>
                    <a:p>
                      <a:r>
                        <a:rPr lang="en-US" sz="2100" dirty="0"/>
                        <a:t>Registration</a:t>
                      </a:r>
                    </a:p>
                  </a:txBody>
                  <a:tcPr marL="121920" marR="121920" marT="60960" marB="60960"/>
                </a:tc>
                <a:tc>
                  <a:txBody>
                    <a:bodyPr/>
                    <a:lstStyle/>
                    <a:p>
                      <a:r>
                        <a:rPr lang="en-US" sz="1900" dirty="0"/>
                        <a:t>2021 Budget as Proposed </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9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296175593"/>
                  </a:ext>
                </a:extLst>
              </a:tr>
              <a:tr h="617569">
                <a:tc>
                  <a:txBody>
                    <a:bodyPr/>
                    <a:lstStyle/>
                    <a:p>
                      <a:r>
                        <a:rPr lang="en-US" sz="2100" dirty="0"/>
                        <a:t>March Celebration/S&amp;S</a:t>
                      </a:r>
                    </a:p>
                  </a:txBody>
                  <a:tcPr marL="121920" marR="121920" marT="60960" marB="60960"/>
                </a:tc>
                <a:tc>
                  <a:txBody>
                    <a:bodyPr/>
                    <a:lstStyle/>
                    <a:p>
                      <a:pPr algn="r"/>
                      <a:r>
                        <a:rPr lang="en-US" sz="2100" dirty="0"/>
                        <a:t>$200,000 reduced to $130,000</a:t>
                      </a:r>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053868680"/>
                  </a:ext>
                </a:extLst>
              </a:tr>
              <a:tr h="521771">
                <a:tc>
                  <a:txBody>
                    <a:bodyPr/>
                    <a:lstStyle/>
                    <a:p>
                      <a:r>
                        <a:rPr lang="en-US" sz="2100" dirty="0"/>
                        <a:t>NCBF </a:t>
                      </a:r>
                    </a:p>
                  </a:txBody>
                  <a:tcPr marL="121920" marR="121920" marT="60960" marB="60960"/>
                </a:tc>
                <a:tc>
                  <a:txBody>
                    <a:bodyPr/>
                    <a:lstStyle/>
                    <a:p>
                      <a:pPr algn="r"/>
                      <a:r>
                        <a:rPr lang="en-US" sz="2100" dirty="0"/>
                        <a:t>$300,000</a:t>
                      </a:r>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682654115"/>
                  </a:ext>
                </a:extLst>
              </a:tr>
              <a:tr h="521771">
                <a:tc>
                  <a:txBody>
                    <a:bodyPr/>
                    <a:lstStyle/>
                    <a:p>
                      <a:endParaRPr lang="en-US" sz="2100" dirty="0"/>
                    </a:p>
                  </a:txBody>
                  <a:tcPr marL="121920" marR="121920" marT="60960" marB="60960"/>
                </a:tc>
                <a:tc>
                  <a:txBody>
                    <a:bodyPr/>
                    <a:lstStyle/>
                    <a:p>
                      <a:pPr algn="r"/>
                      <a:endParaRPr lang="en-US" sz="2100" dirty="0"/>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706504095"/>
                  </a:ext>
                </a:extLst>
              </a:tr>
              <a:tr h="957399">
                <a:tc>
                  <a:txBody>
                    <a:bodyPr/>
                    <a:lstStyle/>
                    <a:p>
                      <a:r>
                        <a:rPr lang="en-US" sz="2100" dirty="0"/>
                        <a:t>WEThrive/Tuck Program</a:t>
                      </a:r>
                    </a:p>
                    <a:p>
                      <a:pPr marL="285750" indent="-285750">
                        <a:buFont typeface="Arial" panose="020B0604020202020204" pitchFamily="34" charset="0"/>
                        <a:buChar char="•"/>
                      </a:pPr>
                      <a:r>
                        <a:rPr lang="en-US" sz="2100" dirty="0"/>
                        <a:t>DBB-TBD</a:t>
                      </a:r>
                    </a:p>
                  </a:txBody>
                  <a:tcPr marL="121920" marR="121920" marT="60960" marB="60960"/>
                </a:tc>
                <a:tc>
                  <a:txBody>
                    <a:bodyPr/>
                    <a:lstStyle/>
                    <a:p>
                      <a:pPr algn="r"/>
                      <a:r>
                        <a:rPr lang="en-US" sz="2100" dirty="0"/>
                        <a:t>All sponsorship</a:t>
                      </a:r>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645147119"/>
                  </a:ext>
                </a:extLst>
              </a:tr>
              <a:tr h="772160">
                <a:tc>
                  <a:txBody>
                    <a:bodyPr/>
                    <a:lstStyle/>
                    <a:p>
                      <a:r>
                        <a:rPr lang="en-US" sz="2100" dirty="0"/>
                        <a:t>Student Program/Next Gen</a:t>
                      </a:r>
                    </a:p>
                  </a:txBody>
                  <a:tcPr marL="121920" marR="121920" marT="60960" marB="60960"/>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100" dirty="0"/>
                        <a:t>All sponsorship</a:t>
                      </a:r>
                    </a:p>
                    <a:p>
                      <a:pPr algn="r"/>
                      <a:endParaRPr lang="en-US" sz="2100" dirty="0"/>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3976290979"/>
                  </a:ext>
                </a:extLst>
              </a:tr>
              <a:tr h="1115341">
                <a:tc>
                  <a:txBody>
                    <a:bodyPr/>
                    <a:lstStyle/>
                    <a:p>
                      <a:r>
                        <a:rPr lang="en-US" sz="2100" dirty="0"/>
                        <a:t>Industry Programs </a:t>
                      </a:r>
                      <a:r>
                        <a:rPr lang="en-US" sz="1300" dirty="0"/>
                        <a:t>(incl FCOE)</a:t>
                      </a:r>
                      <a:endParaRPr lang="en-US" sz="2100" dirty="0"/>
                    </a:p>
                    <a:p>
                      <a:pPr marL="285750" indent="-285750">
                        <a:buFont typeface="Arial" panose="020B0604020202020204" pitchFamily="34" charset="0"/>
                        <a:buChar char="•"/>
                      </a:pPr>
                      <a:r>
                        <a:rPr lang="en-US" sz="2100" dirty="0"/>
                        <a:t>DBB - TBD</a:t>
                      </a:r>
                    </a:p>
                  </a:txBody>
                  <a:tcPr marL="121920" marR="121920" marT="60960" marB="60960"/>
                </a:tc>
                <a:tc>
                  <a:txBody>
                    <a:bodyPr/>
                    <a:lstStyle/>
                    <a:p>
                      <a:pPr algn="r"/>
                      <a:r>
                        <a:rPr lang="en-US" sz="2100" dirty="0"/>
                        <a:t>$60,000</a:t>
                      </a:r>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2364723589"/>
                  </a:ext>
                </a:extLst>
              </a:tr>
              <a:tr h="521771">
                <a:tc>
                  <a:txBody>
                    <a:bodyPr/>
                    <a:lstStyle/>
                    <a:p>
                      <a:r>
                        <a:rPr lang="en-US" sz="2100" dirty="0"/>
                        <a:t>All Other Programs</a:t>
                      </a:r>
                    </a:p>
                  </a:txBody>
                  <a:tcPr marL="121920" marR="121920" marT="60960" marB="60960"/>
                </a:tc>
                <a:tc>
                  <a:txBody>
                    <a:bodyPr/>
                    <a:lstStyle/>
                    <a:p>
                      <a:pPr algn="r"/>
                      <a:r>
                        <a:rPr lang="en-US" sz="2100" dirty="0"/>
                        <a:t>All sponsorship</a:t>
                      </a:r>
                    </a:p>
                  </a:txBody>
                  <a:tcPr marL="121920" marR="121920" marT="60960" marB="60960"/>
                </a:tc>
                <a:tc>
                  <a:txBody>
                    <a:bodyPr/>
                    <a:lstStyle/>
                    <a:p>
                      <a:pPr algn="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1785487794"/>
                  </a:ext>
                </a:extLst>
              </a:tr>
              <a:tr h="521771">
                <a:tc>
                  <a:txBody>
                    <a:bodyPr/>
                    <a:lstStyle/>
                    <a:p>
                      <a:r>
                        <a:rPr lang="en-US" sz="2100" dirty="0"/>
                        <a:t>Total Registrations</a:t>
                      </a:r>
                    </a:p>
                  </a:txBody>
                  <a:tcPr marL="121920" marR="121920" marT="60960" marB="60960"/>
                </a:tc>
                <a:tc>
                  <a:txBody>
                    <a:bodyPr/>
                    <a:lstStyle/>
                    <a:p>
                      <a:pPr algn="r"/>
                      <a:r>
                        <a:rPr lang="en-US" sz="2100" dirty="0"/>
                        <a:t>$ 490,000</a:t>
                      </a:r>
                    </a:p>
                  </a:txBody>
                  <a:tcPr marL="121920" marR="121920" marT="60960" marB="60960"/>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400" i="1" dirty="0"/>
                        <a:t>(Page 2 of 2)</a:t>
                      </a:r>
                      <a:endParaRPr lang="en-US" sz="2400" dirty="0"/>
                    </a:p>
                  </a:txBody>
                  <a:tcPr marL="121920" marR="121920" marT="60960" marB="60960"/>
                </a:tc>
                <a:tc>
                  <a:txBody>
                    <a:bodyPr/>
                    <a:lstStyle/>
                    <a:p>
                      <a:pPr algn="r"/>
                      <a:endParaRPr lang="en-US" sz="2400" dirty="0"/>
                    </a:p>
                  </a:txBody>
                  <a:tcPr marL="121920" marR="121920" marT="60960" marB="60960"/>
                </a:tc>
                <a:extLst>
                  <a:ext uri="{0D108BD9-81ED-4DB2-BD59-A6C34878D82A}">
                    <a16:rowId xmlns:a16="http://schemas.microsoft.com/office/drawing/2014/main" val="3538560877"/>
                  </a:ext>
                </a:extLst>
              </a:tr>
            </a:tbl>
          </a:graphicData>
        </a:graphic>
      </p:graphicFrame>
    </p:spTree>
    <p:extLst>
      <p:ext uri="{BB962C8B-B14F-4D97-AF65-F5344CB8AC3E}">
        <p14:creationId xmlns:p14="http://schemas.microsoft.com/office/powerpoint/2010/main" val="55992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99013" y="1"/>
            <a:ext cx="8441884" cy="551209"/>
          </a:xfrm>
        </p:spPr>
        <p:txBody>
          <a:bodyPr>
            <a:normAutofit/>
          </a:bodyPr>
          <a:lstStyle/>
          <a:p>
            <a:endParaRPr lang="en-US" dirty="0"/>
          </a:p>
        </p:txBody>
      </p:sp>
      <p:sp>
        <p:nvSpPr>
          <p:cNvPr id="6" name="Vertical Text Placeholder 6"/>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609585" rtl="0" eaLnBrk="1" fontAlgn="auto" latinLnBrk="0" hangingPunct="1">
              <a:lnSpc>
                <a:spcPct val="100000"/>
              </a:lnSpc>
              <a:spcBef>
                <a:spcPct val="20000"/>
              </a:spcBef>
              <a:spcAft>
                <a:spcPts val="0"/>
              </a:spcAft>
              <a:buClrTx/>
              <a:buSzTx/>
              <a:buFontTx/>
              <a:buNone/>
              <a:tabLst/>
              <a:defRPr/>
            </a:pPr>
            <a:r>
              <a:rPr kumimoji="0" lang="en-US" sz="4267" b="1" i="0" u="none" strike="noStrike" kern="1200" cap="all" spc="0" normalizeH="0" baseline="0" noProof="0" dirty="0">
                <a:ln>
                  <a:noFill/>
                </a:ln>
                <a:solidFill>
                  <a:prstClr val="white"/>
                </a:solidFill>
                <a:effectLst/>
                <a:uLnTx/>
                <a:uFillTx/>
                <a:latin typeface="century gothic" charset="0"/>
                <a:ea typeface="+mn-ea"/>
                <a:cs typeface="+mn-cs"/>
              </a:rPr>
              <a:t>Financials </a:t>
            </a:r>
          </a:p>
        </p:txBody>
      </p:sp>
      <p:graphicFrame>
        <p:nvGraphicFramePr>
          <p:cNvPr id="4" name="Content Placeholder 3">
            <a:extLst>
              <a:ext uri="{FF2B5EF4-FFF2-40B4-BE49-F238E27FC236}">
                <a16:creationId xmlns:a16="http://schemas.microsoft.com/office/drawing/2014/main" id="{0928B766-F7BF-42C9-8E2A-3E9697C69F05}"/>
              </a:ext>
            </a:extLst>
          </p:cNvPr>
          <p:cNvGraphicFramePr>
            <a:graphicFrameLocks noGrp="1"/>
          </p:cNvGraphicFramePr>
          <p:nvPr>
            <p:ph sz="quarter" idx="10"/>
          </p:nvPr>
        </p:nvGraphicFramePr>
        <p:xfrm>
          <a:off x="3107766" y="36609"/>
          <a:ext cx="8835877" cy="6601599"/>
        </p:xfrm>
        <a:graphic>
          <a:graphicData uri="http://schemas.openxmlformats.org/drawingml/2006/table">
            <a:tbl>
              <a:tblPr firstRow="1" bandRow="1">
                <a:tableStyleId>{5C22544A-7EE6-4342-B048-85BDC9FD1C3A}</a:tableStyleId>
              </a:tblPr>
              <a:tblGrid>
                <a:gridCol w="3295292">
                  <a:extLst>
                    <a:ext uri="{9D8B030D-6E8A-4147-A177-3AD203B41FA5}">
                      <a16:colId xmlns:a16="http://schemas.microsoft.com/office/drawing/2014/main" val="491443242"/>
                    </a:ext>
                  </a:extLst>
                </a:gridCol>
                <a:gridCol w="2664179">
                  <a:extLst>
                    <a:ext uri="{9D8B030D-6E8A-4147-A177-3AD203B41FA5}">
                      <a16:colId xmlns:a16="http://schemas.microsoft.com/office/drawing/2014/main" val="2044933847"/>
                    </a:ext>
                  </a:extLst>
                </a:gridCol>
                <a:gridCol w="2598699">
                  <a:extLst>
                    <a:ext uri="{9D8B030D-6E8A-4147-A177-3AD203B41FA5}">
                      <a16:colId xmlns:a16="http://schemas.microsoft.com/office/drawing/2014/main" val="282009028"/>
                    </a:ext>
                  </a:extLst>
                </a:gridCol>
                <a:gridCol w="277707">
                  <a:extLst>
                    <a:ext uri="{9D8B030D-6E8A-4147-A177-3AD203B41FA5}">
                      <a16:colId xmlns:a16="http://schemas.microsoft.com/office/drawing/2014/main" val="3202794984"/>
                    </a:ext>
                  </a:extLst>
                </a:gridCol>
              </a:tblGrid>
              <a:tr h="848441">
                <a:tc>
                  <a:txBody>
                    <a:bodyPr/>
                    <a:lstStyle/>
                    <a:p>
                      <a:r>
                        <a:rPr lang="en-US" sz="1900" dirty="0"/>
                        <a:t>2021 Total Expenses Budget:</a:t>
                      </a:r>
                    </a:p>
                    <a:p>
                      <a:r>
                        <a:rPr lang="en-US" sz="1900" dirty="0"/>
                        <a:t>Event Category</a:t>
                      </a:r>
                    </a:p>
                  </a:txBody>
                  <a:tcPr marL="121920" marR="121920" marT="60960" marB="60960"/>
                </a:tc>
                <a:tc>
                  <a:txBody>
                    <a:bodyPr/>
                    <a:lstStyle/>
                    <a:p>
                      <a:pPr algn="r"/>
                      <a:r>
                        <a:rPr lang="en-US" sz="1900" dirty="0"/>
                        <a:t>2021 Budget</a:t>
                      </a:r>
                    </a:p>
                  </a:txBody>
                  <a:tcPr marL="121920" marR="121920" marT="60960" marB="6096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9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296175593"/>
                  </a:ext>
                </a:extLst>
              </a:tr>
              <a:tr h="690880">
                <a:tc>
                  <a:txBody>
                    <a:bodyPr/>
                    <a:lstStyle/>
                    <a:p>
                      <a:r>
                        <a:rPr lang="en-US" sz="2100" dirty="0"/>
                        <a:t>Events &amp; Programs </a:t>
                      </a:r>
                      <a:r>
                        <a:rPr lang="en-US" sz="1600" dirty="0"/>
                        <a:t>(Instructors in Professional Fees)</a:t>
                      </a:r>
                      <a:endParaRPr lang="en-US" sz="2100" dirty="0"/>
                    </a:p>
                  </a:txBody>
                  <a:tcPr marL="121920" marR="121920" marT="60960" marB="60960"/>
                </a:tc>
                <a:tc>
                  <a:txBody>
                    <a:bodyPr/>
                    <a:lstStyle/>
                    <a:p>
                      <a:pPr algn="r"/>
                      <a:r>
                        <a:rPr lang="en-US" sz="2100" dirty="0"/>
                        <a:t>$1,780,000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2053868680"/>
                  </a:ext>
                </a:extLst>
              </a:tr>
              <a:tr h="484308">
                <a:tc>
                  <a:txBody>
                    <a:bodyPr/>
                    <a:lstStyle/>
                    <a:p>
                      <a:r>
                        <a:rPr lang="en-US" sz="2100" dirty="0"/>
                        <a:t>Salaries, Bene + PT</a:t>
                      </a:r>
                    </a:p>
                  </a:txBody>
                  <a:tcPr marL="121920" marR="121920" marT="60960" marB="60960"/>
                </a:tc>
                <a:tc>
                  <a:txBody>
                    <a:bodyPr/>
                    <a:lstStyle/>
                    <a:p>
                      <a:pPr algn="r"/>
                      <a:r>
                        <a:rPr lang="en-US" sz="2100" dirty="0"/>
                        <a:t>$3,800,000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682654115"/>
                  </a:ext>
                </a:extLst>
              </a:tr>
              <a:tr h="484308">
                <a:tc>
                  <a:txBody>
                    <a:bodyPr/>
                    <a:lstStyle/>
                    <a:p>
                      <a:r>
                        <a:rPr lang="en-US" sz="2100" dirty="0"/>
                        <a:t>RPO Allocation</a:t>
                      </a:r>
                    </a:p>
                  </a:txBody>
                  <a:tcPr marL="121920" marR="121920" marT="60960" marB="60960"/>
                </a:tc>
                <a:tc>
                  <a:txBody>
                    <a:bodyPr/>
                    <a:lstStyle/>
                    <a:p>
                      <a:pPr algn="r"/>
                      <a:r>
                        <a:rPr lang="en-US" sz="2100" dirty="0"/>
                        <a:t>$1,400,000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706504095"/>
                  </a:ext>
                </a:extLst>
              </a:tr>
              <a:tr h="484308">
                <a:tc>
                  <a:txBody>
                    <a:bodyPr/>
                    <a:lstStyle/>
                    <a:p>
                      <a:r>
                        <a:rPr lang="en-US" sz="2100" dirty="0"/>
                        <a:t>Professional Fees</a:t>
                      </a:r>
                    </a:p>
                  </a:txBody>
                  <a:tcPr marL="121920" marR="121920" marT="60960" marB="60960"/>
                </a:tc>
                <a:tc>
                  <a:txBody>
                    <a:bodyPr/>
                    <a:lstStyle/>
                    <a:p>
                      <a:pPr algn="r"/>
                      <a:r>
                        <a:rPr lang="en-US" sz="2100" dirty="0"/>
                        <a:t>$550,000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2645147119"/>
                  </a:ext>
                </a:extLst>
              </a:tr>
              <a:tr h="479219">
                <a:tc>
                  <a:txBody>
                    <a:bodyPr/>
                    <a:lstStyle/>
                    <a:p>
                      <a:r>
                        <a:rPr lang="en-US" sz="2100" dirty="0"/>
                        <a:t>Rent + Utilities</a:t>
                      </a:r>
                    </a:p>
                  </a:txBody>
                  <a:tcPr marL="121920" marR="121920" marT="60960" marB="60960"/>
                </a:tc>
                <a:tc>
                  <a:txBody>
                    <a:bodyPr/>
                    <a:lstStyle/>
                    <a:p>
                      <a:pPr algn="r"/>
                      <a:r>
                        <a:rPr lang="en-US" sz="2100" dirty="0"/>
                        <a:t>$350,000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3976290979"/>
                  </a:ext>
                </a:extLst>
              </a:tr>
              <a:tr h="502023">
                <a:tc>
                  <a:txBody>
                    <a:bodyPr/>
                    <a:lstStyle/>
                    <a:p>
                      <a:r>
                        <a:rPr lang="en-US" sz="2100" dirty="0"/>
                        <a:t>Travel</a:t>
                      </a:r>
                    </a:p>
                  </a:txBody>
                  <a:tcPr marL="121920" marR="121920" marT="60960" marB="60960"/>
                </a:tc>
                <a:tc>
                  <a:txBody>
                    <a:bodyPr/>
                    <a:lstStyle/>
                    <a:p>
                      <a:pPr algn="r"/>
                      <a:r>
                        <a:rPr lang="en-US" sz="2100" dirty="0"/>
                        <a:t>$100,000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2364723589"/>
                  </a:ext>
                </a:extLst>
              </a:tr>
              <a:tr h="484308">
                <a:tc>
                  <a:txBody>
                    <a:bodyPr/>
                    <a:lstStyle/>
                    <a:p>
                      <a:r>
                        <a:rPr lang="en-US" sz="2100" dirty="0"/>
                        <a:t>Credit Card Fees</a:t>
                      </a:r>
                    </a:p>
                  </a:txBody>
                  <a:tcPr marL="121920" marR="121920" marT="60960" marB="60960"/>
                </a:tc>
                <a:tc>
                  <a:txBody>
                    <a:bodyPr/>
                    <a:lstStyle/>
                    <a:p>
                      <a:pPr algn="r"/>
                      <a:r>
                        <a:rPr lang="en-US" sz="2100" dirty="0"/>
                        <a:t>$90,000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1785487794"/>
                  </a:ext>
                </a:extLst>
              </a:tr>
              <a:tr h="484308">
                <a:tc>
                  <a:txBody>
                    <a:bodyPr/>
                    <a:lstStyle/>
                    <a:p>
                      <a:r>
                        <a:rPr lang="en-US" sz="2100" dirty="0"/>
                        <a:t>Depreciation</a:t>
                      </a:r>
                    </a:p>
                  </a:txBody>
                  <a:tcPr marL="121920" marR="121920" marT="60960" marB="60960"/>
                </a:tc>
                <a:tc>
                  <a:txBody>
                    <a:bodyPr/>
                    <a:lstStyle/>
                    <a:p>
                      <a:pPr algn="r"/>
                      <a:r>
                        <a:rPr lang="en-US" sz="2100" dirty="0"/>
                        <a:t>$80,000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3538560877"/>
                  </a:ext>
                </a:extLst>
              </a:tr>
              <a:tr h="484308">
                <a:tc>
                  <a:txBody>
                    <a:bodyPr/>
                    <a:lstStyle/>
                    <a:p>
                      <a:r>
                        <a:rPr lang="en-US" sz="2100" dirty="0"/>
                        <a:t>Other Expenses</a:t>
                      </a:r>
                    </a:p>
                  </a:txBody>
                  <a:tcPr marL="121920" marR="121920" marT="60960" marB="60960"/>
                </a:tc>
                <a:tc>
                  <a:txBody>
                    <a:bodyPr/>
                    <a:lstStyle/>
                    <a:p>
                      <a:pPr algn="r"/>
                      <a:r>
                        <a:rPr lang="en-US" sz="2100" dirty="0"/>
                        <a:t>$160,000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2763832486"/>
                  </a:ext>
                </a:extLst>
              </a:tr>
              <a:tr h="690880">
                <a:tc>
                  <a:txBody>
                    <a:bodyPr/>
                    <a:lstStyle/>
                    <a:p>
                      <a:r>
                        <a:rPr lang="en-US" sz="2100" dirty="0"/>
                        <a:t>PPP Loan: n/a</a:t>
                      </a:r>
                    </a:p>
                  </a:txBody>
                  <a:tcPr marL="121920" marR="121920" marT="60960" marB="60960"/>
                </a:tc>
                <a:tc>
                  <a:txBody>
                    <a:bodyPr/>
                    <a:lstStyle/>
                    <a:p>
                      <a:pPr algn="r"/>
                      <a:endParaRPr lang="en-US" sz="2100" dirty="0"/>
                    </a:p>
                  </a:txBody>
                  <a:tcPr marL="121920" marR="121920" marT="60960" marB="60960"/>
                </a:tc>
                <a:tc>
                  <a:txBody>
                    <a:bodyPr/>
                    <a:lstStyle/>
                    <a:p>
                      <a:pPr algn="r"/>
                      <a:endParaRPr lang="en-US" sz="19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1973345253"/>
                  </a:ext>
                </a:extLst>
              </a:tr>
              <a:tr h="484308">
                <a:tc>
                  <a:txBody>
                    <a:bodyPr/>
                    <a:lstStyle/>
                    <a:p>
                      <a:r>
                        <a:rPr lang="en-US" sz="2100" dirty="0"/>
                        <a:t>Total Expenses</a:t>
                      </a:r>
                    </a:p>
                  </a:txBody>
                  <a:tcPr marL="121920" marR="121920" marT="60960" marB="60960"/>
                </a:tc>
                <a:tc>
                  <a:txBody>
                    <a:bodyPr/>
                    <a:lstStyle/>
                    <a:p>
                      <a:pPr algn="r"/>
                      <a:r>
                        <a:rPr lang="en-US" sz="2100" dirty="0"/>
                        <a:t>$8,310,000</a:t>
                      </a:r>
                    </a:p>
                  </a:txBody>
                  <a:tcPr marL="121920" marR="121920" marT="60960" marB="60960"/>
                </a:tc>
                <a:tc>
                  <a:txBody>
                    <a:bodyPr/>
                    <a:lstStyle/>
                    <a:p>
                      <a:pPr algn="r"/>
                      <a:endParaRPr lang="en-US" sz="2100" dirty="0"/>
                    </a:p>
                  </a:txBody>
                  <a:tcPr marL="121920" marR="121920" marT="60960" marB="60960"/>
                </a:tc>
                <a:tc>
                  <a:txBody>
                    <a:bodyPr/>
                    <a:lstStyle/>
                    <a:p>
                      <a:pPr algn="r"/>
                      <a:endParaRPr lang="en-US" sz="2100" dirty="0"/>
                    </a:p>
                  </a:txBody>
                  <a:tcPr marL="121920" marR="121920" marT="60960" marB="60960"/>
                </a:tc>
                <a:extLst>
                  <a:ext uri="{0D108BD9-81ED-4DB2-BD59-A6C34878D82A}">
                    <a16:rowId xmlns:a16="http://schemas.microsoft.com/office/drawing/2014/main" val="2943385789"/>
                  </a:ext>
                </a:extLst>
              </a:tr>
            </a:tbl>
          </a:graphicData>
        </a:graphic>
      </p:graphicFrame>
    </p:spTree>
    <p:extLst>
      <p:ext uri="{BB962C8B-B14F-4D97-AF65-F5344CB8AC3E}">
        <p14:creationId xmlns:p14="http://schemas.microsoft.com/office/powerpoint/2010/main" val="3136449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6"/>
          </p:nvPr>
        </p:nvSpPr>
        <p:spPr>
          <a:xfrm>
            <a:off x="2438400" y="2523860"/>
            <a:ext cx="7315203" cy="635381"/>
          </a:xfrm>
        </p:spPr>
        <p:txBody>
          <a:bodyPr/>
          <a:lstStyle/>
          <a:p>
            <a:r>
              <a:rPr lang="en-US" dirty="0"/>
              <a:t>Discussion/questions</a:t>
            </a:r>
          </a:p>
          <a:p>
            <a:endParaRPr lang="en-US" dirty="0"/>
          </a:p>
        </p:txBody>
      </p:sp>
      <p:sp>
        <p:nvSpPr>
          <p:cNvPr id="4" name="Text Placeholder 1">
            <a:extLst>
              <a:ext uri="{FF2B5EF4-FFF2-40B4-BE49-F238E27FC236}">
                <a16:creationId xmlns:a16="http://schemas.microsoft.com/office/drawing/2014/main" id="{0B508A0D-2666-452A-A1CA-3B5576C1197D}"/>
              </a:ext>
            </a:extLst>
          </p:cNvPr>
          <p:cNvSpPr txBox="1">
            <a:spLocks/>
          </p:cNvSpPr>
          <p:nvPr/>
        </p:nvSpPr>
        <p:spPr>
          <a:xfrm>
            <a:off x="2517009" y="4328928"/>
            <a:ext cx="7315203" cy="635381"/>
          </a:xfrm>
          <a:prstGeom prst="rect">
            <a:avLst/>
          </a:prstGeom>
        </p:spPr>
        <p:txBody>
          <a:bodyPr vert="horz" lIns="121920" tIns="60960" rIns="0" bIns="60960" rtlCol="0" anchor="ctr">
            <a:noAutofit/>
          </a:bodyPr>
          <a:lstStyle>
            <a:lvl1pPr marL="0" indent="0" algn="ctr" defTabSz="457200" rtl="0" eaLnBrk="1" latinLnBrk="0" hangingPunct="1">
              <a:spcBef>
                <a:spcPct val="20000"/>
              </a:spcBef>
              <a:buFontTx/>
              <a:buNone/>
              <a:defRPr sz="3000" b="1" i="0" kern="1200" cap="all" spc="0" baseline="0">
                <a:solidFill>
                  <a:schemeClr val="bg1"/>
                </a:solidFill>
                <a:latin typeface="century gothic" charset="0"/>
                <a:ea typeface="+mn-ea"/>
                <a:cs typeface="Calibri Light"/>
              </a:defRPr>
            </a:lvl1pPr>
            <a:lvl2pPr marL="342900" indent="0" algn="l" defTabSz="457200" rtl="0" eaLnBrk="1" latinLnBrk="0" hangingPunct="1">
              <a:spcBef>
                <a:spcPct val="20000"/>
              </a:spcBef>
              <a:buFont typeface="Arial" charset="0"/>
              <a:buNone/>
              <a:defRPr sz="1100" kern="1200" baseline="0">
                <a:solidFill>
                  <a:srgbClr val="646464"/>
                </a:solidFill>
                <a:latin typeface="+mn-lt"/>
                <a:ea typeface="+mn-ea"/>
                <a:cs typeface="+mn-cs"/>
              </a:defRPr>
            </a:lvl2pPr>
            <a:lvl3pPr marL="685800" indent="0" algn="l" defTabSz="457200" rtl="0" eaLnBrk="1" latinLnBrk="0" hangingPunct="1">
              <a:spcBef>
                <a:spcPct val="20000"/>
              </a:spcBef>
              <a:buFont typeface="Arial" charset="0"/>
              <a:buNone/>
              <a:defRPr sz="900" kern="1200" baseline="0">
                <a:solidFill>
                  <a:srgbClr val="646464"/>
                </a:solidFill>
                <a:latin typeface="+mn-lt"/>
                <a:ea typeface="+mn-ea"/>
                <a:cs typeface="+mn-cs"/>
              </a:defRPr>
            </a:lvl3pPr>
            <a:lvl4pPr marL="1028700" indent="0" algn="l" defTabSz="457200" rtl="0" eaLnBrk="1" latinLnBrk="0" hangingPunct="1">
              <a:spcBef>
                <a:spcPct val="20000"/>
              </a:spcBef>
              <a:buFont typeface="Arial" charset="0"/>
              <a:buNone/>
              <a:defRPr sz="800" kern="1200" baseline="0">
                <a:solidFill>
                  <a:srgbClr val="646464"/>
                </a:solidFill>
                <a:latin typeface="+mn-lt"/>
                <a:ea typeface="+mn-ea"/>
                <a:cs typeface="+mn-cs"/>
              </a:defRPr>
            </a:lvl4pPr>
            <a:lvl5pPr marL="1371600" indent="0" algn="l" defTabSz="457200" rtl="0" eaLnBrk="1" latinLnBrk="0" hangingPunct="1">
              <a:spcBef>
                <a:spcPct val="20000"/>
              </a:spcBef>
              <a:buFont typeface="Arial" charset="0"/>
              <a:buNone/>
              <a:defRPr sz="800" kern="1200" baseline="0">
                <a:solidFill>
                  <a:srgbClr val="646464"/>
                </a:solidFill>
                <a:latin typeface="+mn-lt"/>
                <a:ea typeface="+mn-ea"/>
                <a:cs typeface="+mn-cs"/>
              </a:defRPr>
            </a:lvl5pPr>
            <a:lvl6pPr marL="17145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057400" indent="0" algn="l" defTabSz="457200" rtl="0" eaLnBrk="1" latinLnBrk="0" hangingPunct="1">
              <a:spcBef>
                <a:spcPct val="20000"/>
              </a:spcBef>
              <a:buFont typeface="Arial"/>
              <a:buNone/>
              <a:defRPr sz="800" kern="1200">
                <a:solidFill>
                  <a:schemeClr val="tx1"/>
                </a:solidFill>
                <a:latin typeface="+mn-lt"/>
                <a:ea typeface="+mn-ea"/>
                <a:cs typeface="+mn-cs"/>
              </a:defRPr>
            </a:lvl7pPr>
            <a:lvl8pPr marL="2400300" indent="0" algn="l" defTabSz="457200" rtl="0" eaLnBrk="1" latinLnBrk="0" hangingPunct="1">
              <a:spcBef>
                <a:spcPct val="20000"/>
              </a:spcBef>
              <a:buFont typeface="Arial"/>
              <a:buNone/>
              <a:defRPr sz="800" kern="1200">
                <a:solidFill>
                  <a:schemeClr val="tx1"/>
                </a:solidFill>
                <a:latin typeface="+mn-lt"/>
                <a:ea typeface="+mn-ea"/>
                <a:cs typeface="+mn-cs"/>
              </a:defRPr>
            </a:lvl8pPr>
            <a:lvl9pPr marL="2743200" indent="0" algn="l" defTabSz="457200" rtl="0" eaLnBrk="1" latinLnBrk="0" hangingPunct="1">
              <a:spcBef>
                <a:spcPct val="20000"/>
              </a:spcBef>
              <a:buFont typeface="Arial"/>
              <a:buNone/>
              <a:defRPr sz="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charset="0"/>
                <a:ea typeface="+mn-ea"/>
                <a:cs typeface="Calibri Light"/>
              </a:rPr>
              <a:t>Thank You</a:t>
            </a:r>
          </a:p>
        </p:txBody>
      </p:sp>
    </p:spTree>
    <p:extLst>
      <p:ext uri="{BB962C8B-B14F-4D97-AF65-F5344CB8AC3E}">
        <p14:creationId xmlns:p14="http://schemas.microsoft.com/office/powerpoint/2010/main" val="267603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4BCC97-5B45-421B-80F8-B1144E0CE63F}"/>
              </a:ext>
            </a:extLst>
          </p:cNvPr>
          <p:cNvSpPr>
            <a:spLocks noGrp="1"/>
          </p:cNvSpPr>
          <p:nvPr>
            <p:ph type="title"/>
          </p:nvPr>
        </p:nvSpPr>
        <p:spPr/>
        <p:txBody>
          <a:bodyPr/>
          <a:lstStyle/>
          <a:p>
            <a:r>
              <a:rPr lang="en-US" dirty="0"/>
              <a:t>Board elections</a:t>
            </a:r>
          </a:p>
        </p:txBody>
      </p:sp>
      <p:sp>
        <p:nvSpPr>
          <p:cNvPr id="6" name="Text Box 24">
            <a:extLst>
              <a:ext uri="{FF2B5EF4-FFF2-40B4-BE49-F238E27FC236}">
                <a16:creationId xmlns:a16="http://schemas.microsoft.com/office/drawing/2014/main" id="{0B7213DA-DF42-42B1-BE24-ECC3B5C1061A}"/>
              </a:ext>
            </a:extLst>
          </p:cNvPr>
          <p:cNvSpPr txBox="1"/>
          <p:nvPr/>
        </p:nvSpPr>
        <p:spPr>
          <a:xfrm>
            <a:off x="3374585" y="1120587"/>
            <a:ext cx="5981700" cy="1264393"/>
          </a:xfrm>
          <a:prstGeom prst="rect">
            <a:avLst/>
          </a:prstGeom>
          <a:solidFill>
            <a:sysClr val="window" lastClr="FFFFFF"/>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defTabSz="609585">
              <a:lnSpc>
                <a:spcPct val="107000"/>
              </a:lnSpc>
            </a:pPr>
            <a:r>
              <a:rPr lang="en-US" sz="1600" b="1" u="sng" dirty="0">
                <a:solidFill>
                  <a:srgbClr val="008B97"/>
                </a:solidFill>
                <a:latin typeface="Calibri" panose="020F0502020204030204" pitchFamily="34" charset="0"/>
                <a:ea typeface="Calibri" panose="020F0502020204030204" pitchFamily="34" charset="0"/>
                <a:cs typeface="Times New Roman" panose="02020603050405020304" pitchFamily="18" charset="0"/>
              </a:rPr>
              <a:t>Nominations for Existing Corporate Board Seats (3)</a:t>
            </a:r>
          </a:p>
          <a:p>
            <a:pPr defTabSz="609585">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BP				Kimberly Thornton	(term exp 2023)</a:t>
            </a:r>
          </a:p>
          <a:p>
            <a:pPr defTabSz="609585">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Macy’s    			Diana Pon		(term exp 2021)</a:t>
            </a:r>
          </a:p>
          <a:p>
            <a:pPr defTabSz="609585">
              <a:lnSpc>
                <a:spcPct val="107000"/>
              </a:lnSpc>
            </a:pPr>
            <a:r>
              <a:rPr lang="en-US" sz="1600" dirty="0">
                <a:latin typeface="Calibri" panose="020F0502020204030204" pitchFamily="34" charset="0"/>
                <a:ea typeface="Calibri" panose="020F0502020204030204" pitchFamily="34" charset="0"/>
                <a:cs typeface="Times New Roman" panose="02020603050405020304" pitchFamily="18" charset="0"/>
              </a:rPr>
              <a:t>The Coca-Cola Company	Eyvon Austin		(term exp 2023)</a:t>
            </a:r>
          </a:p>
          <a:p>
            <a:pPr defTabSz="609585">
              <a:lnSpc>
                <a:spcPct val="107000"/>
              </a:lnSpc>
            </a:pPr>
            <a:endParaRPr lang="en-US" sz="1600" b="1" u="sng" dirty="0">
              <a:solidFill>
                <a:srgbClr val="008B97"/>
              </a:solidFill>
              <a:latin typeface="Calibri" panose="020F0502020204030204" pitchFamily="34" charset="0"/>
              <a:ea typeface="Calibri" panose="020F0502020204030204" pitchFamily="34" charset="0"/>
              <a:cs typeface="Times New Roman" panose="02020603050405020304" pitchFamily="18" charset="0"/>
            </a:endParaRPr>
          </a:p>
          <a:p>
            <a:pPr defTabSz="609585">
              <a:lnSpc>
                <a:spcPct val="107000"/>
              </a:lnSpc>
            </a:pPr>
            <a:r>
              <a:rPr lang="en-US" sz="1400" b="1" dirty="0">
                <a:solidFill>
                  <a:srgbClr val="8496B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609585">
              <a:lnSpc>
                <a:spcPct val="107000"/>
              </a:lnSpc>
              <a:spcAft>
                <a:spcPts val="1067"/>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6">
            <a:extLst>
              <a:ext uri="{FF2B5EF4-FFF2-40B4-BE49-F238E27FC236}">
                <a16:creationId xmlns:a16="http://schemas.microsoft.com/office/drawing/2014/main" id="{1D77BD13-C32A-4273-8AD7-0CCA69020DFD}"/>
              </a:ext>
            </a:extLst>
          </p:cNvPr>
          <p:cNvSpPr txBox="1"/>
          <p:nvPr/>
        </p:nvSpPr>
        <p:spPr>
          <a:xfrm>
            <a:off x="3374584" y="3732740"/>
            <a:ext cx="2656421" cy="2157505"/>
          </a:xfrm>
          <a:prstGeom prst="rect">
            <a:avLst/>
          </a:prstGeom>
          <a:solidFill>
            <a:schemeClr val="lt1"/>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defTabSz="609585">
              <a:lnSpc>
                <a:spcPct val="107000"/>
              </a:lnSpc>
            </a:pPr>
            <a:r>
              <a:rPr lang="en-US" sz="1600" b="1" u="sng" dirty="0">
                <a:solidFill>
                  <a:srgbClr val="008B97"/>
                </a:solidFill>
                <a:latin typeface="Calibri" panose="020F0502020204030204" pitchFamily="34" charset="0"/>
                <a:ea typeface="Calibri" panose="020F0502020204030204" pitchFamily="34" charset="0"/>
                <a:cs typeface="Times New Roman" panose="02020603050405020304" pitchFamily="18" charset="0"/>
              </a:rPr>
              <a:t>Vacant Corporate Seats (7)</a:t>
            </a:r>
            <a:endParaRPr lang="en-US" sz="1400" dirty="0">
              <a:solidFill>
                <a:srgbClr val="008B97"/>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Avis</a:t>
            </a:r>
          </a:p>
          <a:p>
            <a:pPr marL="0" marR="0">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Microsoft</a:t>
            </a:r>
          </a:p>
          <a:p>
            <a:pPr marL="0" marR="0">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Nationwide</a:t>
            </a:r>
          </a:p>
          <a:p>
            <a:pPr marL="0" marR="0">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Shell</a:t>
            </a:r>
          </a:p>
          <a:p>
            <a:pPr marL="0" marR="0">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United Airlines</a:t>
            </a:r>
          </a:p>
          <a:p>
            <a:pPr marL="0" marR="0">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Verizon</a:t>
            </a:r>
          </a:p>
          <a:p>
            <a:pPr marL="0" marR="0">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Wells Fargo</a:t>
            </a:r>
          </a:p>
          <a:p>
            <a:pPr defTabSz="609585">
              <a:lnSpc>
                <a:spcPct val="107000"/>
              </a:lnSpc>
            </a:pPr>
            <a:r>
              <a:rPr lang="en-US" sz="1600" dirty="0">
                <a:latin typeface="Calibri" panose="020F0502020204030204" pitchFamily="34" charset="0"/>
                <a:cs typeface="Times New Roman" panose="02020603050405020304" pitchFamily="18" charset="0"/>
              </a:rPr>
              <a:t> </a:t>
            </a:r>
          </a:p>
          <a:p>
            <a:pPr defTabSz="609585">
              <a:lnSpc>
                <a:spcPct val="107000"/>
              </a:lnSpc>
              <a:spcAft>
                <a:spcPts val="1067"/>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39575D1-32F8-4BF1-BE77-0DBB3428D225}"/>
              </a:ext>
            </a:extLst>
          </p:cNvPr>
          <p:cNvSpPr txBox="1"/>
          <p:nvPr/>
        </p:nvSpPr>
        <p:spPr>
          <a:xfrm>
            <a:off x="3374584" y="2585649"/>
            <a:ext cx="7706624" cy="871008"/>
          </a:xfrm>
          <a:prstGeom prst="rect">
            <a:avLst/>
          </a:prstGeom>
          <a:noFill/>
        </p:spPr>
        <p:txBody>
          <a:bodyPr wrap="square" rtlCol="0">
            <a:spAutoFit/>
          </a:bodyPr>
          <a:lstStyle/>
          <a:p>
            <a:pPr marR="0" defTabSz="609585">
              <a:lnSpc>
                <a:spcPct val="107000"/>
              </a:lnSpc>
              <a:spcBef>
                <a:spcPts val="0"/>
              </a:spcBef>
              <a:spcAft>
                <a:spcPts val="0"/>
              </a:spcAft>
            </a:pPr>
            <a:r>
              <a:rPr lang="en-US" sz="1600" b="1" u="sng" dirty="0">
                <a:solidFill>
                  <a:srgbClr val="008B97"/>
                </a:solidFill>
                <a:latin typeface="Calibri" panose="020F0502020204030204" pitchFamily="34" charset="0"/>
                <a:cs typeface="Times New Roman" panose="02020603050405020304" pitchFamily="18" charset="0"/>
              </a:rPr>
              <a:t>Recommendations for New Corporate Board Seats (2)</a:t>
            </a:r>
          </a:p>
          <a:p>
            <a:pPr marR="0" defTabSz="609585">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Intel	    Jackie Sturm          (Replacing open Owens &amp; Minor seat – term exp 2022)</a:t>
            </a:r>
          </a:p>
          <a:p>
            <a:pPr marR="0" defTabSz="609585">
              <a:lnSpc>
                <a:spcPct val="107000"/>
              </a:lnSpc>
              <a:spcBef>
                <a:spcPts val="0"/>
              </a:spcBef>
              <a:spcAft>
                <a:spcPts val="0"/>
              </a:spcAft>
            </a:pPr>
            <a:r>
              <a:rPr lang="en-US" sz="1600" dirty="0">
                <a:latin typeface="Calibri" panose="020F0502020204030204" pitchFamily="34" charset="0"/>
                <a:cs typeface="Times New Roman" panose="02020603050405020304" pitchFamily="18" charset="0"/>
              </a:rPr>
              <a:t>Kroger     Ryan Verbecken    (Replacing Raytheon – term exp 2021)</a:t>
            </a:r>
          </a:p>
        </p:txBody>
      </p:sp>
    </p:spTree>
    <p:extLst>
      <p:ext uri="{BB962C8B-B14F-4D97-AF65-F5344CB8AC3E}">
        <p14:creationId xmlns:p14="http://schemas.microsoft.com/office/powerpoint/2010/main" val="287819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6">
            <a:extLst>
              <a:ext uri="{FF2B5EF4-FFF2-40B4-BE49-F238E27FC236}">
                <a16:creationId xmlns:a16="http://schemas.microsoft.com/office/drawing/2014/main" id="{44808547-974D-49BA-AA96-090CBD747CA7}"/>
              </a:ext>
            </a:extLst>
          </p:cNvPr>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defRPr/>
            </a:pPr>
            <a:r>
              <a:rPr lang="en-US" sz="4267" dirty="0">
                <a:solidFill>
                  <a:prstClr val="white"/>
                </a:solidFill>
              </a:rPr>
              <a:t>Corporate nominations</a:t>
            </a:r>
          </a:p>
        </p:txBody>
      </p:sp>
      <p:sp>
        <p:nvSpPr>
          <p:cNvPr id="6" name="Rectangle 5">
            <a:extLst>
              <a:ext uri="{FF2B5EF4-FFF2-40B4-BE49-F238E27FC236}">
                <a16:creationId xmlns:a16="http://schemas.microsoft.com/office/drawing/2014/main" id="{118B8584-9B47-400A-9BBF-E7F22A22A473}"/>
              </a:ext>
            </a:extLst>
          </p:cNvPr>
          <p:cNvSpPr/>
          <p:nvPr/>
        </p:nvSpPr>
        <p:spPr>
          <a:xfrm>
            <a:off x="5707060" y="528141"/>
            <a:ext cx="4867421" cy="1408527"/>
          </a:xfrm>
          <a:prstGeom prst="rect">
            <a:avLst/>
          </a:prstGeom>
        </p:spPr>
        <p:txBody>
          <a:bodyPr wrap="square">
            <a:spAutoFit/>
          </a:bodyPr>
          <a:lstStyle/>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Kimberly Thornton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Senior Manager, Supplier Diversity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BP America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defTabSz="609585"/>
            <a:endPar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1">
            <a:extLst>
              <a:ext uri="{FF2B5EF4-FFF2-40B4-BE49-F238E27FC236}">
                <a16:creationId xmlns:a16="http://schemas.microsoft.com/office/drawing/2014/main" id="{FC00EED2-F07B-4246-BB68-14B6790CF44D}"/>
              </a:ext>
            </a:extLst>
          </p:cNvPr>
          <p:cNvSpPr txBox="1"/>
          <p:nvPr/>
        </p:nvSpPr>
        <p:spPr>
          <a:xfrm>
            <a:off x="3233395" y="3121913"/>
            <a:ext cx="8338008" cy="2527611"/>
          </a:xfrm>
          <a:prstGeom prst="rect">
            <a:avLst/>
          </a:prstGeom>
          <a:solidFill>
            <a:schemeClr val="lt1"/>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Kimberly Thornton currently serves as Senior Manager, Supplier Diversity for BP America.</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 </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Kimberly has been with BP America since August 2017 and leads the Supplier Diversity department.  She is skilled in organizational effectiveness, financial acumen and sales and marketing.</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 </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Ms. Thornton attended the University of Illinois Urbana-Champaign.</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 </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 </a:t>
            </a:r>
            <a:endParaRPr lang="en-US" sz="1600" dirty="0">
              <a:solidFill>
                <a:srgbClr val="000000"/>
              </a:solidFill>
              <a:effectLst/>
              <a:latin typeface="Times New Roman" panose="02020603050405020304" pitchFamily="18" charset="0"/>
              <a:ea typeface="Times New Roman" panose="02020603050405020304" pitchFamily="18" charset="0"/>
            </a:endParaRPr>
          </a:p>
          <a:p>
            <a:pPr defTabSz="609585"/>
            <a:r>
              <a:rPr lang="en-US" sz="1200" dirty="0">
                <a:solidFill>
                  <a:srgbClr val="000000"/>
                </a:solidFill>
                <a:latin typeface="Calibri" panose="020F0502020204030204" pitchFamily="34" charset="0"/>
                <a:ea typeface="Times New Roman" panose="02020603050405020304" pitchFamily="18" charset="0"/>
              </a:rPr>
              <a:t> </a:t>
            </a:r>
            <a:endParaRPr lang="en-US" sz="1200" dirty="0">
              <a:solidFill>
                <a:srgbClr val="000000"/>
              </a:solidFill>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E52AD773-B7B7-48B7-B07F-9835833FCFCC}"/>
              </a:ext>
            </a:extLst>
          </p:cNvPr>
          <p:cNvPicPr>
            <a:picLocks noChangeAspect="1"/>
          </p:cNvPicPr>
          <p:nvPr/>
        </p:nvPicPr>
        <p:blipFill>
          <a:blip r:embed="rId2"/>
          <a:stretch>
            <a:fillRect/>
          </a:stretch>
        </p:blipFill>
        <p:spPr>
          <a:xfrm>
            <a:off x="3363867" y="489477"/>
            <a:ext cx="2277290" cy="2277290"/>
          </a:xfrm>
          <a:prstGeom prst="rect">
            <a:avLst/>
          </a:prstGeom>
        </p:spPr>
      </p:pic>
    </p:spTree>
    <p:extLst>
      <p:ext uri="{BB962C8B-B14F-4D97-AF65-F5344CB8AC3E}">
        <p14:creationId xmlns:p14="http://schemas.microsoft.com/office/powerpoint/2010/main" val="409218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6">
            <a:extLst>
              <a:ext uri="{FF2B5EF4-FFF2-40B4-BE49-F238E27FC236}">
                <a16:creationId xmlns:a16="http://schemas.microsoft.com/office/drawing/2014/main" id="{44808547-974D-49BA-AA96-090CBD747CA7}"/>
              </a:ext>
            </a:extLst>
          </p:cNvPr>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defRPr/>
            </a:pPr>
            <a:r>
              <a:rPr lang="en-US" sz="4267" dirty="0">
                <a:solidFill>
                  <a:prstClr val="white"/>
                </a:solidFill>
              </a:rPr>
              <a:t>Corporate nominations</a:t>
            </a:r>
          </a:p>
        </p:txBody>
      </p:sp>
      <p:sp>
        <p:nvSpPr>
          <p:cNvPr id="6" name="Rectangle 5">
            <a:extLst>
              <a:ext uri="{FF2B5EF4-FFF2-40B4-BE49-F238E27FC236}">
                <a16:creationId xmlns:a16="http://schemas.microsoft.com/office/drawing/2014/main" id="{118B8584-9B47-400A-9BBF-E7F22A22A473}"/>
              </a:ext>
            </a:extLst>
          </p:cNvPr>
          <p:cNvSpPr/>
          <p:nvPr/>
        </p:nvSpPr>
        <p:spPr>
          <a:xfrm>
            <a:off x="6219527" y="520694"/>
            <a:ext cx="6613496" cy="1065676"/>
          </a:xfrm>
          <a:prstGeom prst="rect">
            <a:avLst/>
          </a:prstGeom>
        </p:spPr>
        <p:txBody>
          <a:bodyPr wrap="square">
            <a:spAutoFit/>
          </a:bodyPr>
          <a:lstStyle/>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Diana Pon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Senior Principal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Macy’s, Inc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
            <a:extLst>
              <a:ext uri="{FF2B5EF4-FFF2-40B4-BE49-F238E27FC236}">
                <a16:creationId xmlns:a16="http://schemas.microsoft.com/office/drawing/2014/main" id="{319A5BB2-F3BA-46FD-8B0B-869809EDF164}"/>
              </a:ext>
            </a:extLst>
          </p:cNvPr>
          <p:cNvSpPr txBox="1"/>
          <p:nvPr/>
        </p:nvSpPr>
        <p:spPr>
          <a:xfrm>
            <a:off x="3273967" y="2862238"/>
            <a:ext cx="8368136" cy="2777939"/>
          </a:xfrm>
          <a:prstGeom prst="rect">
            <a:avLst/>
          </a:prstGeom>
          <a:solidFill>
            <a:sysClr val="window" lastClr="FFFFFF"/>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Diana currently serves as Senior Principal for Macy’s, Inc.</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 </a:t>
            </a:r>
            <a:endParaRPr lang="en-US" sz="16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rPr>
              <a:t>Ms. Pon previously held multiple roles within Bloomingdales, consistently earning promotions, delivering revenue growth and turning around underperforming businesses</a:t>
            </a:r>
          </a:p>
          <a:p>
            <a:pPr marL="0" marR="0">
              <a:spcBef>
                <a:spcPts val="0"/>
              </a:spcBef>
              <a:spcAft>
                <a:spcPts val="0"/>
              </a:spcAft>
            </a:pPr>
            <a:br>
              <a:rPr lang="en-US" sz="1600" dirty="0">
                <a:solidFill>
                  <a:srgbClr val="000000"/>
                </a:solidFill>
                <a:effectLst/>
                <a:latin typeface="Calibri" panose="020F0502020204030204" pitchFamily="34" charset="0"/>
                <a:ea typeface="Times New Roman" panose="02020603050405020304" pitchFamily="18" charset="0"/>
              </a:rPr>
            </a:br>
            <a:r>
              <a:rPr lang="en-US" sz="1600" dirty="0">
                <a:solidFill>
                  <a:srgbClr val="000000"/>
                </a:solidFill>
                <a:effectLst/>
                <a:latin typeface="Calibri" panose="020F0502020204030204" pitchFamily="34" charset="0"/>
                <a:ea typeface="Times New Roman" panose="02020603050405020304" pitchFamily="18" charset="0"/>
              </a:rPr>
              <a:t>The common threads that run through her career are a strong focus on identifying and capitalizing on fashion trends to fuel rapid business growth and her ability to build strong relationships with vendors, suppliers and strategic partners.</a:t>
            </a:r>
            <a:endParaRPr lang="en-US" sz="1600" dirty="0">
              <a:solidFill>
                <a:srgbClr val="0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69AB9ACA-030D-47A6-AF48-BB85EB1DA38B}"/>
              </a:ext>
            </a:extLst>
          </p:cNvPr>
          <p:cNvPicPr>
            <a:picLocks noChangeAspect="1"/>
          </p:cNvPicPr>
          <p:nvPr/>
        </p:nvPicPr>
        <p:blipFill>
          <a:blip r:embed="rId2"/>
          <a:stretch>
            <a:fillRect/>
          </a:stretch>
        </p:blipFill>
        <p:spPr>
          <a:xfrm>
            <a:off x="3402043" y="489879"/>
            <a:ext cx="2718112" cy="1819688"/>
          </a:xfrm>
          <a:prstGeom prst="rect">
            <a:avLst/>
          </a:prstGeom>
        </p:spPr>
      </p:pic>
    </p:spTree>
    <p:extLst>
      <p:ext uri="{BB962C8B-B14F-4D97-AF65-F5344CB8AC3E}">
        <p14:creationId xmlns:p14="http://schemas.microsoft.com/office/powerpoint/2010/main" val="4263721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6">
            <a:extLst>
              <a:ext uri="{FF2B5EF4-FFF2-40B4-BE49-F238E27FC236}">
                <a16:creationId xmlns:a16="http://schemas.microsoft.com/office/drawing/2014/main" id="{44808547-974D-49BA-AA96-090CBD747CA7}"/>
              </a:ext>
            </a:extLst>
          </p:cNvPr>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defRPr/>
            </a:pPr>
            <a:r>
              <a:rPr lang="en-US" sz="4267" dirty="0">
                <a:solidFill>
                  <a:prstClr val="white"/>
                </a:solidFill>
              </a:rPr>
              <a:t>Corporate nominations</a:t>
            </a:r>
          </a:p>
        </p:txBody>
      </p:sp>
      <p:sp>
        <p:nvSpPr>
          <p:cNvPr id="6" name="Rectangle 5">
            <a:extLst>
              <a:ext uri="{FF2B5EF4-FFF2-40B4-BE49-F238E27FC236}">
                <a16:creationId xmlns:a16="http://schemas.microsoft.com/office/drawing/2014/main" id="{118B8584-9B47-400A-9BBF-E7F22A22A473}"/>
              </a:ext>
            </a:extLst>
          </p:cNvPr>
          <p:cNvSpPr/>
          <p:nvPr/>
        </p:nvSpPr>
        <p:spPr>
          <a:xfrm>
            <a:off x="5578504" y="551017"/>
            <a:ext cx="6613496" cy="1065676"/>
          </a:xfrm>
          <a:prstGeom prst="rect">
            <a:avLst/>
          </a:prstGeom>
        </p:spPr>
        <p:txBody>
          <a:bodyPr wrap="square">
            <a:spAutoFit/>
          </a:bodyPr>
          <a:lstStyle/>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Eyvon Austin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Director, Supplier Diversity &amp; Inclusion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The Coca-Cola Company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
            <a:extLst>
              <a:ext uri="{FF2B5EF4-FFF2-40B4-BE49-F238E27FC236}">
                <a16:creationId xmlns:a16="http://schemas.microsoft.com/office/drawing/2014/main" id="{319A5BB2-F3BA-46FD-8B0B-869809EDF164}"/>
              </a:ext>
            </a:extLst>
          </p:cNvPr>
          <p:cNvSpPr txBox="1"/>
          <p:nvPr/>
        </p:nvSpPr>
        <p:spPr>
          <a:xfrm>
            <a:off x="3179698" y="2847832"/>
            <a:ext cx="8462405" cy="3137924"/>
          </a:xfrm>
          <a:prstGeom prst="rect">
            <a:avLst/>
          </a:prstGeom>
          <a:solidFill>
            <a:sysClr val="window" lastClr="FFFFFF"/>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In her current role as Director, Supplier Diversity and Inclusion, Eyvon is a champion, thought leader and change agent in driving integration, execution and advancement of supplier diversity strategies across global business. </a:t>
            </a:r>
            <a:endParaRPr lang="en-US" sz="14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rPr>
              <a:t> </a:t>
            </a:r>
            <a:endParaRPr lang="en-US" sz="10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During her career, Eyvon has been a leader in development and advancement of the company employee work-life balance engagement team and redesigned the training program concept resulting in business skills education delivery to 14,000+ women entrepreneurs.  </a:t>
            </a:r>
          </a:p>
          <a:p>
            <a:pPr marL="0" marR="0">
              <a:spcBef>
                <a:spcPts val="0"/>
              </a:spcBef>
              <a:spcAft>
                <a:spcPts val="0"/>
              </a:spcAft>
            </a:pPr>
            <a:endParaRPr lang="en-US" sz="14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Eyvon also led the development of the company’s supplier diversity training program for associates and created supplier diversity requirements in company procurement policy and master service agreements.  </a:t>
            </a:r>
            <a:endParaRPr lang="en-US" sz="14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rPr>
              <a:t> </a:t>
            </a:r>
            <a:endParaRPr lang="en-US" sz="9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Eyvon earned a Bachelor of Arts degree from Tougaloo College and a Master of Arts, Public Administration/Policy Analysis from the University of South Florida.  She also serves on various boards and committees for WBENC, GWBC, Enterprising Women and NMSDC.</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508A010D-4C64-4FA4-B068-B1DCED746F6E}"/>
              </a:ext>
            </a:extLst>
          </p:cNvPr>
          <p:cNvPicPr>
            <a:picLocks noChangeAspect="1"/>
          </p:cNvPicPr>
          <p:nvPr/>
        </p:nvPicPr>
        <p:blipFill>
          <a:blip r:embed="rId2"/>
          <a:stretch>
            <a:fillRect/>
          </a:stretch>
        </p:blipFill>
        <p:spPr>
          <a:xfrm>
            <a:off x="3281689" y="468285"/>
            <a:ext cx="2296815" cy="2296815"/>
          </a:xfrm>
          <a:prstGeom prst="rect">
            <a:avLst/>
          </a:prstGeom>
        </p:spPr>
      </p:pic>
    </p:spTree>
    <p:extLst>
      <p:ext uri="{BB962C8B-B14F-4D97-AF65-F5344CB8AC3E}">
        <p14:creationId xmlns:p14="http://schemas.microsoft.com/office/powerpoint/2010/main" val="392847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6">
            <a:extLst>
              <a:ext uri="{FF2B5EF4-FFF2-40B4-BE49-F238E27FC236}">
                <a16:creationId xmlns:a16="http://schemas.microsoft.com/office/drawing/2014/main" id="{44808547-974D-49BA-AA96-090CBD747CA7}"/>
              </a:ext>
            </a:extLst>
          </p:cNvPr>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defRPr/>
            </a:pPr>
            <a:r>
              <a:rPr lang="en-US" sz="4267" dirty="0">
                <a:solidFill>
                  <a:prstClr val="white"/>
                </a:solidFill>
              </a:rPr>
              <a:t>Corporate nominations</a:t>
            </a:r>
          </a:p>
        </p:txBody>
      </p:sp>
      <p:sp>
        <p:nvSpPr>
          <p:cNvPr id="6" name="Rectangle 5">
            <a:extLst>
              <a:ext uri="{FF2B5EF4-FFF2-40B4-BE49-F238E27FC236}">
                <a16:creationId xmlns:a16="http://schemas.microsoft.com/office/drawing/2014/main" id="{118B8584-9B47-400A-9BBF-E7F22A22A473}"/>
              </a:ext>
            </a:extLst>
          </p:cNvPr>
          <p:cNvSpPr/>
          <p:nvPr/>
        </p:nvSpPr>
        <p:spPr>
          <a:xfrm>
            <a:off x="5578504" y="551017"/>
            <a:ext cx="6613496" cy="1065676"/>
          </a:xfrm>
          <a:prstGeom prst="rect">
            <a:avLst/>
          </a:prstGeom>
        </p:spPr>
        <p:txBody>
          <a:bodyPr wrap="square">
            <a:spAutoFit/>
          </a:bodyPr>
          <a:lstStyle/>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Jackie Sturm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Corporate Vice President and General Manager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Intel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
            <a:extLst>
              <a:ext uri="{FF2B5EF4-FFF2-40B4-BE49-F238E27FC236}">
                <a16:creationId xmlns:a16="http://schemas.microsoft.com/office/drawing/2014/main" id="{319A5BB2-F3BA-46FD-8B0B-869809EDF164}"/>
              </a:ext>
            </a:extLst>
          </p:cNvPr>
          <p:cNvSpPr txBox="1"/>
          <p:nvPr/>
        </p:nvSpPr>
        <p:spPr>
          <a:xfrm>
            <a:off x="3236259" y="2942365"/>
            <a:ext cx="8641976" cy="3034229"/>
          </a:xfrm>
          <a:prstGeom prst="rect">
            <a:avLst/>
          </a:prstGeom>
          <a:solidFill>
            <a:sysClr val="window" lastClr="FFFFFF"/>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Jacklyn Sturm is a Fortune 50 senior technology executive with deep experience in finance, strategy, global operations, and risk and compliance with a particular interest in determining the strategic levers companies should utilize to deliver more value. Prior to Intel, Jackie worked at dynamic environments including HP, Apple and a start-up.</a:t>
            </a:r>
            <a:endParaRPr lang="en-US" sz="14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900" dirty="0">
              <a:solidFill>
                <a:srgbClr val="000000"/>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For seven years, she was a VP of Finance at Intel, serving as CFO of Intel's single largest organization, the Technology Manufacturing Group.  As a strategist, Jackie works closely with the Intel executive management team on approaches that drive Intel’s product launches and new market entries. </a:t>
            </a:r>
          </a:p>
          <a:p>
            <a:pPr marL="0" marR="0">
              <a:spcBef>
                <a:spcPts val="0"/>
              </a:spcBef>
              <a:spcAft>
                <a:spcPts val="0"/>
              </a:spcAft>
            </a:pPr>
            <a:endParaRPr lang="en-US" sz="900"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Her global operations experience includes leadership of an organization comprised of over 750 technologists, engineers, and supply chain professionals in 28 countries. She oversees sourcing, procurement, technology enabling, supplier management and more.</a:t>
            </a:r>
            <a:endParaRPr lang="en-US" sz="14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600" dirty="0">
                <a:solidFill>
                  <a:srgbClr val="000000"/>
                </a:solidFill>
                <a:effectLst/>
                <a:latin typeface="Calibri" panose="020F0502020204030204" pitchFamily="34" charset="0"/>
                <a:ea typeface="Times New Roman" panose="02020603050405020304" pitchFamily="18" charset="0"/>
              </a:rPr>
              <a:t> </a:t>
            </a: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Jackie is passionate about the empowerment of women and underrepresented groups.  </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B65E43AE-BBD6-4AC0-B8C9-7225917D4B58}"/>
              </a:ext>
            </a:extLst>
          </p:cNvPr>
          <p:cNvPicPr>
            <a:picLocks noChangeAspect="1"/>
          </p:cNvPicPr>
          <p:nvPr/>
        </p:nvPicPr>
        <p:blipFill>
          <a:blip r:embed="rId2"/>
          <a:stretch>
            <a:fillRect/>
          </a:stretch>
        </p:blipFill>
        <p:spPr>
          <a:xfrm>
            <a:off x="3236259" y="261259"/>
            <a:ext cx="2285076" cy="2491368"/>
          </a:xfrm>
          <a:prstGeom prst="rect">
            <a:avLst/>
          </a:prstGeom>
        </p:spPr>
      </p:pic>
    </p:spTree>
    <p:extLst>
      <p:ext uri="{BB962C8B-B14F-4D97-AF65-F5344CB8AC3E}">
        <p14:creationId xmlns:p14="http://schemas.microsoft.com/office/powerpoint/2010/main" val="74849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ext Placeholder 6">
            <a:extLst>
              <a:ext uri="{FF2B5EF4-FFF2-40B4-BE49-F238E27FC236}">
                <a16:creationId xmlns:a16="http://schemas.microsoft.com/office/drawing/2014/main" id="{44808547-974D-49BA-AA96-090CBD747CA7}"/>
              </a:ext>
            </a:extLst>
          </p:cNvPr>
          <p:cNvSpPr txBox="1">
            <a:spLocks/>
          </p:cNvSpPr>
          <p:nvPr/>
        </p:nvSpPr>
        <p:spPr>
          <a:xfrm rot="10800000">
            <a:off x="971768" y="594168"/>
            <a:ext cx="1111251" cy="5197032"/>
          </a:xfrm>
          <a:prstGeom prst="rect">
            <a:avLst/>
          </a:prstGeom>
        </p:spPr>
        <p:txBody>
          <a:bodyPr vert="eaVert" lIns="0" tIns="0" rIns="0" bIns="0" anchor="ctr" anchorCtr="0"/>
          <a:lstStyle>
            <a:lvl1pPr marL="0" indent="0" algn="l" defTabSz="457200" rtl="0" eaLnBrk="1" latinLnBrk="0" hangingPunct="1">
              <a:spcBef>
                <a:spcPct val="20000"/>
              </a:spcBef>
              <a:buFontTx/>
              <a:buNone/>
              <a:defRPr sz="1100" b="1" i="0" kern="1200" cap="all" baseline="0">
                <a:solidFill>
                  <a:srgbClr val="646464"/>
                </a:solidFill>
                <a:latin typeface="century gothic" charset="0"/>
                <a:ea typeface="+mn-ea"/>
                <a:cs typeface="+mn-cs"/>
              </a:defRPr>
            </a:lvl1pPr>
            <a:lvl2pPr marL="502920" indent="-28575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2pPr>
            <a:lvl3pPr marL="9601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3pPr>
            <a:lvl4pPr marL="14173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4pPr>
            <a:lvl5pPr marL="1874520" indent="-228600" algn="l" defTabSz="457200" rtl="0" eaLnBrk="1" latinLnBrk="0" hangingPunct="1">
              <a:spcBef>
                <a:spcPct val="20000"/>
              </a:spcBef>
              <a:buFont typeface="Arial" charset="0"/>
              <a:buChar char="•"/>
              <a:defRPr sz="1100" kern="1200" baseline="0">
                <a:solidFill>
                  <a:srgbClr val="64646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609585">
              <a:defRPr/>
            </a:pPr>
            <a:r>
              <a:rPr lang="en-US" sz="4267" dirty="0">
                <a:solidFill>
                  <a:prstClr val="white"/>
                </a:solidFill>
              </a:rPr>
              <a:t>Corporate nominations</a:t>
            </a:r>
          </a:p>
        </p:txBody>
      </p:sp>
      <p:sp>
        <p:nvSpPr>
          <p:cNvPr id="6" name="Rectangle 5">
            <a:extLst>
              <a:ext uri="{FF2B5EF4-FFF2-40B4-BE49-F238E27FC236}">
                <a16:creationId xmlns:a16="http://schemas.microsoft.com/office/drawing/2014/main" id="{118B8584-9B47-400A-9BBF-E7F22A22A473}"/>
              </a:ext>
            </a:extLst>
          </p:cNvPr>
          <p:cNvSpPr/>
          <p:nvPr/>
        </p:nvSpPr>
        <p:spPr>
          <a:xfrm>
            <a:off x="5578504" y="551017"/>
            <a:ext cx="6613496" cy="1065676"/>
          </a:xfrm>
          <a:prstGeom prst="rect">
            <a:avLst/>
          </a:prstGeom>
        </p:spPr>
        <p:txBody>
          <a:bodyPr wrap="square">
            <a:spAutoFit/>
          </a:bodyPr>
          <a:lstStyle/>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Ryan Verbecken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Vice President, Enterprise Sourcing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solidFill>
                  <a:srgbClr val="8496B0"/>
                </a:solidFill>
                <a:effectLst/>
                <a:latin typeface="Calibri" panose="020F0502020204030204" pitchFamily="34" charset="0"/>
                <a:ea typeface="Calibri" panose="020F0502020204030204" pitchFamily="34" charset="0"/>
                <a:cs typeface="Calibri" panose="020F0502020204030204" pitchFamily="34" charset="0"/>
              </a:rPr>
              <a:t>Kroger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3">
            <a:extLst>
              <a:ext uri="{FF2B5EF4-FFF2-40B4-BE49-F238E27FC236}">
                <a16:creationId xmlns:a16="http://schemas.microsoft.com/office/drawing/2014/main" id="{319A5BB2-F3BA-46FD-8B0B-869809EDF164}"/>
              </a:ext>
            </a:extLst>
          </p:cNvPr>
          <p:cNvSpPr txBox="1"/>
          <p:nvPr/>
        </p:nvSpPr>
        <p:spPr>
          <a:xfrm>
            <a:off x="3236259" y="2994212"/>
            <a:ext cx="8391704" cy="2777939"/>
          </a:xfrm>
          <a:prstGeom prst="rect">
            <a:avLst/>
          </a:prstGeom>
          <a:solidFill>
            <a:sysClr val="window" lastClr="FFFFFF"/>
          </a:solidFill>
          <a:ln w="6350">
            <a:noFill/>
          </a:ln>
        </p:spPr>
        <p:txBody>
          <a:bodyPr rot="0" spcFirstLastPara="0" vert="horz" wrap="square" lIns="121920" tIns="60960" rIns="121920" bIns="60960" numCol="1" spcCol="0" rtlCol="0" fromWordArt="0" anchor="t" anchorCtr="0" forceAA="0" compatLnSpc="1">
            <a:prstTxWarp prst="textNoShape">
              <a:avLst/>
            </a:prstTxWarp>
            <a:noAutofit/>
          </a:bodyPr>
          <a:lstStyle/>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Ryan Verbecken is an innovative practitioner in the sourcing and supply chain discipline with over twenty years’ experience of broad-based category negotiation leading holistic change across various disciplines of the supply chain and all aspects of the sourcing cycle, including both retail and indirect categories.  </a:t>
            </a:r>
          </a:p>
          <a:p>
            <a:pPr marL="0" marR="0">
              <a:spcBef>
                <a:spcPts val="0"/>
              </a:spcBef>
              <a:spcAft>
                <a:spcPts val="0"/>
              </a:spcAft>
            </a:pPr>
            <a:endParaRPr lang="en-US" sz="1400" dirty="0">
              <a:solidFill>
                <a:srgbClr val="000000"/>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rPr>
              <a:t>Ryan is a professional at change management and an organizational development thought leader who challenges the norm.  He is also an expert in right sizing organizations to accelerate results, ensuring targets exceed commitments, and a visionary at making the necessary adjustments throughout the process to ensure long term sustainable organizational success is delivered to stakeholders both internal and external to the organization.</a:t>
            </a:r>
            <a:br>
              <a:rPr lang="en-US" sz="1400" dirty="0">
                <a:solidFill>
                  <a:srgbClr val="000000"/>
                </a:solidFill>
                <a:effectLst/>
                <a:latin typeface="Calibri" panose="020F0502020204030204" pitchFamily="34" charset="0"/>
                <a:ea typeface="Times New Roman" panose="02020603050405020304" pitchFamily="18" charset="0"/>
              </a:rPr>
            </a:br>
            <a:br>
              <a:rPr lang="en-US" sz="1400" dirty="0">
                <a:solidFill>
                  <a:srgbClr val="000000"/>
                </a:solidFill>
                <a:effectLst/>
                <a:latin typeface="Calibri" panose="020F0502020204030204" pitchFamily="34" charset="0"/>
                <a:ea typeface="Times New Roman" panose="02020603050405020304" pitchFamily="18" charset="0"/>
              </a:rPr>
            </a:br>
            <a:r>
              <a:rPr lang="en-US" sz="1400" dirty="0">
                <a:solidFill>
                  <a:srgbClr val="000000"/>
                </a:solidFill>
                <a:effectLst/>
                <a:latin typeface="Calibri" panose="020F0502020204030204" pitchFamily="34" charset="0"/>
                <a:ea typeface="Times New Roman" panose="02020603050405020304" pitchFamily="18" charset="0"/>
              </a:rPr>
              <a:t>His specialties include end-to-end strategic sourcing, procurement, negotiating, contract management, project management, risk management, data analysis, expense management, and relationship management.  </a:t>
            </a:r>
            <a:endParaRPr lang="en-US" sz="1400" dirty="0">
              <a:solidFill>
                <a:srgbClr val="000000"/>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E1884C9F-1653-4F92-8DA7-CE417100088D}"/>
              </a:ext>
            </a:extLst>
          </p:cNvPr>
          <p:cNvPicPr>
            <a:picLocks noChangeAspect="1"/>
          </p:cNvPicPr>
          <p:nvPr/>
        </p:nvPicPr>
        <p:blipFill>
          <a:blip r:embed="rId2"/>
          <a:stretch>
            <a:fillRect/>
          </a:stretch>
        </p:blipFill>
        <p:spPr>
          <a:xfrm>
            <a:off x="3310528" y="492700"/>
            <a:ext cx="2100458" cy="2100458"/>
          </a:xfrm>
          <a:prstGeom prst="rect">
            <a:avLst/>
          </a:prstGeom>
        </p:spPr>
      </p:pic>
    </p:spTree>
    <p:extLst>
      <p:ext uri="{BB962C8B-B14F-4D97-AF65-F5344CB8AC3E}">
        <p14:creationId xmlns:p14="http://schemas.microsoft.com/office/powerpoint/2010/main" val="133613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6"/>
          </p:nvPr>
        </p:nvSpPr>
        <p:spPr/>
        <p:txBody>
          <a:bodyPr/>
          <a:lstStyle/>
          <a:p>
            <a:r>
              <a:rPr lang="en-US" dirty="0"/>
              <a:t>Thank you</a:t>
            </a:r>
          </a:p>
        </p:txBody>
      </p:sp>
    </p:spTree>
    <p:extLst>
      <p:ext uri="{BB962C8B-B14F-4D97-AF65-F5344CB8AC3E}">
        <p14:creationId xmlns:p14="http://schemas.microsoft.com/office/powerpoint/2010/main" val="31416675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2252</Words>
  <Application>Microsoft Office PowerPoint</Application>
  <PresentationFormat>Widescreen</PresentationFormat>
  <Paragraphs>501</Paragraphs>
  <Slides>25</Slides>
  <Notes>13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Calibri Light</vt:lpstr>
      <vt:lpstr>Century Gothic</vt:lpstr>
      <vt:lpstr>Century Gothic</vt:lpstr>
      <vt:lpstr>Futura</vt:lpstr>
      <vt:lpstr>Lato Black</vt:lpstr>
      <vt:lpstr>Lato Heavy</vt:lpstr>
      <vt:lpstr>Roboto Slab</vt:lpstr>
      <vt:lpstr>Times New Roman</vt:lpstr>
      <vt:lpstr>1_Office Theme</vt:lpstr>
      <vt:lpstr>Office Theme</vt:lpstr>
      <vt:lpstr>2_Office Theme</vt:lpstr>
      <vt:lpstr>PowerPoint Presentation</vt:lpstr>
      <vt:lpstr>PowerPoint Presentation</vt:lpstr>
      <vt:lpstr>Board elections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 in 2020</vt:lpstr>
      <vt:lpstr>Success in 2020</vt:lpstr>
      <vt:lpstr>PowerPoint Presentation</vt:lpstr>
      <vt:lpstr>PowerPoint Presentation</vt:lpstr>
      <vt:lpstr>PowerPoint Presentation</vt:lpstr>
      <vt:lpstr>PowerPoint Presentation</vt:lpstr>
      <vt:lpstr>PowerPoint Presentation</vt:lpstr>
      <vt:lpstr>Charity Navigator – 100% Confidence Rating</vt:lpstr>
      <vt:lpstr>PowerPoint Presentation</vt:lpstr>
      <vt:lpstr>Our cash position IS GREAT</vt:lpstr>
      <vt:lpstr>2021 revenue BY CATEGORY</vt:lpstr>
      <vt:lpstr>2021 Projected fy budget: sponsorship &amp; Registration breakdown (Page 1 of 2)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Sasso</dc:creator>
  <cp:lastModifiedBy>Jill Sasso</cp:lastModifiedBy>
  <cp:revision>3</cp:revision>
  <dcterms:created xsi:type="dcterms:W3CDTF">2020-12-01T14:02:37Z</dcterms:created>
  <dcterms:modified xsi:type="dcterms:W3CDTF">2021-04-13T15:38:55Z</dcterms:modified>
</cp:coreProperties>
</file>