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715" r:id="rId2"/>
    <p:sldMasterId id="2147483723" r:id="rId3"/>
    <p:sldMasterId id="2147483730" r:id="rId4"/>
    <p:sldMasterId id="2147483740" r:id="rId5"/>
  </p:sldMasterIdLst>
  <p:notesMasterIdLst>
    <p:notesMasterId r:id="rId55"/>
  </p:notesMasterIdLst>
  <p:handoutMasterIdLst>
    <p:handoutMasterId r:id="rId56"/>
  </p:handoutMasterIdLst>
  <p:sldIdLst>
    <p:sldId id="261" r:id="rId6"/>
    <p:sldId id="316" r:id="rId7"/>
    <p:sldId id="294" r:id="rId8"/>
    <p:sldId id="293" r:id="rId9"/>
    <p:sldId id="303" r:id="rId10"/>
    <p:sldId id="297" r:id="rId11"/>
    <p:sldId id="298" r:id="rId12"/>
    <p:sldId id="299" r:id="rId13"/>
    <p:sldId id="310" r:id="rId14"/>
    <p:sldId id="296" r:id="rId15"/>
    <p:sldId id="311" r:id="rId16"/>
    <p:sldId id="305" r:id="rId17"/>
    <p:sldId id="312" r:id="rId18"/>
    <p:sldId id="313" r:id="rId19"/>
    <p:sldId id="314" r:id="rId20"/>
    <p:sldId id="315" r:id="rId21"/>
    <p:sldId id="292"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Lst>
  <p:sldSz cx="9144000" cy="6858000" type="screen4x3"/>
  <p:notesSz cx="7053263" cy="9309100"/>
  <p:defaultTextStyle>
    <a:defPPr>
      <a:defRPr lang="en-US"/>
    </a:defPPr>
    <a:lvl1pPr algn="l" defTabSz="457200" rtl="0" fontAlgn="base">
      <a:spcBef>
        <a:spcPct val="0"/>
      </a:spcBef>
      <a:spcAft>
        <a:spcPct val="0"/>
      </a:spcAft>
      <a:defRPr b="1" kern="1200">
        <a:solidFill>
          <a:schemeClr val="tx1"/>
        </a:solidFill>
        <a:latin typeface="Arial" charset="0"/>
        <a:ea typeface="MS PGothic" charset="0"/>
        <a:cs typeface="MS PGothic" charset="0"/>
      </a:defRPr>
    </a:lvl1pPr>
    <a:lvl2pPr marL="457200" algn="l" defTabSz="457200" rtl="0" fontAlgn="base">
      <a:spcBef>
        <a:spcPct val="0"/>
      </a:spcBef>
      <a:spcAft>
        <a:spcPct val="0"/>
      </a:spcAft>
      <a:defRPr b="1" kern="1200">
        <a:solidFill>
          <a:schemeClr val="tx1"/>
        </a:solidFill>
        <a:latin typeface="Arial" charset="0"/>
        <a:ea typeface="MS PGothic" charset="0"/>
        <a:cs typeface="MS PGothic" charset="0"/>
      </a:defRPr>
    </a:lvl2pPr>
    <a:lvl3pPr marL="914400" algn="l" defTabSz="457200" rtl="0" fontAlgn="base">
      <a:spcBef>
        <a:spcPct val="0"/>
      </a:spcBef>
      <a:spcAft>
        <a:spcPct val="0"/>
      </a:spcAft>
      <a:defRPr b="1" kern="1200">
        <a:solidFill>
          <a:schemeClr val="tx1"/>
        </a:solidFill>
        <a:latin typeface="Arial" charset="0"/>
        <a:ea typeface="MS PGothic" charset="0"/>
        <a:cs typeface="MS PGothic" charset="0"/>
      </a:defRPr>
    </a:lvl3pPr>
    <a:lvl4pPr marL="1371600" algn="l" defTabSz="457200" rtl="0" fontAlgn="base">
      <a:spcBef>
        <a:spcPct val="0"/>
      </a:spcBef>
      <a:spcAft>
        <a:spcPct val="0"/>
      </a:spcAft>
      <a:defRPr b="1" kern="1200">
        <a:solidFill>
          <a:schemeClr val="tx1"/>
        </a:solidFill>
        <a:latin typeface="Arial" charset="0"/>
        <a:ea typeface="MS PGothic" charset="0"/>
        <a:cs typeface="MS PGothic" charset="0"/>
      </a:defRPr>
    </a:lvl4pPr>
    <a:lvl5pPr marL="1828800" algn="l" defTabSz="457200" rtl="0" fontAlgn="base">
      <a:spcBef>
        <a:spcPct val="0"/>
      </a:spcBef>
      <a:spcAft>
        <a:spcPct val="0"/>
      </a:spcAft>
      <a:defRPr b="1" kern="1200">
        <a:solidFill>
          <a:schemeClr val="tx1"/>
        </a:solidFill>
        <a:latin typeface="Arial" charset="0"/>
        <a:ea typeface="MS PGothic" charset="0"/>
        <a:cs typeface="MS PGothic" charset="0"/>
      </a:defRPr>
    </a:lvl5pPr>
    <a:lvl6pPr marL="2286000" algn="l" defTabSz="457200" rtl="0" eaLnBrk="1" latinLnBrk="0" hangingPunct="1">
      <a:defRPr b="1" kern="1200">
        <a:solidFill>
          <a:schemeClr val="tx1"/>
        </a:solidFill>
        <a:latin typeface="Arial" charset="0"/>
        <a:ea typeface="MS PGothic" charset="0"/>
        <a:cs typeface="MS PGothic" charset="0"/>
      </a:defRPr>
    </a:lvl6pPr>
    <a:lvl7pPr marL="2743200" algn="l" defTabSz="457200" rtl="0" eaLnBrk="1" latinLnBrk="0" hangingPunct="1">
      <a:defRPr b="1" kern="1200">
        <a:solidFill>
          <a:schemeClr val="tx1"/>
        </a:solidFill>
        <a:latin typeface="Arial" charset="0"/>
        <a:ea typeface="MS PGothic" charset="0"/>
        <a:cs typeface="MS PGothic" charset="0"/>
      </a:defRPr>
    </a:lvl7pPr>
    <a:lvl8pPr marL="3200400" algn="l" defTabSz="457200" rtl="0" eaLnBrk="1" latinLnBrk="0" hangingPunct="1">
      <a:defRPr b="1" kern="1200">
        <a:solidFill>
          <a:schemeClr val="tx1"/>
        </a:solidFill>
        <a:latin typeface="Arial" charset="0"/>
        <a:ea typeface="MS PGothic" charset="0"/>
        <a:cs typeface="MS PGothic" charset="0"/>
      </a:defRPr>
    </a:lvl8pPr>
    <a:lvl9pPr marL="3657600" algn="l" defTabSz="457200" rtl="0" eaLnBrk="1" latinLnBrk="0" hangingPunct="1">
      <a:defRPr b="1"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3489">
          <p15:clr>
            <a:srgbClr val="A4A3A4"/>
          </p15:clr>
        </p15:guide>
        <p15:guide id="2" orient="horz" pos="760">
          <p15:clr>
            <a:srgbClr val="A4A3A4"/>
          </p15:clr>
        </p15:guide>
        <p15:guide id="3" orient="horz" pos="3744">
          <p15:clr>
            <a:srgbClr val="A4A3A4"/>
          </p15:clr>
        </p15:guide>
        <p15:guide id="4" orient="horz" pos="1161">
          <p15:clr>
            <a:srgbClr val="A4A3A4"/>
          </p15:clr>
        </p15:guide>
        <p15:guide id="5" orient="horz" pos="3269">
          <p15:clr>
            <a:srgbClr val="A4A3A4"/>
          </p15:clr>
        </p15:guide>
        <p15:guide id="6" orient="horz" pos="1826">
          <p15:clr>
            <a:srgbClr val="A4A3A4"/>
          </p15:clr>
        </p15:guide>
        <p15:guide id="7" pos="3442">
          <p15:clr>
            <a:srgbClr val="A4A3A4"/>
          </p15:clr>
        </p15:guide>
        <p15:guide id="8" pos="242">
          <p15:clr>
            <a:srgbClr val="A4A3A4"/>
          </p15:clr>
        </p15:guide>
        <p15:guide id="9" pos="1796">
          <p15:clr>
            <a:srgbClr val="A4A3A4"/>
          </p15:clr>
        </p15:guide>
        <p15:guide id="10" pos="5517">
          <p15:clr>
            <a:srgbClr val="A4A3A4"/>
          </p15:clr>
        </p15:guide>
        <p15:guide id="11" pos="3975">
          <p15:clr>
            <a:srgbClr val="A4A3A4"/>
          </p15:clr>
        </p15:guide>
        <p15:guide id="12" pos="4104">
          <p15:clr>
            <a:srgbClr val="A4A3A4"/>
          </p15:clr>
        </p15:guide>
        <p15:guide id="13" pos="169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8"/>
    <a:srgbClr val="333333"/>
    <a:srgbClr val="14508B"/>
    <a:srgbClr val="0F467A"/>
    <a:srgbClr val="2C2C2C"/>
    <a:srgbClr val="171717"/>
    <a:srgbClr val="61616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7" autoAdjust="0"/>
    <p:restoredTop sz="94645" autoAdjust="0"/>
  </p:normalViewPr>
  <p:slideViewPr>
    <p:cSldViewPr snapToGrid="0">
      <p:cViewPr varScale="1">
        <p:scale>
          <a:sx n="97" d="100"/>
          <a:sy n="97" d="100"/>
        </p:scale>
        <p:origin x="975" y="57"/>
      </p:cViewPr>
      <p:guideLst>
        <p:guide orient="horz" pos="3489"/>
        <p:guide orient="horz" pos="760"/>
        <p:guide orient="horz" pos="3744"/>
        <p:guide orient="horz" pos="1161"/>
        <p:guide orient="horz" pos="3269"/>
        <p:guide orient="horz" pos="1826"/>
        <p:guide pos="3442"/>
        <p:guide pos="242"/>
        <p:guide pos="1796"/>
        <p:guide pos="5517"/>
        <p:guide pos="3975"/>
        <p:guide pos="4104"/>
        <p:guide pos="1691"/>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204" y="-102"/>
      </p:cViewPr>
      <p:guideLst>
        <p:guide orient="horz" pos="2932"/>
        <p:guide pos="22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sasso\Desktop\NOVEMBER%202016%20Board%20Materials\Committee%20Reports\Nominating%20Committee\2016%20Board%20Demographics%2011_10_1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jsasso\Desktop\NOVEMBER%202016%20Board%20Materials\Committee%20Reports\Nominating%20Committee\2016%20Board%20Demographics%2011_10_1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sasso\Desktop\NOVEMBER%202016%20Board%20Materials\Committee%20Reports\Nominating%20Committee\2016%20Board%20Demographics%2011_10_1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sasso\Desktop\NOVEMBER%202016%20Board%20Materials\Committee%20Reports\Nominating%20Committee\2016%20Board%20Demographics%2011_10_1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400" dirty="0"/>
              <a:t>Board Demographics by Gender-2017</a:t>
            </a:r>
          </a:p>
          <a:p>
            <a:pPr>
              <a:defRPr/>
            </a:pPr>
            <a:r>
              <a:rPr lang="en-US" sz="1400" dirty="0"/>
              <a:t>All Board Seats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075894628973733E-2"/>
          <c:y val="0.19563412929477045"/>
          <c:w val="0.82293830039899551"/>
          <c:h val="0.80246986389484343"/>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B74-4272-83D3-10E44683B852}"/>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B74-4272-83D3-10E44683B852}"/>
              </c:ext>
            </c:extLst>
          </c:dPt>
          <c:dLbls>
            <c:dLbl>
              <c:idx val="0"/>
              <c:layout>
                <c:manualLayout>
                  <c:x val="-0.19698734663196354"/>
                  <c:y val="0.10937289665625534"/>
                </c:manualLayout>
              </c:layout>
              <c:tx>
                <c:rich>
                  <a:bodyPr rot="0" spcFirstLastPara="1" vertOverflow="ellipsis" vert="horz" wrap="square" lIns="38100" tIns="19050" rIns="38100" bIns="19050" anchor="ctr" anchorCtr="1">
                    <a:noAutofit/>
                  </a:bodyPr>
                  <a:lstStyle/>
                  <a:p>
                    <a:pPr>
                      <a:defRPr sz="1100" b="1" i="0" u="none" strike="noStrike" kern="1200" spc="0" baseline="0">
                        <a:solidFill>
                          <a:schemeClr val="bg1"/>
                        </a:solidFill>
                        <a:latin typeface="+mn-lt"/>
                        <a:ea typeface="+mn-ea"/>
                        <a:cs typeface="+mn-cs"/>
                      </a:defRPr>
                    </a:pPr>
                    <a:r>
                      <a:rPr lang="en-US" sz="1100" b="1" dirty="0">
                        <a:solidFill>
                          <a:schemeClr val="bg1"/>
                        </a:solidFill>
                      </a:rPr>
                      <a:t> Male: 24%</a:t>
                    </a:r>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9297385081771"/>
                      <c:h val="0.13645717793892043"/>
                    </c:manualLayout>
                  </c15:layout>
                </c:ext>
                <c:ext xmlns:c16="http://schemas.microsoft.com/office/drawing/2014/chart" uri="{C3380CC4-5D6E-409C-BE32-E72D297353CC}">
                  <c16:uniqueId val="{00000001-7B74-4272-83D3-10E44683B852}"/>
                </c:ext>
              </c:extLst>
            </c:dLbl>
            <c:dLbl>
              <c:idx val="1"/>
              <c:layout>
                <c:manualLayout>
                  <c:x val="0.25499172606176967"/>
                  <c:y val="-0.25356665004251044"/>
                </c:manualLayout>
              </c:layout>
              <c:tx>
                <c:rich>
                  <a:bodyPr rot="0" spcFirstLastPara="1" vertOverflow="ellipsis" vert="horz" wrap="square" lIns="38100" tIns="19050" rIns="38100" bIns="19050" anchor="ctr" anchorCtr="1">
                    <a:noAutofit/>
                  </a:bodyPr>
                  <a:lstStyle/>
                  <a:p>
                    <a:pPr>
                      <a:defRPr sz="1100" b="1" i="0" u="none" strike="noStrike" kern="1200" spc="0" baseline="0">
                        <a:solidFill>
                          <a:schemeClr val="bg1"/>
                        </a:solidFill>
                        <a:latin typeface="+mn-lt"/>
                        <a:ea typeface="+mn-ea"/>
                        <a:cs typeface="+mn-cs"/>
                      </a:defRPr>
                    </a:pPr>
                    <a:fld id="{2BDA881E-95BB-45CF-B934-2BB231DF85AC}" type="CATEGORYNAME">
                      <a:rPr lang="en-US" sz="1100" b="1">
                        <a:solidFill>
                          <a:schemeClr val="bg1"/>
                        </a:solidFill>
                      </a:rPr>
                      <a:pPr>
                        <a:defRPr sz="1100">
                          <a:solidFill>
                            <a:schemeClr val="bg1"/>
                          </a:solidFill>
                        </a:defRPr>
                      </a:pPr>
                      <a:t>[CATEGORY NAME]</a:t>
                    </a:fld>
                    <a:r>
                      <a:rPr lang="en-US" sz="1100" b="1" dirty="0">
                        <a:solidFill>
                          <a:schemeClr val="bg1"/>
                        </a:solidFill>
                      </a:rPr>
                      <a:t> 76%</a:t>
                    </a:r>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826163700360846"/>
                      <c:h val="0.14184885572912015"/>
                    </c:manualLayout>
                  </c15:layout>
                  <c15:dlblFieldTable/>
                  <c15:showDataLabelsRange val="0"/>
                </c:ext>
                <c:ext xmlns:c16="http://schemas.microsoft.com/office/drawing/2014/chart" uri="{C3380CC4-5D6E-409C-BE32-E72D297353CC}">
                  <c16:uniqueId val="{00000003-7B74-4272-83D3-10E44683B85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'WBENC Board 2015'!$E$72:$E$73</c:f>
              <c:strCache>
                <c:ptCount val="2"/>
                <c:pt idx="0">
                  <c:v>Male:</c:v>
                </c:pt>
                <c:pt idx="1">
                  <c:v>Female:</c:v>
                </c:pt>
              </c:strCache>
            </c:strRef>
          </c:cat>
          <c:val>
            <c:numRef>
              <c:f>'WBENC Board 2015'!$F$72:$F$73</c:f>
              <c:numCache>
                <c:formatCode>0%</c:formatCode>
                <c:ptCount val="2"/>
                <c:pt idx="0">
                  <c:v>0.20634920634920634</c:v>
                </c:pt>
                <c:pt idx="1">
                  <c:v>0.79365079365079361</c:v>
                </c:pt>
              </c:numCache>
            </c:numRef>
          </c:val>
          <c:extLst>
            <c:ext xmlns:c16="http://schemas.microsoft.com/office/drawing/2014/chart" uri="{C3380CC4-5D6E-409C-BE32-E72D297353CC}">
              <c16:uniqueId val="{00000004-7B74-4272-83D3-10E44683B852}"/>
            </c:ext>
          </c:extLst>
        </c:ser>
        <c:dLbls>
          <c:dLblPos val="outEnd"/>
          <c:showLegendKey val="0"/>
          <c:showVal val="1"/>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a:t>Board Industry Representation as Proposed</a:t>
            </a:r>
          </a:p>
        </c:rich>
      </c:tx>
      <c:layout>
        <c:manualLayout>
          <c:xMode val="edge"/>
          <c:yMode val="edge"/>
          <c:x val="0.18441131104101585"/>
          <c:y val="1.415811342581195E-2"/>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cat>
            <c:strRef>
              <c:f>'WBENC Board Proposed'!$F$81:$F$97</c:f>
              <c:strCache>
                <c:ptCount val="16"/>
                <c:pt idx="0">
                  <c:v>Aerospace and Defense</c:v>
                </c:pt>
                <c:pt idx="1">
                  <c:v>Arts, Entertainment &amp; Media</c:v>
                </c:pt>
                <c:pt idx="2">
                  <c:v>Automotive</c:v>
                </c:pt>
                <c:pt idx="3">
                  <c:v>Consumer Goods</c:v>
                </c:pt>
                <c:pt idx="4">
                  <c:v>Energy &amp; Utilities</c:v>
                </c:pt>
                <c:pt idx="5">
                  <c:v>Financial &amp; Insurance</c:v>
                </c:pt>
                <c:pt idx="6">
                  <c:v>Oil &amp; Gas</c:v>
                </c:pt>
                <c:pt idx="7">
                  <c:v>Pharmaceuticals</c:v>
                </c:pt>
                <c:pt idx="8">
                  <c:v>Professional Services &amp; Consulting</c:v>
                </c:pt>
                <c:pt idx="9">
                  <c:v>Retail</c:v>
                </c:pt>
                <c:pt idx="10">
                  <c:v>Technology - Software &amp; Communications</c:v>
                </c:pt>
                <c:pt idx="11">
                  <c:v>Technology-Hardware</c:v>
                </c:pt>
                <c:pt idx="12">
                  <c:v>Technology-IT &amp; Internet</c:v>
                </c:pt>
                <c:pt idx="13">
                  <c:v>Transportation &amp; Logistics</c:v>
                </c:pt>
                <c:pt idx="14">
                  <c:v>Travel and Hospitality</c:v>
                </c:pt>
                <c:pt idx="15">
                  <c:v>Wholesale</c:v>
                </c:pt>
              </c:strCache>
            </c:strRef>
          </c:cat>
          <c:val>
            <c:numRef>
              <c:f>'WBENC Board Proposed'!$G$81:$G$97</c:f>
              <c:numCache>
                <c:formatCode>0%</c:formatCode>
                <c:ptCount val="17"/>
                <c:pt idx="0">
                  <c:v>2.564102564102564E-2</c:v>
                </c:pt>
                <c:pt idx="1">
                  <c:v>2.564102564102564E-2</c:v>
                </c:pt>
                <c:pt idx="2">
                  <c:v>5.128205128205128E-2</c:v>
                </c:pt>
                <c:pt idx="3">
                  <c:v>0.10256410256410256</c:v>
                </c:pt>
                <c:pt idx="4">
                  <c:v>2.564102564102564E-2</c:v>
                </c:pt>
                <c:pt idx="5">
                  <c:v>7.6923076923076927E-2</c:v>
                </c:pt>
                <c:pt idx="6">
                  <c:v>0.10256410256410256</c:v>
                </c:pt>
                <c:pt idx="7">
                  <c:v>2.564102564102564E-2</c:v>
                </c:pt>
                <c:pt idx="8">
                  <c:v>0.12820512820512819</c:v>
                </c:pt>
                <c:pt idx="9">
                  <c:v>0.10256410256410256</c:v>
                </c:pt>
                <c:pt idx="10">
                  <c:v>7.6923076923076927E-2</c:v>
                </c:pt>
                <c:pt idx="11">
                  <c:v>0.12820512820512819</c:v>
                </c:pt>
                <c:pt idx="12">
                  <c:v>0</c:v>
                </c:pt>
                <c:pt idx="13">
                  <c:v>2.564102564102564E-2</c:v>
                </c:pt>
                <c:pt idx="14">
                  <c:v>7.6923076923076927E-2</c:v>
                </c:pt>
                <c:pt idx="15">
                  <c:v>2.564102564102564E-2</c:v>
                </c:pt>
              </c:numCache>
            </c:numRef>
          </c:val>
          <c:extLst>
            <c:ext xmlns:c16="http://schemas.microsoft.com/office/drawing/2014/chart" uri="{C3380CC4-5D6E-409C-BE32-E72D297353CC}">
              <c16:uniqueId val="{00000000-86C8-4195-B57E-152E78325F51}"/>
            </c:ext>
          </c:extLst>
        </c:ser>
        <c:dLbls>
          <c:showLegendKey val="0"/>
          <c:showVal val="0"/>
          <c:showCatName val="0"/>
          <c:showSerName val="0"/>
          <c:showPercent val="0"/>
          <c:showBubbleSize val="0"/>
        </c:dLbls>
        <c:gapWidth val="227"/>
        <c:overlap val="-48"/>
        <c:axId val="524877816"/>
        <c:axId val="802668768"/>
      </c:barChart>
      <c:catAx>
        <c:axId val="524877816"/>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2668768"/>
        <c:crosses val="autoZero"/>
        <c:auto val="1"/>
        <c:lblAlgn val="ctr"/>
        <c:lblOffset val="100"/>
        <c:noMultiLvlLbl val="0"/>
      </c:catAx>
      <c:valAx>
        <c:axId val="80266876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4877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798584527066743"/>
          <c:y val="3.4958772984030974E-2"/>
          <c:w val="0.8829712692163475"/>
          <c:h val="0.85460987831066648"/>
        </c:manualLayout>
      </c:layout>
      <c:barChart>
        <c:barDir val="col"/>
        <c:grouping val="clustered"/>
        <c:varyColors val="0"/>
        <c:ser>
          <c:idx val="0"/>
          <c:order val="0"/>
          <c:tx>
            <c:strRef>
              <c:f>Sheet1!$B$1</c:f>
              <c:strCache>
                <c:ptCount val="1"/>
                <c:pt idx="0">
                  <c:v>YTD Oct 2017 Actual</c:v>
                </c:pt>
              </c:strCache>
            </c:strRef>
          </c:tx>
          <c:spPr>
            <a:solidFill>
              <a:schemeClr val="accent1"/>
            </a:solidFill>
          </c:spPr>
          <c:invertIfNegative val="0"/>
          <c:dPt>
            <c:idx val="0"/>
            <c:invertIfNegative val="0"/>
            <c:bubble3D val="0"/>
            <c:spPr>
              <a:solidFill>
                <a:schemeClr val="accent1"/>
              </a:solidFill>
              <a:ln w="25400" cap="flat" cmpd="sng" algn="ctr">
                <a:solidFill>
                  <a:schemeClr val="accent1">
                    <a:shade val="50000"/>
                  </a:schemeClr>
                </a:solidFill>
                <a:prstDash val="solid"/>
              </a:ln>
              <a:effectLst/>
            </c:spPr>
            <c:extLst>
              <c:ext xmlns:c16="http://schemas.microsoft.com/office/drawing/2014/chart" uri="{C3380CC4-5D6E-409C-BE32-E72D297353CC}">
                <c16:uniqueId val="{00000001-0AC5-4116-91E3-494578D3634F}"/>
              </c:ext>
            </c:extLst>
          </c:dPt>
          <c:dPt>
            <c:idx val="1"/>
            <c:invertIfNegative val="0"/>
            <c:bubble3D val="0"/>
            <c:spPr>
              <a:solidFill>
                <a:schemeClr val="accent1"/>
              </a:solidFill>
              <a:ln>
                <a:solidFill>
                  <a:schemeClr val="accent1"/>
                </a:solidFill>
              </a:ln>
            </c:spPr>
            <c:extLst>
              <c:ext xmlns:c16="http://schemas.microsoft.com/office/drawing/2014/chart" uri="{C3380CC4-5D6E-409C-BE32-E72D297353CC}">
                <c16:uniqueId val="{00000003-0AC5-4116-91E3-494578D3634F}"/>
              </c:ext>
            </c:extLst>
          </c:dPt>
          <c:dLbls>
            <c:dLbl>
              <c:idx val="0"/>
              <c:layout>
                <c:manualLayout>
                  <c:x val="-3.7202352358475112E-2"/>
                  <c:y val="-1.3577203379308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C5-4116-91E3-494578D3634F}"/>
                </c:ext>
              </c:extLst>
            </c:dLbl>
            <c:dLbl>
              <c:idx val="1"/>
              <c:layout>
                <c:manualLayout>
                  <c:x val="-1.617577643643351E-2"/>
                  <c:y val="-5.50038423367899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C5-4116-91E3-494578D3634F}"/>
                </c:ext>
              </c:extLst>
            </c:dLbl>
            <c:dLbl>
              <c:idx val="2"/>
              <c:layout>
                <c:manualLayout>
                  <c:x val="-2.3406623243713686E-3"/>
                  <c:y val="-9.26319641847155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C5-4116-91E3-494578D3634F}"/>
                </c:ext>
              </c:extLst>
            </c:dLbl>
            <c:spPr>
              <a:noFill/>
              <a:ln>
                <a:noFill/>
              </a:ln>
              <a:effectLst/>
            </c:spPr>
            <c:txPr>
              <a:bodyPr/>
              <a:lstStyle/>
              <a:p>
                <a:pPr>
                  <a:defRPr sz="1600">
                    <a:latin typeface="Arial Black"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Revenues</c:v>
                </c:pt>
                <c:pt idx="1">
                  <c:v>Expenses</c:v>
                </c:pt>
                <c:pt idx="2">
                  <c:v>Net Income</c:v>
                </c:pt>
              </c:strCache>
            </c:strRef>
          </c:cat>
          <c:val>
            <c:numRef>
              <c:f>Sheet1!$B$2:$B$4</c:f>
              <c:numCache>
                <c:formatCode>"$"#,##0_);\("$"#,##0\)</c:formatCode>
                <c:ptCount val="3"/>
                <c:pt idx="0">
                  <c:v>12184</c:v>
                </c:pt>
                <c:pt idx="1">
                  <c:v>10797</c:v>
                </c:pt>
                <c:pt idx="2">
                  <c:v>1387</c:v>
                </c:pt>
              </c:numCache>
            </c:numRef>
          </c:val>
          <c:extLst>
            <c:ext xmlns:c16="http://schemas.microsoft.com/office/drawing/2014/chart" uri="{C3380CC4-5D6E-409C-BE32-E72D297353CC}">
              <c16:uniqueId val="{00000005-0AC5-4116-91E3-494578D3634F}"/>
            </c:ext>
          </c:extLst>
        </c:ser>
        <c:ser>
          <c:idx val="1"/>
          <c:order val="1"/>
          <c:tx>
            <c:strRef>
              <c:f>Sheet1!$C$1</c:f>
              <c:strCache>
                <c:ptCount val="1"/>
                <c:pt idx="0">
                  <c:v>2017 Forecast</c:v>
                </c:pt>
              </c:strCache>
            </c:strRef>
          </c:tx>
          <c:spPr>
            <a:solidFill>
              <a:srgbClr val="FFC000"/>
            </a:solidFill>
          </c:spPr>
          <c:invertIfNegative val="0"/>
          <c:dLbls>
            <c:dLbl>
              <c:idx val="0"/>
              <c:layout>
                <c:manualLayout>
                  <c:x val="1.6425095404188534E-2"/>
                  <c:y val="-1.23212420769554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C5-4116-91E3-494578D3634F}"/>
                </c:ext>
              </c:extLst>
            </c:dLbl>
            <c:dLbl>
              <c:idx val="1"/>
              <c:layout>
                <c:manualLayout>
                  <c:x val="2.7504214493082265E-2"/>
                  <c:y val="2.15669917708263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C5-4116-91E3-494578D3634F}"/>
                </c:ext>
              </c:extLst>
            </c:dLbl>
            <c:dLbl>
              <c:idx val="2"/>
              <c:layout>
                <c:manualLayout>
                  <c:x val="-4.5195392242636419E-3"/>
                  <c:y val="2.77142531096656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AC5-4116-91E3-494578D3634F}"/>
                </c:ext>
              </c:extLst>
            </c:dLbl>
            <c:spPr>
              <a:noFill/>
              <a:ln>
                <a:noFill/>
              </a:ln>
              <a:effectLst/>
            </c:spPr>
            <c:txPr>
              <a:bodyPr/>
              <a:lstStyle/>
              <a:p>
                <a:pPr>
                  <a:defRPr sz="1600">
                    <a:latin typeface="Arial Black"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Revenues</c:v>
                </c:pt>
                <c:pt idx="1">
                  <c:v>Expenses</c:v>
                </c:pt>
                <c:pt idx="2">
                  <c:v>Net Income</c:v>
                </c:pt>
              </c:strCache>
            </c:strRef>
          </c:cat>
          <c:val>
            <c:numRef>
              <c:f>Sheet1!$C$2:$C$4</c:f>
              <c:numCache>
                <c:formatCode>"$"#,##0_);\("$"#,##0\)</c:formatCode>
                <c:ptCount val="3"/>
                <c:pt idx="0">
                  <c:v>12235</c:v>
                </c:pt>
                <c:pt idx="1">
                  <c:v>12230</c:v>
                </c:pt>
                <c:pt idx="2">
                  <c:v>5</c:v>
                </c:pt>
              </c:numCache>
            </c:numRef>
          </c:val>
          <c:extLst>
            <c:ext xmlns:c16="http://schemas.microsoft.com/office/drawing/2014/chart" uri="{C3380CC4-5D6E-409C-BE32-E72D297353CC}">
              <c16:uniqueId val="{00000009-0AC5-4116-91E3-494578D3634F}"/>
            </c:ext>
          </c:extLst>
        </c:ser>
        <c:ser>
          <c:idx val="2"/>
          <c:order val="2"/>
          <c:tx>
            <c:strRef>
              <c:f>Sheet1!$D$1</c:f>
              <c:strCache>
                <c:ptCount val="1"/>
                <c:pt idx="0">
                  <c:v>2017 Budget</c:v>
                </c:pt>
              </c:strCache>
            </c:strRef>
          </c:tx>
          <c:spPr>
            <a:solidFill>
              <a:schemeClr val="accent4">
                <a:lumMod val="75000"/>
              </a:schemeClr>
            </a:solidFill>
          </c:spPr>
          <c:invertIfNegative val="0"/>
          <c:dLbls>
            <c:dLbl>
              <c:idx val="0"/>
              <c:layout>
                <c:manualLayout>
                  <c:x val="3.9408866995073892E-2"/>
                  <c:y val="1.0305739647803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C5-4116-91E3-494578D3634F}"/>
                </c:ext>
              </c:extLst>
            </c:dLbl>
            <c:dLbl>
              <c:idx val="1"/>
              <c:layout>
                <c:manualLayout>
                  <c:x val="3.3345964380447138E-2"/>
                  <c:y val="1.288217455975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AC5-4116-91E3-494578D3634F}"/>
                </c:ext>
              </c:extLst>
            </c:dLbl>
            <c:dLbl>
              <c:idx val="2"/>
              <c:layout>
                <c:manualLayout>
                  <c:x val="0"/>
                  <c:y val="7.72930473585243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AC5-4116-91E3-494578D3634F}"/>
                </c:ext>
              </c:extLst>
            </c:dLbl>
            <c:spPr>
              <a:noFill/>
              <a:ln>
                <a:noFill/>
              </a:ln>
              <a:effectLst/>
            </c:spPr>
            <c:txPr>
              <a:bodyPr/>
              <a:lstStyle/>
              <a:p>
                <a:pPr>
                  <a:defRPr sz="1600" b="1">
                    <a:latin typeface="Arial Black"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Revenues</c:v>
                </c:pt>
                <c:pt idx="1">
                  <c:v>Expenses</c:v>
                </c:pt>
                <c:pt idx="2">
                  <c:v>Net Income</c:v>
                </c:pt>
              </c:strCache>
            </c:strRef>
          </c:cat>
          <c:val>
            <c:numRef>
              <c:f>Sheet1!$D$2:$D$4</c:f>
              <c:numCache>
                <c:formatCode>"$"#,##0_);\("$"#,##0\)</c:formatCode>
                <c:ptCount val="3"/>
                <c:pt idx="0">
                  <c:v>11575</c:v>
                </c:pt>
                <c:pt idx="1">
                  <c:v>11575</c:v>
                </c:pt>
                <c:pt idx="2">
                  <c:v>0</c:v>
                </c:pt>
              </c:numCache>
            </c:numRef>
          </c:val>
          <c:extLst>
            <c:ext xmlns:c16="http://schemas.microsoft.com/office/drawing/2014/chart" uri="{C3380CC4-5D6E-409C-BE32-E72D297353CC}">
              <c16:uniqueId val="{0000000D-0AC5-4116-91E3-494578D3634F}"/>
            </c:ext>
          </c:extLst>
        </c:ser>
        <c:dLbls>
          <c:showLegendKey val="0"/>
          <c:showVal val="1"/>
          <c:showCatName val="0"/>
          <c:showSerName val="0"/>
          <c:showPercent val="0"/>
          <c:showBubbleSize val="0"/>
        </c:dLbls>
        <c:gapWidth val="150"/>
        <c:axId val="32851072"/>
        <c:axId val="32852608"/>
      </c:barChart>
      <c:catAx>
        <c:axId val="32851072"/>
        <c:scaling>
          <c:orientation val="minMax"/>
        </c:scaling>
        <c:delete val="0"/>
        <c:axPos val="b"/>
        <c:numFmt formatCode="General" sourceLinked="0"/>
        <c:majorTickMark val="out"/>
        <c:minorTickMark val="none"/>
        <c:tickLblPos val="low"/>
        <c:txPr>
          <a:bodyPr/>
          <a:lstStyle/>
          <a:p>
            <a:pPr>
              <a:defRPr>
                <a:latin typeface="Arial Black" pitchFamily="34" charset="0"/>
              </a:defRPr>
            </a:pPr>
            <a:endParaRPr lang="en-US"/>
          </a:p>
        </c:txPr>
        <c:crossAx val="32852608"/>
        <c:crosses val="autoZero"/>
        <c:auto val="1"/>
        <c:lblAlgn val="ctr"/>
        <c:lblOffset val="100"/>
        <c:noMultiLvlLbl val="0"/>
      </c:catAx>
      <c:valAx>
        <c:axId val="32852608"/>
        <c:scaling>
          <c:orientation val="minMax"/>
        </c:scaling>
        <c:delete val="0"/>
        <c:axPos val="l"/>
        <c:majorGridlines/>
        <c:numFmt formatCode="&quot;$&quot;#,##0_);\(&quot;$&quot;#,##0\)" sourceLinked="1"/>
        <c:majorTickMark val="out"/>
        <c:minorTickMark val="none"/>
        <c:tickLblPos val="nextTo"/>
        <c:txPr>
          <a:bodyPr/>
          <a:lstStyle/>
          <a:p>
            <a:pPr>
              <a:defRPr>
                <a:latin typeface="Arial Black" pitchFamily="34" charset="0"/>
              </a:defRPr>
            </a:pPr>
            <a:endParaRPr lang="en-US"/>
          </a:p>
        </c:txPr>
        <c:crossAx val="32851072"/>
        <c:crosses val="autoZero"/>
        <c:crossBetween val="between"/>
      </c:valAx>
    </c:plotArea>
    <c:legend>
      <c:legendPos val="tr"/>
      <c:layout>
        <c:manualLayout>
          <c:xMode val="edge"/>
          <c:yMode val="edge"/>
          <c:x val="0.72049541552664009"/>
          <c:y val="0.27467291448751668"/>
          <c:w val="0.25747237828693165"/>
          <c:h val="0.37713448503355051"/>
        </c:manualLayout>
      </c:layout>
      <c:overlay val="1"/>
      <c:txPr>
        <a:bodyPr/>
        <a:lstStyle/>
        <a:p>
          <a:pPr>
            <a:defRPr>
              <a:latin typeface="Arial Black"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798584527066743"/>
          <c:y val="3.4958772984030974E-2"/>
          <c:w val="0.8829712692163475"/>
          <c:h val="0.85460987831066648"/>
        </c:manualLayout>
      </c:layout>
      <c:barChart>
        <c:barDir val="col"/>
        <c:grouping val="clustered"/>
        <c:varyColors val="0"/>
        <c:ser>
          <c:idx val="0"/>
          <c:order val="0"/>
          <c:tx>
            <c:strRef>
              <c:f>Sheet1!$B$1</c:f>
              <c:strCache>
                <c:ptCount val="1"/>
                <c:pt idx="0">
                  <c:v>2018 Budget</c:v>
                </c:pt>
              </c:strCache>
            </c:strRef>
          </c:tx>
          <c:spPr>
            <a:solidFill>
              <a:schemeClr val="accent1"/>
            </a:solidFill>
          </c:spPr>
          <c:invertIfNegative val="0"/>
          <c:dPt>
            <c:idx val="0"/>
            <c:invertIfNegative val="0"/>
            <c:bubble3D val="0"/>
            <c:spPr>
              <a:solidFill>
                <a:schemeClr val="accent1"/>
              </a:solidFill>
              <a:ln w="25400" cap="flat" cmpd="sng" algn="ctr">
                <a:solidFill>
                  <a:schemeClr val="accent1">
                    <a:shade val="50000"/>
                  </a:schemeClr>
                </a:solidFill>
                <a:prstDash val="solid"/>
              </a:ln>
              <a:effectLst/>
            </c:spPr>
            <c:extLst>
              <c:ext xmlns:c16="http://schemas.microsoft.com/office/drawing/2014/chart" uri="{C3380CC4-5D6E-409C-BE32-E72D297353CC}">
                <c16:uniqueId val="{00000001-0AC5-4116-91E3-494578D3634F}"/>
              </c:ext>
            </c:extLst>
          </c:dPt>
          <c:dPt>
            <c:idx val="1"/>
            <c:invertIfNegative val="0"/>
            <c:bubble3D val="0"/>
            <c:spPr>
              <a:solidFill>
                <a:schemeClr val="accent1"/>
              </a:solidFill>
              <a:ln>
                <a:solidFill>
                  <a:schemeClr val="accent1"/>
                </a:solidFill>
              </a:ln>
            </c:spPr>
            <c:extLst>
              <c:ext xmlns:c16="http://schemas.microsoft.com/office/drawing/2014/chart" uri="{C3380CC4-5D6E-409C-BE32-E72D297353CC}">
                <c16:uniqueId val="{00000003-0AC5-4116-91E3-494578D3634F}"/>
              </c:ext>
            </c:extLst>
          </c:dPt>
          <c:dLbls>
            <c:dLbl>
              <c:idx val="0"/>
              <c:layout>
                <c:manualLayout>
                  <c:x val="-3.7202352358475112E-2"/>
                  <c:y val="-1.3577203379308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C5-4116-91E3-494578D3634F}"/>
                </c:ext>
              </c:extLst>
            </c:dLbl>
            <c:dLbl>
              <c:idx val="1"/>
              <c:layout>
                <c:manualLayout>
                  <c:x val="-1.617577643643351E-2"/>
                  <c:y val="-5.50038423367899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C5-4116-91E3-494578D3634F}"/>
                </c:ext>
              </c:extLst>
            </c:dLbl>
            <c:dLbl>
              <c:idx val="2"/>
              <c:layout>
                <c:manualLayout>
                  <c:x val="-2.3406623243713686E-3"/>
                  <c:y val="-9.26319641847155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C5-4116-91E3-494578D3634F}"/>
                </c:ext>
              </c:extLst>
            </c:dLbl>
            <c:spPr>
              <a:noFill/>
              <a:ln>
                <a:noFill/>
              </a:ln>
              <a:effectLst/>
            </c:spPr>
            <c:txPr>
              <a:bodyPr/>
              <a:lstStyle/>
              <a:p>
                <a:pPr>
                  <a:defRPr sz="1600">
                    <a:latin typeface="Arial Black"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Revenues</c:v>
                </c:pt>
                <c:pt idx="1">
                  <c:v>Expenses</c:v>
                </c:pt>
                <c:pt idx="2">
                  <c:v>Net Income</c:v>
                </c:pt>
              </c:strCache>
            </c:strRef>
          </c:cat>
          <c:val>
            <c:numRef>
              <c:f>Sheet1!$B$2:$B$4</c:f>
              <c:numCache>
                <c:formatCode>"$"#,##0_);\("$"#,##0\)</c:formatCode>
                <c:ptCount val="3"/>
                <c:pt idx="0">
                  <c:v>12716</c:v>
                </c:pt>
                <c:pt idx="1">
                  <c:v>12663</c:v>
                </c:pt>
                <c:pt idx="2">
                  <c:v>53</c:v>
                </c:pt>
              </c:numCache>
            </c:numRef>
          </c:val>
          <c:extLst>
            <c:ext xmlns:c16="http://schemas.microsoft.com/office/drawing/2014/chart" uri="{C3380CC4-5D6E-409C-BE32-E72D297353CC}">
              <c16:uniqueId val="{00000005-0AC5-4116-91E3-494578D3634F}"/>
            </c:ext>
          </c:extLst>
        </c:ser>
        <c:ser>
          <c:idx val="1"/>
          <c:order val="1"/>
          <c:tx>
            <c:strRef>
              <c:f>Sheet1!$C$1</c:f>
              <c:strCache>
                <c:ptCount val="1"/>
                <c:pt idx="0">
                  <c:v>2017 Forecast</c:v>
                </c:pt>
              </c:strCache>
            </c:strRef>
          </c:tx>
          <c:spPr>
            <a:solidFill>
              <a:srgbClr val="FFC000"/>
            </a:solidFill>
          </c:spPr>
          <c:invertIfNegative val="0"/>
          <c:dLbls>
            <c:dLbl>
              <c:idx val="0"/>
              <c:layout>
                <c:manualLayout>
                  <c:x val="1.6425095404188534E-2"/>
                  <c:y val="-1.23212420769554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C5-4116-91E3-494578D3634F}"/>
                </c:ext>
              </c:extLst>
            </c:dLbl>
            <c:dLbl>
              <c:idx val="1"/>
              <c:layout>
                <c:manualLayout>
                  <c:x val="2.7504214493082265E-2"/>
                  <c:y val="2.15669917708263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C5-4116-91E3-494578D3634F}"/>
                </c:ext>
              </c:extLst>
            </c:dLbl>
            <c:dLbl>
              <c:idx val="2"/>
              <c:layout>
                <c:manualLayout>
                  <c:x val="-4.5195392242636419E-3"/>
                  <c:y val="2.77142531096656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AC5-4116-91E3-494578D3634F}"/>
                </c:ext>
              </c:extLst>
            </c:dLbl>
            <c:spPr>
              <a:noFill/>
              <a:ln>
                <a:noFill/>
              </a:ln>
              <a:effectLst/>
            </c:spPr>
            <c:txPr>
              <a:bodyPr/>
              <a:lstStyle/>
              <a:p>
                <a:pPr>
                  <a:defRPr sz="1600">
                    <a:latin typeface="Arial Black"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Revenues</c:v>
                </c:pt>
                <c:pt idx="1">
                  <c:v>Expenses</c:v>
                </c:pt>
                <c:pt idx="2">
                  <c:v>Net Income</c:v>
                </c:pt>
              </c:strCache>
            </c:strRef>
          </c:cat>
          <c:val>
            <c:numRef>
              <c:f>Sheet1!$C$2:$C$4</c:f>
              <c:numCache>
                <c:formatCode>"$"#,##0_);\("$"#,##0\)</c:formatCode>
                <c:ptCount val="3"/>
                <c:pt idx="0">
                  <c:v>12235</c:v>
                </c:pt>
                <c:pt idx="1">
                  <c:v>12230</c:v>
                </c:pt>
                <c:pt idx="2">
                  <c:v>5</c:v>
                </c:pt>
              </c:numCache>
            </c:numRef>
          </c:val>
          <c:extLst>
            <c:ext xmlns:c16="http://schemas.microsoft.com/office/drawing/2014/chart" uri="{C3380CC4-5D6E-409C-BE32-E72D297353CC}">
              <c16:uniqueId val="{00000009-0AC5-4116-91E3-494578D3634F}"/>
            </c:ext>
          </c:extLst>
        </c:ser>
        <c:ser>
          <c:idx val="2"/>
          <c:order val="2"/>
          <c:tx>
            <c:strRef>
              <c:f>Sheet1!$D$1</c:f>
              <c:strCache>
                <c:ptCount val="1"/>
                <c:pt idx="0">
                  <c:v>2017 Budget </c:v>
                </c:pt>
              </c:strCache>
            </c:strRef>
          </c:tx>
          <c:spPr>
            <a:solidFill>
              <a:schemeClr val="accent4">
                <a:lumMod val="75000"/>
              </a:schemeClr>
            </a:solidFill>
          </c:spPr>
          <c:invertIfNegative val="0"/>
          <c:dLbls>
            <c:dLbl>
              <c:idx val="0"/>
              <c:layout>
                <c:manualLayout>
                  <c:x val="3.9408866995073892E-2"/>
                  <c:y val="1.0305739647803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C5-4116-91E3-494578D3634F}"/>
                </c:ext>
              </c:extLst>
            </c:dLbl>
            <c:dLbl>
              <c:idx val="1"/>
              <c:layout>
                <c:manualLayout>
                  <c:x val="3.3345964380447138E-2"/>
                  <c:y val="1.288217455975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AC5-4116-91E3-494578D3634F}"/>
                </c:ext>
              </c:extLst>
            </c:dLbl>
            <c:dLbl>
              <c:idx val="2"/>
              <c:layout>
                <c:manualLayout>
                  <c:x val="0"/>
                  <c:y val="7.72930473585243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AC5-4116-91E3-494578D3634F}"/>
                </c:ext>
              </c:extLst>
            </c:dLbl>
            <c:spPr>
              <a:noFill/>
              <a:ln>
                <a:noFill/>
              </a:ln>
              <a:effectLst/>
            </c:spPr>
            <c:txPr>
              <a:bodyPr/>
              <a:lstStyle/>
              <a:p>
                <a:pPr>
                  <a:defRPr sz="1600" b="1">
                    <a:latin typeface="Arial Black"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Revenues</c:v>
                </c:pt>
                <c:pt idx="1">
                  <c:v>Expenses</c:v>
                </c:pt>
                <c:pt idx="2">
                  <c:v>Net Income</c:v>
                </c:pt>
              </c:strCache>
            </c:strRef>
          </c:cat>
          <c:val>
            <c:numRef>
              <c:f>Sheet1!$D$2:$D$4</c:f>
              <c:numCache>
                <c:formatCode>"$"#,##0_);\("$"#,##0\)</c:formatCode>
                <c:ptCount val="3"/>
                <c:pt idx="0">
                  <c:v>11575</c:v>
                </c:pt>
                <c:pt idx="1">
                  <c:v>11575</c:v>
                </c:pt>
                <c:pt idx="2">
                  <c:v>0</c:v>
                </c:pt>
              </c:numCache>
            </c:numRef>
          </c:val>
          <c:extLst>
            <c:ext xmlns:c16="http://schemas.microsoft.com/office/drawing/2014/chart" uri="{C3380CC4-5D6E-409C-BE32-E72D297353CC}">
              <c16:uniqueId val="{0000000D-0AC5-4116-91E3-494578D3634F}"/>
            </c:ext>
          </c:extLst>
        </c:ser>
        <c:dLbls>
          <c:showLegendKey val="0"/>
          <c:showVal val="1"/>
          <c:showCatName val="0"/>
          <c:showSerName val="0"/>
          <c:showPercent val="0"/>
          <c:showBubbleSize val="0"/>
        </c:dLbls>
        <c:gapWidth val="150"/>
        <c:axId val="32851072"/>
        <c:axId val="32852608"/>
      </c:barChart>
      <c:catAx>
        <c:axId val="32851072"/>
        <c:scaling>
          <c:orientation val="minMax"/>
        </c:scaling>
        <c:delete val="0"/>
        <c:axPos val="b"/>
        <c:numFmt formatCode="General" sourceLinked="0"/>
        <c:majorTickMark val="out"/>
        <c:minorTickMark val="none"/>
        <c:tickLblPos val="low"/>
        <c:txPr>
          <a:bodyPr/>
          <a:lstStyle/>
          <a:p>
            <a:pPr>
              <a:defRPr>
                <a:latin typeface="Arial Black" pitchFamily="34" charset="0"/>
              </a:defRPr>
            </a:pPr>
            <a:endParaRPr lang="en-US"/>
          </a:p>
        </c:txPr>
        <c:crossAx val="32852608"/>
        <c:crosses val="autoZero"/>
        <c:auto val="1"/>
        <c:lblAlgn val="ctr"/>
        <c:lblOffset val="100"/>
        <c:noMultiLvlLbl val="0"/>
      </c:catAx>
      <c:valAx>
        <c:axId val="32852608"/>
        <c:scaling>
          <c:orientation val="minMax"/>
        </c:scaling>
        <c:delete val="0"/>
        <c:axPos val="l"/>
        <c:majorGridlines/>
        <c:numFmt formatCode="&quot;$&quot;#,##0_);\(&quot;$&quot;#,##0\)" sourceLinked="1"/>
        <c:majorTickMark val="out"/>
        <c:minorTickMark val="none"/>
        <c:tickLblPos val="nextTo"/>
        <c:txPr>
          <a:bodyPr/>
          <a:lstStyle/>
          <a:p>
            <a:pPr>
              <a:defRPr>
                <a:latin typeface="Arial Black" pitchFamily="34" charset="0"/>
              </a:defRPr>
            </a:pPr>
            <a:endParaRPr lang="en-US"/>
          </a:p>
        </c:txPr>
        <c:crossAx val="32851072"/>
        <c:crosses val="autoZero"/>
        <c:crossBetween val="between"/>
      </c:valAx>
    </c:plotArea>
    <c:legend>
      <c:legendPos val="tr"/>
      <c:layout>
        <c:manualLayout>
          <c:xMode val="edge"/>
          <c:yMode val="edge"/>
          <c:x val="0.72049541552664009"/>
          <c:y val="0.27724934939946749"/>
          <c:w val="0.25747237828693165"/>
          <c:h val="0.26892421873161498"/>
        </c:manualLayout>
      </c:layout>
      <c:overlay val="1"/>
      <c:txPr>
        <a:bodyPr/>
        <a:lstStyle/>
        <a:p>
          <a:pPr>
            <a:defRPr>
              <a:latin typeface="Arial Black"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400" dirty="0"/>
              <a:t>Board Demographics by Gender     </a:t>
            </a:r>
            <a:r>
              <a:rPr lang="en-US" sz="1400" dirty="0">
                <a:solidFill>
                  <a:srgbClr val="FF0000"/>
                </a:solidFill>
              </a:rPr>
              <a:t>*As Proposed*</a:t>
            </a:r>
          </a:p>
          <a:p>
            <a:pPr>
              <a:defRPr/>
            </a:pPr>
            <a:r>
              <a:rPr lang="en-US" sz="1400" dirty="0"/>
              <a:t>All Board Seats</a:t>
            </a:r>
          </a:p>
        </c:rich>
      </c:tx>
      <c:layout>
        <c:manualLayout>
          <c:xMode val="edge"/>
          <c:yMode val="edge"/>
          <c:x val="0.17246259107414144"/>
          <c:y val="6.6752600146498517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959061546432011"/>
          <c:y val="0.29714961526345746"/>
          <c:w val="0.74272360185746011"/>
          <c:h val="0.66007716984094933"/>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6E5-41A7-86F8-72FC66B85229}"/>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F6E5-41A7-86F8-72FC66B85229}"/>
              </c:ext>
            </c:extLst>
          </c:dPt>
          <c:dLbls>
            <c:dLbl>
              <c:idx val="0"/>
              <c:layout>
                <c:manualLayout>
                  <c:x val="-0.17298590080086151"/>
                  <c:y val="7.6135002355474796E-2"/>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r>
                      <a:rPr lang="en-US" sz="1100" b="1" dirty="0">
                        <a:solidFill>
                          <a:schemeClr val="bg1"/>
                        </a:solidFill>
                      </a:rPr>
                      <a:t>Male 25%</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E5-41A7-86F8-72FC66B85229}"/>
                </c:ext>
              </c:extLst>
            </c:dLbl>
            <c:dLbl>
              <c:idx val="1"/>
              <c:layout>
                <c:manualLayout>
                  <c:x val="0.23830860084797093"/>
                  <c:y val="-0.22415438454808545"/>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r>
                      <a:rPr lang="en-US" sz="1100" b="1" dirty="0"/>
                      <a:t>Female 75%</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E5-41A7-86F8-72FC66B8522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'WBENC Board Proposed'!$E$71:$E$72</c:f>
              <c:strCache>
                <c:ptCount val="2"/>
                <c:pt idx="0">
                  <c:v>Male</c:v>
                </c:pt>
                <c:pt idx="1">
                  <c:v>Female</c:v>
                </c:pt>
              </c:strCache>
            </c:strRef>
          </c:cat>
          <c:val>
            <c:numRef>
              <c:f>'WBENC Board Proposed'!$F$71:$F$72</c:f>
              <c:numCache>
                <c:formatCode>0%</c:formatCode>
                <c:ptCount val="2"/>
                <c:pt idx="0">
                  <c:v>0.22950819672131148</c:v>
                </c:pt>
                <c:pt idx="1">
                  <c:v>0.73770491803278693</c:v>
                </c:pt>
              </c:numCache>
            </c:numRef>
          </c:val>
          <c:extLst>
            <c:ext xmlns:c16="http://schemas.microsoft.com/office/drawing/2014/chart" uri="{C3380CC4-5D6E-409C-BE32-E72D297353CC}">
              <c16:uniqueId val="{00000004-F6E5-41A7-86F8-72FC66B85229}"/>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400" dirty="0"/>
              <a:t>Board Demographics by Gender-2017</a:t>
            </a:r>
          </a:p>
          <a:p>
            <a:pPr>
              <a:defRPr/>
            </a:pPr>
            <a:r>
              <a:rPr lang="en-US" sz="1400" dirty="0"/>
              <a:t>*CORPORATE SEATS ONLY*</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9321319531170392E-2"/>
          <c:y val="0.17892144228368287"/>
          <c:w val="0.84289270102182934"/>
          <c:h val="0.82107843137254899"/>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030-4859-B022-E10CE621EF28}"/>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030-4859-B022-E10CE621EF28}"/>
              </c:ext>
            </c:extLst>
          </c:dPt>
          <c:dLbls>
            <c:dLbl>
              <c:idx val="0"/>
              <c:layout>
                <c:manualLayout>
                  <c:x val="-0.20543932196522618"/>
                  <c:y val="9.774280782992438E-2"/>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r>
                      <a:rPr lang="en-US" sz="1100" b="1" dirty="0">
                        <a:solidFill>
                          <a:schemeClr val="bg1"/>
                        </a:solidFill>
                      </a:rPr>
                      <a:t> Male: 37%</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793924469604448"/>
                      <c:h val="0.11319668292447523"/>
                    </c:manualLayout>
                  </c15:layout>
                </c:ext>
                <c:ext xmlns:c16="http://schemas.microsoft.com/office/drawing/2014/chart" uri="{C3380CC4-5D6E-409C-BE32-E72D297353CC}">
                  <c16:uniqueId val="{00000001-0030-4859-B022-E10CE621EF28}"/>
                </c:ext>
              </c:extLst>
            </c:dLbl>
            <c:dLbl>
              <c:idx val="1"/>
              <c:layout>
                <c:manualLayout>
                  <c:x val="0.26623285997928647"/>
                  <c:y val="-0.27680893981696636"/>
                </c:manualLayout>
              </c:layout>
              <c:tx>
                <c:rich>
                  <a:bodyPr rot="0" spcFirstLastPara="1" vertOverflow="ellipsis" vert="horz" wrap="square" lIns="38100" tIns="19050" rIns="38100" bIns="19050" anchor="ctr" anchorCtr="1">
                    <a:noAutofit/>
                  </a:bodyPr>
                  <a:lstStyle/>
                  <a:p>
                    <a:pPr>
                      <a:defRPr sz="1100" b="1" i="0" u="none" strike="noStrike" kern="1200" spc="0" baseline="0">
                        <a:solidFill>
                          <a:schemeClr val="bg1"/>
                        </a:solidFill>
                        <a:latin typeface="+mn-lt"/>
                        <a:ea typeface="+mn-ea"/>
                        <a:cs typeface="+mn-cs"/>
                      </a:defRPr>
                    </a:pPr>
                    <a:fld id="{2BDA881E-95BB-45CF-B934-2BB231DF85AC}" type="CATEGORYNAME">
                      <a:rPr lang="en-US" sz="1100" b="1">
                        <a:solidFill>
                          <a:schemeClr val="bg1"/>
                        </a:solidFill>
                      </a:rPr>
                      <a:pPr>
                        <a:defRPr sz="1100">
                          <a:solidFill>
                            <a:schemeClr val="bg1"/>
                          </a:solidFill>
                        </a:defRPr>
                      </a:pPr>
                      <a:t>[CATEGORY NAME]</a:t>
                    </a:fld>
                    <a:r>
                      <a:rPr lang="en-US" sz="1100" b="1" dirty="0">
                        <a:solidFill>
                          <a:schemeClr val="bg1"/>
                        </a:solidFill>
                      </a:rPr>
                      <a:t> 63%</a:t>
                    </a:r>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1074390483864212"/>
                      <c:h val="9.5364276180208304E-2"/>
                    </c:manualLayout>
                  </c15:layout>
                  <c15:dlblFieldTable/>
                  <c15:showDataLabelsRange val="0"/>
                </c:ext>
                <c:ext xmlns:c16="http://schemas.microsoft.com/office/drawing/2014/chart" uri="{C3380CC4-5D6E-409C-BE32-E72D297353CC}">
                  <c16:uniqueId val="{00000003-0030-4859-B022-E10CE621EF2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'WBENC Board 2015'!$E$72:$E$73</c:f>
              <c:strCache>
                <c:ptCount val="2"/>
                <c:pt idx="0">
                  <c:v>Male:</c:v>
                </c:pt>
                <c:pt idx="1">
                  <c:v>Female:</c:v>
                </c:pt>
              </c:strCache>
            </c:strRef>
          </c:cat>
          <c:val>
            <c:numRef>
              <c:f>'WBENC Board 2015'!$F$72:$F$73</c:f>
              <c:numCache>
                <c:formatCode>0%</c:formatCode>
                <c:ptCount val="2"/>
                <c:pt idx="0">
                  <c:v>0.20634920634920634</c:v>
                </c:pt>
                <c:pt idx="1">
                  <c:v>0.79365079365079361</c:v>
                </c:pt>
              </c:numCache>
            </c:numRef>
          </c:val>
          <c:extLst>
            <c:ext xmlns:c16="http://schemas.microsoft.com/office/drawing/2014/chart" uri="{C3380CC4-5D6E-409C-BE32-E72D297353CC}">
              <c16:uniqueId val="{00000004-0030-4859-B022-E10CE621EF28}"/>
            </c:ext>
          </c:extLst>
        </c:ser>
        <c:dLbls>
          <c:dLblPos val="outEnd"/>
          <c:showLegendKey val="0"/>
          <c:showVal val="1"/>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400" dirty="0"/>
              <a:t>Board Demographics by Gender    </a:t>
            </a:r>
            <a:r>
              <a:rPr lang="en-US" sz="1400" dirty="0">
                <a:solidFill>
                  <a:srgbClr val="FF0000"/>
                </a:solidFill>
              </a:rPr>
              <a:t>*As Proposed*</a:t>
            </a:r>
          </a:p>
          <a:p>
            <a:pPr>
              <a:defRPr/>
            </a:pPr>
            <a:r>
              <a:rPr lang="en-US" sz="1400" dirty="0"/>
              <a:t>*Corporate seats only*</a:t>
            </a:r>
          </a:p>
        </c:rich>
      </c:tx>
      <c:layout>
        <c:manualLayout>
          <c:xMode val="edge"/>
          <c:yMode val="edge"/>
          <c:x val="0.16979805547647037"/>
          <c:y val="5.942478998178722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205708288061872"/>
          <c:y val="0.28375731191085563"/>
          <c:w val="0.74272360185746011"/>
          <c:h val="0.66007716984094933"/>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5F4-4A1B-AEEE-2BB4AC8B3FD3}"/>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5F4-4A1B-AEEE-2BB4AC8B3FD3}"/>
              </c:ext>
            </c:extLst>
          </c:dPt>
          <c:dLbls>
            <c:dLbl>
              <c:idx val="0"/>
              <c:layout>
                <c:manualLayout>
                  <c:x val="-0.17298590080086151"/>
                  <c:y val="7.6135002355474796E-2"/>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r>
                      <a:rPr lang="en-US" sz="1100" b="1" dirty="0">
                        <a:solidFill>
                          <a:schemeClr val="bg1"/>
                        </a:solidFill>
                      </a:rPr>
                      <a:t>Male 39%</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F4-4A1B-AEEE-2BB4AC8B3FD3}"/>
                </c:ext>
              </c:extLst>
            </c:dLbl>
            <c:dLbl>
              <c:idx val="1"/>
              <c:layout>
                <c:manualLayout>
                  <c:x val="0.23830860084797093"/>
                  <c:y val="-0.22415438454808545"/>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r>
                      <a:rPr lang="en-US" sz="1100" b="1" dirty="0"/>
                      <a:t>Female 61%</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F4-4A1B-AEEE-2BB4AC8B3FD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'WBENC Board Proposed'!$E$71:$E$72</c:f>
              <c:strCache>
                <c:ptCount val="2"/>
                <c:pt idx="0">
                  <c:v>Male</c:v>
                </c:pt>
                <c:pt idx="1">
                  <c:v>Female</c:v>
                </c:pt>
              </c:strCache>
            </c:strRef>
          </c:cat>
          <c:val>
            <c:numRef>
              <c:f>'WBENC Board Proposed'!$F$71:$F$72</c:f>
              <c:numCache>
                <c:formatCode>0%</c:formatCode>
                <c:ptCount val="2"/>
                <c:pt idx="0">
                  <c:v>0.22950819672131148</c:v>
                </c:pt>
                <c:pt idx="1">
                  <c:v>0.73770491803278693</c:v>
                </c:pt>
              </c:numCache>
            </c:numRef>
          </c:val>
          <c:extLst>
            <c:ext xmlns:c16="http://schemas.microsoft.com/office/drawing/2014/chart" uri="{C3380CC4-5D6E-409C-BE32-E72D297353CC}">
              <c16:uniqueId val="{00000004-35F4-4A1B-AEEE-2BB4AC8B3FD3}"/>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300" dirty="0"/>
              <a:t>2017 Board Demographics by Race</a:t>
            </a:r>
          </a:p>
          <a:p>
            <a:pPr>
              <a:defRPr/>
            </a:pPr>
            <a:r>
              <a:rPr lang="en-US" sz="1300" u="sng" dirty="0"/>
              <a:t>All</a:t>
            </a:r>
            <a:r>
              <a:rPr lang="en-US" sz="1300" dirty="0"/>
              <a:t> Board Seats</a:t>
            </a:r>
          </a:p>
        </c:rich>
      </c:tx>
      <c:layout>
        <c:manualLayout>
          <c:xMode val="edge"/>
          <c:yMode val="edge"/>
          <c:x val="0.16605518160546845"/>
          <c:y val="1.5296668287849775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273118948052419"/>
          <c:y val="0.4149603565876015"/>
          <c:w val="0.64141633284679755"/>
          <c:h val="0.58064662516043297"/>
        </c:manualLayout>
      </c:layout>
      <c:pie3DChart>
        <c:varyColors val="1"/>
        <c:ser>
          <c:idx val="0"/>
          <c:order val="0"/>
          <c:explosion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091-4F2F-8291-53E496DE62EB}"/>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091-4F2F-8291-53E496DE62EB}"/>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A091-4F2F-8291-53E496DE62EB}"/>
              </c:ext>
            </c:extLst>
          </c:dPt>
          <c:dPt>
            <c:idx val="3"/>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A091-4F2F-8291-53E496DE62EB}"/>
              </c:ext>
            </c:extLst>
          </c:dPt>
          <c:dLbls>
            <c:dLbl>
              <c:idx val="0"/>
              <c:layout>
                <c:manualLayout>
                  <c:x val="-2.0089904614329662E-2"/>
                  <c:y val="-9.6181827145014109E-2"/>
                </c:manualLayout>
              </c:layout>
              <c:tx>
                <c:rich>
                  <a:bodyPr rot="0" spcFirstLastPara="1" vertOverflow="ellipsis" vert="horz" wrap="square" lIns="38100" tIns="19050" rIns="38100" bIns="19050" anchor="ctr" anchorCtr="1">
                    <a:noAutofit/>
                  </a:bodyPr>
                  <a:lstStyle/>
                  <a:p>
                    <a:pPr>
                      <a:defRPr sz="1050" b="1" i="0" u="none" strike="noStrike" kern="1200" spc="0" baseline="0">
                        <a:solidFill>
                          <a:sysClr val="windowText" lastClr="000000"/>
                        </a:solidFill>
                        <a:latin typeface="+mn-lt"/>
                        <a:ea typeface="+mn-ea"/>
                        <a:cs typeface="+mn-cs"/>
                      </a:defRPr>
                    </a:pPr>
                    <a:fld id="{7CD81FFB-2AA1-4F40-8DAF-4B41AC3FA2C9}" type="CATEGORYNAME">
                      <a:rPr lang="en-US" sz="1050"/>
                      <a:pPr>
                        <a:defRPr sz="1050">
                          <a:solidFill>
                            <a:sysClr val="windowText" lastClr="000000"/>
                          </a:solidFill>
                        </a:defRPr>
                      </a:pPr>
                      <a:t>[CATEGORY NAME]</a:t>
                    </a:fld>
                    <a:r>
                      <a:rPr lang="en-US" sz="1050" baseline="0" dirty="0"/>
                      <a:t>
34%</a:t>
                    </a:r>
                  </a:p>
                </c:rich>
              </c:tx>
              <c:spPr>
                <a:noFill/>
                <a:ln>
                  <a:noFill/>
                </a:ln>
                <a:effectLst/>
              </c:spPr>
              <c:txPr>
                <a:bodyPr rot="0" spcFirstLastPara="1" vertOverflow="ellipsis" vert="horz" wrap="square" lIns="38100" tIns="19050" rIns="38100" bIns="19050" anchor="ctr" anchorCtr="1">
                  <a:noAutofit/>
                </a:bodyPr>
                <a:lstStyle/>
                <a:p>
                  <a:pPr>
                    <a:defRPr sz="105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250241817372559"/>
                      <c:h val="0.19965478336159717"/>
                    </c:manualLayout>
                  </c15:layout>
                  <c15:dlblFieldTable/>
                  <c15:showDataLabelsRange val="0"/>
                </c:ext>
                <c:ext xmlns:c16="http://schemas.microsoft.com/office/drawing/2014/chart" uri="{C3380CC4-5D6E-409C-BE32-E72D297353CC}">
                  <c16:uniqueId val="{00000001-A091-4F2F-8291-53E496DE62EB}"/>
                </c:ext>
              </c:extLst>
            </c:dLbl>
            <c:dLbl>
              <c:idx val="1"/>
              <c:layout>
                <c:manualLayout>
                  <c:x val="-0.12770754644261159"/>
                  <c:y val="-0.26415616761520683"/>
                </c:manualLayout>
              </c:layout>
              <c:tx>
                <c:rich>
                  <a:bodyPr rot="0" spcFirstLastPara="1" vertOverflow="ellipsis" vert="horz" wrap="square" lIns="38100" tIns="19050" rIns="38100" bIns="19050" anchor="ctr" anchorCtr="1">
                    <a:spAutoFit/>
                  </a:bodyPr>
                  <a:lstStyle/>
                  <a:p>
                    <a:pPr>
                      <a:defRPr sz="1050" b="1" i="0" u="none" strike="noStrike" kern="1200" spc="0" baseline="0">
                        <a:solidFill>
                          <a:sysClr val="windowText" lastClr="000000"/>
                        </a:solidFill>
                        <a:latin typeface="+mn-lt"/>
                        <a:ea typeface="+mn-ea"/>
                        <a:cs typeface="+mn-cs"/>
                      </a:defRPr>
                    </a:pPr>
                    <a:fld id="{390539F6-B32E-4AF3-9CFF-8EFFB1D583FA}" type="CATEGORYNAME">
                      <a:rPr lang="en-US" sz="1050"/>
                      <a:pPr>
                        <a:defRPr sz="1050">
                          <a:solidFill>
                            <a:sysClr val="windowText" lastClr="000000"/>
                          </a:solidFill>
                        </a:defRPr>
                      </a:pPr>
                      <a:t>[CATEGORY NAME]</a:t>
                    </a:fld>
                    <a:r>
                      <a:rPr lang="en-US" sz="1050" baseline="0" dirty="0"/>
                      <a:t>
54%</a:t>
                    </a: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091-4F2F-8291-53E496DE62EB}"/>
                </c:ext>
              </c:extLst>
            </c:dLbl>
            <c:dLbl>
              <c:idx val="2"/>
              <c:layout>
                <c:manualLayout>
                  <c:x val="-3.5358405657344903E-2"/>
                  <c:y val="2.4260067928190197E-3"/>
                </c:manualLayout>
              </c:layout>
              <c:tx>
                <c:rich>
                  <a:bodyPr rot="0" spcFirstLastPara="1" vertOverflow="ellipsis" vert="horz" wrap="square" lIns="38100" tIns="19050" rIns="38100" bIns="19050" anchor="ctr" anchorCtr="1">
                    <a:spAutoFit/>
                  </a:bodyPr>
                  <a:lstStyle/>
                  <a:p>
                    <a:pPr>
                      <a:defRPr sz="1050" b="1" i="0" u="none" strike="noStrike" kern="1200" spc="0" baseline="0">
                        <a:solidFill>
                          <a:sysClr val="windowText" lastClr="000000"/>
                        </a:solidFill>
                        <a:latin typeface="+mn-lt"/>
                        <a:ea typeface="+mn-ea"/>
                        <a:cs typeface="+mn-cs"/>
                      </a:defRPr>
                    </a:pPr>
                    <a:fld id="{70CC7F5D-F42D-4A1A-8662-7D2EE07BE274}" type="CATEGORYNAME">
                      <a:rPr lang="en-US" sz="1050"/>
                      <a:pPr>
                        <a:defRPr sz="1050">
                          <a:solidFill>
                            <a:sysClr val="windowText" lastClr="000000"/>
                          </a:solidFill>
                        </a:defRPr>
                      </a:pPr>
                      <a:t>[CATEGORY NAME]</a:t>
                    </a:fld>
                    <a:r>
                      <a:rPr lang="en-US" sz="1050" baseline="0" dirty="0"/>
                      <a:t>
9%</a:t>
                    </a: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091-4F2F-8291-53E496DE62EB}"/>
                </c:ext>
              </c:extLst>
            </c:dLbl>
            <c:dLbl>
              <c:idx val="3"/>
              <c:layout>
                <c:manualLayout>
                  <c:x val="1.4638226683396068E-2"/>
                  <c:y val="-1.9379844961240341E-2"/>
                </c:manualLayout>
              </c:layout>
              <c:tx>
                <c:rich>
                  <a:bodyPr rot="0" spcFirstLastPara="1" vertOverflow="ellipsis" vert="horz" wrap="square" lIns="38100" tIns="19050" rIns="38100" bIns="19050" anchor="ctr" anchorCtr="1">
                    <a:spAutoFit/>
                  </a:bodyPr>
                  <a:lstStyle/>
                  <a:p>
                    <a:pPr>
                      <a:defRPr sz="1050" b="1" i="0" u="none" strike="noStrike" kern="1200" spc="0" baseline="0">
                        <a:solidFill>
                          <a:sysClr val="windowText" lastClr="000000"/>
                        </a:solidFill>
                        <a:latin typeface="+mn-lt"/>
                        <a:ea typeface="+mn-ea"/>
                        <a:cs typeface="+mn-cs"/>
                      </a:defRPr>
                    </a:pPr>
                    <a:fld id="{2CF00595-0762-4E9D-B4E9-4FEEAD8D281E}" type="CATEGORYNAME">
                      <a:rPr lang="en-US" sz="1050"/>
                      <a:pPr>
                        <a:defRPr sz="1050">
                          <a:solidFill>
                            <a:sysClr val="windowText" lastClr="000000"/>
                          </a:solidFill>
                        </a:defRPr>
                      </a:pPr>
                      <a:t>[CATEGORY NAME]</a:t>
                    </a:fld>
                    <a:r>
                      <a:rPr lang="en-US" sz="1050" baseline="0" dirty="0"/>
                      <a:t>
3%</a:t>
                    </a: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091-4F2F-8291-53E496DE62EB}"/>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'WBENC Board 2015'!$H$72:$H$75</c:f>
              <c:strCache>
                <c:ptCount val="4"/>
                <c:pt idx="0">
                  <c:v>African-American: </c:v>
                </c:pt>
                <c:pt idx="1">
                  <c:v>White: </c:v>
                </c:pt>
                <c:pt idx="2">
                  <c:v>Hispanic: </c:v>
                </c:pt>
                <c:pt idx="3">
                  <c:v>Asian American: </c:v>
                </c:pt>
              </c:strCache>
            </c:strRef>
          </c:cat>
          <c:val>
            <c:numRef>
              <c:f>'WBENC Board 2015'!$I$72:$I$75</c:f>
              <c:numCache>
                <c:formatCode>0%</c:formatCode>
                <c:ptCount val="4"/>
                <c:pt idx="0">
                  <c:v>0.36507936507936506</c:v>
                </c:pt>
                <c:pt idx="1">
                  <c:v>0.52380952380952384</c:v>
                </c:pt>
                <c:pt idx="2">
                  <c:v>9.5238095238095233E-2</c:v>
                </c:pt>
                <c:pt idx="3">
                  <c:v>1.5873015873015872E-2</c:v>
                </c:pt>
              </c:numCache>
            </c:numRef>
          </c:val>
          <c:extLst>
            <c:ext xmlns:c16="http://schemas.microsoft.com/office/drawing/2014/chart" uri="{C3380CC4-5D6E-409C-BE32-E72D297353CC}">
              <c16:uniqueId val="{00000008-A091-4F2F-8291-53E496DE62EB}"/>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300" dirty="0"/>
              <a:t>Board Demographics by Race   </a:t>
            </a:r>
            <a:r>
              <a:rPr lang="en-US" sz="1300" dirty="0">
                <a:solidFill>
                  <a:srgbClr val="FF0000"/>
                </a:solidFill>
              </a:rPr>
              <a:t>*as Proposed*</a:t>
            </a:r>
          </a:p>
          <a:p>
            <a:pPr>
              <a:defRPr/>
            </a:pPr>
            <a:r>
              <a:rPr lang="en-US" sz="1300" u="sng" dirty="0"/>
              <a:t>All</a:t>
            </a:r>
            <a:r>
              <a:rPr lang="en-US" sz="1300" dirty="0"/>
              <a:t> Board Seats</a:t>
            </a:r>
          </a:p>
        </c:rich>
      </c:tx>
      <c:layout>
        <c:manualLayout>
          <c:xMode val="edge"/>
          <c:yMode val="edge"/>
          <c:x val="0.17719677487621033"/>
          <c:y val="2.59871965747935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225244560068871"/>
          <c:y val="0.43457739575721155"/>
          <c:w val="0.62994186608153957"/>
          <c:h val="0.53553159014002061"/>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00A-4345-BB92-A50242D9F035}"/>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00A-4345-BB92-A50242D9F035}"/>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00A-4345-BB92-A50242D9F035}"/>
              </c:ext>
            </c:extLst>
          </c:dPt>
          <c:dPt>
            <c:idx val="3"/>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00A-4345-BB92-A50242D9F035}"/>
              </c:ext>
            </c:extLst>
          </c:dPt>
          <c:dLbls>
            <c:dLbl>
              <c:idx val="0"/>
              <c:layout>
                <c:manualLayout>
                  <c:x val="-9.6061479346783111E-3"/>
                  <c:y val="-0.11031175059952041"/>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r>
                      <a:rPr lang="en-US" sz="1000" dirty="0"/>
                      <a:t>African</a:t>
                    </a:r>
                    <a:r>
                      <a:rPr lang="en-US" sz="1000" baseline="0" dirty="0"/>
                      <a:t> American:</a:t>
                    </a:r>
                  </a:p>
                  <a:p>
                    <a:pPr>
                      <a:defRPr>
                        <a:solidFill>
                          <a:sysClr val="windowText" lastClr="000000"/>
                        </a:solidFill>
                      </a:defRPr>
                    </a:pPr>
                    <a:r>
                      <a:rPr lang="en-US" sz="1000" baseline="0" dirty="0"/>
                      <a:t> </a:t>
                    </a:r>
                    <a:r>
                      <a:rPr lang="en-US" sz="1000" dirty="0"/>
                      <a:t>37%</a:t>
                    </a:r>
                    <a:endParaRPr lang="en-US" sz="1000"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0A-4345-BB92-A50242D9F035}"/>
                </c:ext>
              </c:extLst>
            </c:dLbl>
            <c:dLbl>
              <c:idx val="1"/>
              <c:layout>
                <c:manualLayout>
                  <c:x val="-0.13002465336848695"/>
                  <c:y val="-0.2404319723338701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r>
                      <a:rPr lang="en-US" sz="1000" dirty="0"/>
                      <a:t>White:</a:t>
                    </a:r>
                  </a:p>
                  <a:p>
                    <a:pPr>
                      <a:defRPr>
                        <a:solidFill>
                          <a:sysClr val="windowText" lastClr="000000"/>
                        </a:solidFill>
                      </a:defRPr>
                    </a:pPr>
                    <a:r>
                      <a:rPr lang="en-US" sz="1000" dirty="0"/>
                      <a:t> 50%</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0A-4345-BB92-A50242D9F035}"/>
                </c:ext>
              </c:extLst>
            </c:dLbl>
            <c:dLbl>
              <c:idx val="2"/>
              <c:layout>
                <c:manualLayout>
                  <c:x val="-1.4409221902017261E-2"/>
                  <c:y val="-7.1942446043165471E-3"/>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r>
                      <a:rPr lang="en-US" sz="1000" dirty="0"/>
                      <a:t>Hispanic:</a:t>
                    </a:r>
                  </a:p>
                  <a:p>
                    <a:pPr>
                      <a:defRPr>
                        <a:solidFill>
                          <a:sysClr val="windowText" lastClr="000000"/>
                        </a:solidFill>
                      </a:defRPr>
                    </a:pPr>
                    <a:fld id="{3785F8A9-652D-48BB-AEA1-9A01466F4A3B}" type="VALUE">
                      <a:rPr lang="en-US" sz="1000"/>
                      <a:pPr>
                        <a:defRPr>
                          <a:solidFill>
                            <a:sysClr val="windowText" lastClr="000000"/>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00A-4345-BB92-A50242D9F035}"/>
                </c:ext>
              </c:extLst>
            </c:dLbl>
            <c:dLbl>
              <c:idx val="3"/>
              <c:layout>
                <c:manualLayout>
                  <c:x val="0.11011075421671536"/>
                  <c:y val="-1.4388621484907467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r>
                      <a:rPr lang="en-US" sz="1000" dirty="0"/>
                      <a:t>Asian</a:t>
                    </a:r>
                    <a:r>
                      <a:rPr lang="en-US" sz="1000" baseline="0" dirty="0"/>
                      <a:t> American: 5%</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0A-4345-BB92-A50242D9F03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'WBENC Board Proposed'!$H$71:$H$74</c:f>
              <c:strCache>
                <c:ptCount val="4"/>
                <c:pt idx="0">
                  <c:v>African-American: </c:v>
                </c:pt>
                <c:pt idx="1">
                  <c:v>White: </c:v>
                </c:pt>
                <c:pt idx="2">
                  <c:v>Hispanic: </c:v>
                </c:pt>
                <c:pt idx="3">
                  <c:v>Asian American: </c:v>
                </c:pt>
              </c:strCache>
            </c:strRef>
          </c:cat>
          <c:val>
            <c:numRef>
              <c:f>'WBENC Board Proposed'!$I$71:$I$74</c:f>
              <c:numCache>
                <c:formatCode>0%</c:formatCode>
                <c:ptCount val="4"/>
                <c:pt idx="0">
                  <c:v>0.32786885245901637</c:v>
                </c:pt>
                <c:pt idx="1">
                  <c:v>0.52459016393442626</c:v>
                </c:pt>
                <c:pt idx="2">
                  <c:v>8.1967213114754092E-2</c:v>
                </c:pt>
                <c:pt idx="3">
                  <c:v>3.2786885245901641E-2</c:v>
                </c:pt>
              </c:numCache>
            </c:numRef>
          </c:val>
          <c:extLst>
            <c:ext xmlns:c16="http://schemas.microsoft.com/office/drawing/2014/chart" uri="{C3380CC4-5D6E-409C-BE32-E72D297353CC}">
              <c16:uniqueId val="{00000008-900A-4345-BB92-A50242D9F03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300" dirty="0"/>
              <a:t>Board demographics BY RACE  </a:t>
            </a:r>
            <a:r>
              <a:rPr lang="en-US" sz="1300" baseline="0" dirty="0"/>
              <a:t> </a:t>
            </a:r>
            <a:r>
              <a:rPr lang="en-US" sz="1300" dirty="0">
                <a:solidFill>
                  <a:srgbClr val="FF0000"/>
                </a:solidFill>
              </a:rPr>
              <a:t>*as proposed*</a:t>
            </a:r>
            <a:r>
              <a:rPr lang="en-US" sz="1300" baseline="0" dirty="0">
                <a:solidFill>
                  <a:srgbClr val="FF0000"/>
                </a:solidFill>
              </a:rPr>
              <a:t>                                       </a:t>
            </a:r>
            <a:r>
              <a:rPr lang="en-US" sz="1300" baseline="0" dirty="0"/>
              <a:t>*corporate seats only*</a:t>
            </a:r>
            <a:endParaRPr lang="en-US" sz="1300" dirty="0"/>
          </a:p>
        </c:rich>
      </c:tx>
      <c:layout>
        <c:manualLayout>
          <c:xMode val="edge"/>
          <c:yMode val="edge"/>
          <c:x val="0.1853677692062928"/>
          <c:y val="4.5084350334511679E-3"/>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836788678838808"/>
          <c:y val="0.46070184231330924"/>
          <c:w val="0.72913286708252101"/>
          <c:h val="0.53929815768669076"/>
        </c:manualLayout>
      </c:layout>
      <c:pie3DChart>
        <c:varyColors val="1"/>
        <c:ser>
          <c:idx val="0"/>
          <c:order val="0"/>
          <c:explosion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A25-4D01-A71C-08CD4DD7B5AA}"/>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A25-4D01-A71C-08CD4DD7B5AA}"/>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A25-4D01-A71C-08CD4DD7B5AA}"/>
              </c:ext>
            </c:extLst>
          </c:dPt>
          <c:dPt>
            <c:idx val="3"/>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7A25-4D01-A71C-08CD4DD7B5AA}"/>
              </c:ext>
            </c:extLst>
          </c:dPt>
          <c:dLbls>
            <c:dLbl>
              <c:idx val="0"/>
              <c:layout>
                <c:manualLayout>
                  <c:x val="-9.0277374116735538E-3"/>
                  <c:y val="-0.18538428329255974"/>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fld id="{46BECE50-3ADB-4586-8503-1F9588AD4960}" type="CATEGORYNAME">
                      <a:rPr lang="en-US" smtClean="0">
                        <a:solidFill>
                          <a:schemeClr val="tx1"/>
                        </a:solidFill>
                      </a:rPr>
                      <a:pPr>
                        <a:defRPr>
                          <a:solidFill>
                            <a:schemeClr val="tx1"/>
                          </a:solidFill>
                        </a:defRPr>
                      </a:pPr>
                      <a:t>[CATEGORY NAME]</a:t>
                    </a:fld>
                    <a:r>
                      <a:rPr lang="en-US" dirty="0">
                        <a:solidFill>
                          <a:schemeClr val="tx1"/>
                        </a:solidFill>
                      </a:rPr>
                      <a:t>44%</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094443064539934"/>
                      <c:h val="0.21719439637784346"/>
                    </c:manualLayout>
                  </c15:layout>
                  <c15:dlblFieldTable/>
                  <c15:showDataLabelsRange val="0"/>
                </c:ext>
                <c:ext xmlns:c16="http://schemas.microsoft.com/office/drawing/2014/chart" uri="{C3380CC4-5D6E-409C-BE32-E72D297353CC}">
                  <c16:uniqueId val="{00000001-7A25-4D01-A71C-08CD4DD7B5AA}"/>
                </c:ext>
              </c:extLst>
            </c:dLbl>
            <c:dLbl>
              <c:idx val="1"/>
              <c:layout>
                <c:manualLayout>
                  <c:x val="-5.8613731607028992E-2"/>
                  <c:y val="-0.14351844566534272"/>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fld id="{D8557DE0-21FF-429E-8E54-9C740EF3F72B}" type="CATEGORYNAME">
                      <a:rPr lang="en-US" smtClean="0">
                        <a:solidFill>
                          <a:schemeClr val="tx1"/>
                        </a:solidFill>
                      </a:rPr>
                      <a:pPr>
                        <a:defRPr>
                          <a:solidFill>
                            <a:schemeClr val="tx1"/>
                          </a:solidFill>
                        </a:defRPr>
                      </a:pPr>
                      <a:t>[CATEGORY NAME]</a:t>
                    </a:fld>
                    <a:r>
                      <a:rPr lang="en-US" dirty="0">
                        <a:solidFill>
                          <a:schemeClr val="tx1"/>
                        </a:solidFill>
                      </a:rPr>
                      <a:t> 44%</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3032787361883788"/>
                      <c:h val="0.20601866422487011"/>
                    </c:manualLayout>
                  </c15:layout>
                  <c15:dlblFieldTable/>
                  <c15:showDataLabelsRange val="0"/>
                </c:ext>
                <c:ext xmlns:c16="http://schemas.microsoft.com/office/drawing/2014/chart" uri="{C3380CC4-5D6E-409C-BE32-E72D297353CC}">
                  <c16:uniqueId val="{00000003-7A25-4D01-A71C-08CD4DD7B5AA}"/>
                </c:ext>
              </c:extLst>
            </c:dLbl>
            <c:dLbl>
              <c:idx val="2"/>
              <c:layout>
                <c:manualLayout>
                  <c:x val="-1.4730669321965158E-2"/>
                  <c:y val="-5.0925886062867479E-2"/>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fld id="{64971601-EDCA-4989-8998-259DE269E0E5}" type="CATEGORYNAME">
                      <a:rPr lang="en-US" smtClean="0">
                        <a:solidFill>
                          <a:schemeClr val="tx1"/>
                        </a:solidFill>
                      </a:rPr>
                      <a:pPr>
                        <a:defRPr>
                          <a:solidFill>
                            <a:schemeClr val="tx1"/>
                          </a:solidFill>
                        </a:defRPr>
                      </a:pPr>
                      <a:t>[CATEGORY NAME]</a:t>
                    </a:fld>
                    <a:r>
                      <a:rPr lang="en-US" dirty="0">
                        <a:solidFill>
                          <a:schemeClr val="tx1"/>
                        </a:solidFill>
                      </a:rPr>
                      <a:t> 4%</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9003888007872932"/>
                      <c:h val="0.1504630426890799"/>
                    </c:manualLayout>
                  </c15:layout>
                  <c15:dlblFieldTable/>
                  <c15:showDataLabelsRange val="0"/>
                </c:ext>
                <c:ext xmlns:c16="http://schemas.microsoft.com/office/drawing/2014/chart" uri="{C3380CC4-5D6E-409C-BE32-E72D297353CC}">
                  <c16:uniqueId val="{00000005-7A25-4D01-A71C-08CD4DD7B5AA}"/>
                </c:ext>
              </c:extLst>
            </c:dLbl>
            <c:dLbl>
              <c:idx val="3"/>
              <c:layout>
                <c:manualLayout>
                  <c:x val="0.1893197606110272"/>
                  <c:y val="-3.2805306711100393E-2"/>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fld id="{13D036C5-E69A-4B7B-8057-AC13EE3350DF}" type="CATEGORYNAME">
                      <a:rPr lang="en-US" smtClean="0">
                        <a:solidFill>
                          <a:schemeClr val="tx1"/>
                        </a:solidFill>
                      </a:rPr>
                      <a:pPr>
                        <a:defRPr>
                          <a:solidFill>
                            <a:schemeClr val="tx1"/>
                          </a:solidFill>
                        </a:defRPr>
                      </a:pPr>
                      <a:t>[CATEGORY NAME]</a:t>
                    </a:fld>
                    <a:r>
                      <a:rPr lang="en-US" dirty="0">
                        <a:solidFill>
                          <a:schemeClr val="tx1"/>
                        </a:solidFill>
                      </a:rPr>
                      <a:t>8%</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8450575835536795"/>
                      <c:h val="0.13888905383947561"/>
                    </c:manualLayout>
                  </c15:layout>
                  <c15:dlblFieldTable/>
                  <c15:showDataLabelsRange val="0"/>
                </c:ext>
                <c:ext xmlns:c16="http://schemas.microsoft.com/office/drawing/2014/chart" uri="{C3380CC4-5D6E-409C-BE32-E72D297353CC}">
                  <c16:uniqueId val="{00000007-7A25-4D01-A71C-08CD4DD7B5A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'WBENC Board Proposed'!$H$80:$H$83</c:f>
              <c:strCache>
                <c:ptCount val="4"/>
                <c:pt idx="0">
                  <c:v>African-American: </c:v>
                </c:pt>
                <c:pt idx="1">
                  <c:v>White: </c:v>
                </c:pt>
                <c:pt idx="2">
                  <c:v>Hispanic: </c:v>
                </c:pt>
                <c:pt idx="3">
                  <c:v>Asian American: </c:v>
                </c:pt>
              </c:strCache>
            </c:strRef>
          </c:cat>
          <c:val>
            <c:numRef>
              <c:f>'WBENC Board Proposed'!$I$80:$I$83</c:f>
              <c:numCache>
                <c:formatCode>0%</c:formatCode>
                <c:ptCount val="4"/>
                <c:pt idx="0">
                  <c:v>0.44444444444444442</c:v>
                </c:pt>
                <c:pt idx="1">
                  <c:v>0.44444444444444442</c:v>
                </c:pt>
                <c:pt idx="2">
                  <c:v>0.04</c:v>
                </c:pt>
                <c:pt idx="3">
                  <c:v>8.3333333333333329E-2</c:v>
                </c:pt>
              </c:numCache>
            </c:numRef>
          </c:val>
          <c:extLst>
            <c:ext xmlns:c16="http://schemas.microsoft.com/office/drawing/2014/chart" uri="{C3380CC4-5D6E-409C-BE32-E72D297353CC}">
              <c16:uniqueId val="{00000008-7A25-4D01-A71C-08CD4DD7B5AA}"/>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300" dirty="0"/>
              <a:t>2017</a:t>
            </a:r>
            <a:r>
              <a:rPr lang="en-US" sz="1300" baseline="0" dirty="0"/>
              <a:t> board demographics by race  </a:t>
            </a:r>
          </a:p>
          <a:p>
            <a:pPr>
              <a:defRPr/>
            </a:pPr>
            <a:r>
              <a:rPr lang="en-US" sz="1300" baseline="0" dirty="0"/>
              <a:t> *corporate seats only*</a:t>
            </a:r>
            <a:endParaRPr lang="en-US" sz="1300" dirty="0"/>
          </a:p>
        </c:rich>
      </c:tx>
      <c:layout>
        <c:manualLayout>
          <c:xMode val="edge"/>
          <c:yMode val="edge"/>
          <c:x val="0.11801925566136576"/>
          <c:y val="1.4907748037929068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750607853394977"/>
          <c:y val="0.46999434209877627"/>
          <c:w val="0.7058576510134672"/>
          <c:h val="0.52674238707087406"/>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312-47AF-ACF1-425662E5286A}"/>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312-47AF-ACF1-425662E5286A}"/>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312-47AF-ACF1-425662E5286A}"/>
              </c:ext>
            </c:extLst>
          </c:dPt>
          <c:dPt>
            <c:idx val="3"/>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312-47AF-ACF1-425662E5286A}"/>
              </c:ext>
            </c:extLst>
          </c:dPt>
          <c:dLbls>
            <c:dLbl>
              <c:idx val="0"/>
              <c:layout>
                <c:manualLayout>
                  <c:x val="-8.333439663373271E-3"/>
                  <c:y val="-9.4290528141211291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fld id="{9D4C372E-1235-4E37-8B94-ED4189B09287}" type="CATEGORYNAME">
                      <a:rPr lang="en-US" smtClean="0"/>
                      <a:pPr>
                        <a:defRPr sz="1000">
                          <a:solidFill>
                            <a:schemeClr val="tx1"/>
                          </a:solidFill>
                        </a:defRPr>
                      </a:pPr>
                      <a:t>[CATEGORY NAME]</a:t>
                    </a:fld>
                    <a:r>
                      <a:rPr lang="en-US" baseline="0" dirty="0"/>
                      <a:t> </a:t>
                    </a:r>
                    <a:fld id="{502EC434-AB9E-484B-A346-F7DB8F95ED07}" type="VALUE">
                      <a:rPr lang="en-US" baseline="0"/>
                      <a:pPr>
                        <a:defRPr sz="1000">
                          <a:solidFill>
                            <a:schemeClr val="tx1"/>
                          </a:solidFill>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12-47AF-ACF1-425662E5286A}"/>
                </c:ext>
              </c:extLst>
            </c:dLbl>
            <c:dLbl>
              <c:idx val="1"/>
              <c:layout>
                <c:manualLayout>
                  <c:x val="-4.444444444444446E-2"/>
                  <c:y val="-6.4814814814814894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fld id="{112A0443-5129-41E7-8D69-60FCC1D9CAA2}" type="CATEGORYNAME">
                      <a:rPr lang="en-US" smtClean="0"/>
                      <a:pPr>
                        <a:defRPr sz="1000">
                          <a:solidFill>
                            <a:schemeClr val="tx1"/>
                          </a:solidFill>
                        </a:defRPr>
                      </a:pPr>
                      <a:t>[CATEGORY NAME]</a:t>
                    </a:fld>
                    <a:r>
                      <a:rPr lang="en-US" baseline="0" dirty="0"/>
                      <a:t> </a:t>
                    </a:r>
                    <a:fld id="{EA580359-52A4-4659-90A2-3A3492A16CE0}" type="VALUE">
                      <a:rPr lang="en-US" baseline="0"/>
                      <a:pPr>
                        <a:defRPr sz="1000">
                          <a:solidFill>
                            <a:schemeClr val="tx1"/>
                          </a:solidFill>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12-47AF-ACF1-425662E5286A}"/>
                </c:ext>
              </c:extLst>
            </c:dLbl>
            <c:dLbl>
              <c:idx val="2"/>
              <c:layout>
                <c:manualLayout>
                  <c:x val="8.6945817283404243E-3"/>
                  <c:y val="-9.25909057646912E-3"/>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fld id="{F5E224A5-EF2B-4EF9-852A-9FC5E852E6DB}" type="CATEGORYNAME">
                      <a:rPr lang="en-US" smtClean="0"/>
                      <a:pPr>
                        <a:defRPr sz="1000">
                          <a:solidFill>
                            <a:schemeClr val="tx1"/>
                          </a:solidFill>
                        </a:defRPr>
                      </a:pPr>
                      <a:t>[CATEGORY NAME]</a:t>
                    </a:fld>
                    <a:r>
                      <a:rPr lang="en-US" baseline="0" dirty="0"/>
                      <a:t> </a:t>
                    </a:r>
                    <a:fld id="{AC7D10FD-B4B2-43AF-98FA-DC0B496711AD}" type="VALUE">
                      <a:rPr lang="en-US" baseline="0"/>
                      <a:pPr>
                        <a:defRPr sz="1000">
                          <a:solidFill>
                            <a:schemeClr val="tx1"/>
                          </a:solidFill>
                        </a:defRPr>
                      </a:pPr>
                      <a:t>[VALUE]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0077805234556975"/>
                      <c:h val="0.17824071356855489"/>
                    </c:manualLayout>
                  </c15:layout>
                  <c15:dlblFieldTable/>
                  <c15:showDataLabelsRange val="0"/>
                </c:ext>
                <c:ext xmlns:c16="http://schemas.microsoft.com/office/drawing/2014/chart" uri="{C3380CC4-5D6E-409C-BE32-E72D297353CC}">
                  <c16:uniqueId val="{00000005-9312-47AF-ACF1-425662E5286A}"/>
                </c:ext>
              </c:extLst>
            </c:dLbl>
            <c:dLbl>
              <c:idx val="3"/>
              <c:layout>
                <c:manualLayout>
                  <c:x val="0.12438403007864163"/>
                  <c:y val="-1.851847504302118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fld id="{A210610F-8B29-4540-9F26-DD79ECF335E8}" type="CATEGORYNAME">
                      <a:rPr lang="en-US" smtClean="0"/>
                      <a:pPr>
                        <a:defRPr sz="1000">
                          <a:solidFill>
                            <a:schemeClr val="tx1"/>
                          </a:solidFill>
                        </a:defRPr>
                      </a:pPr>
                      <a:t>[CATEGORY NAME]</a:t>
                    </a:fld>
                    <a:r>
                      <a:rPr lang="en-US" baseline="0" dirty="0"/>
                      <a:t> </a:t>
                    </a:r>
                    <a:fld id="{EADBE164-D2EA-4332-A2A7-A143C8AC194A}" type="VALUE">
                      <a:rPr lang="en-US" baseline="0"/>
                      <a:pPr>
                        <a:defRPr sz="1000">
                          <a:solidFill>
                            <a:schemeClr val="tx1"/>
                          </a:solidFill>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312-47AF-ACF1-425662E5286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'WBENC Board Proposed'!$H$76:$H$79</c:f>
              <c:strCache>
                <c:ptCount val="4"/>
                <c:pt idx="0">
                  <c:v>African-American: </c:v>
                </c:pt>
                <c:pt idx="1">
                  <c:v>White: </c:v>
                </c:pt>
                <c:pt idx="2">
                  <c:v>Hispanic: </c:v>
                </c:pt>
                <c:pt idx="3">
                  <c:v>Asian American: </c:v>
                </c:pt>
              </c:strCache>
            </c:strRef>
          </c:cat>
          <c:val>
            <c:numRef>
              <c:f>'WBENC Board Proposed'!$I$76:$I$79</c:f>
              <c:numCache>
                <c:formatCode>0%</c:formatCode>
                <c:ptCount val="4"/>
                <c:pt idx="0">
                  <c:v>0.4</c:v>
                </c:pt>
                <c:pt idx="1">
                  <c:v>0.48</c:v>
                </c:pt>
                <c:pt idx="2">
                  <c:v>5.7142857142857141E-2</c:v>
                </c:pt>
                <c:pt idx="3">
                  <c:v>5.7142857142857141E-2</c:v>
                </c:pt>
              </c:numCache>
            </c:numRef>
          </c:val>
          <c:extLst>
            <c:ext xmlns:c16="http://schemas.microsoft.com/office/drawing/2014/chart" uri="{C3380CC4-5D6E-409C-BE32-E72D297353CC}">
              <c16:uniqueId val="{00000008-9312-47AF-ACF1-425662E5286A}"/>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a:t>WBENC Board Demographics By State – All Board Seats</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2017</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Sheet1!$B$2:$B$23</c:f>
              <c:strCache>
                <c:ptCount val="22"/>
                <c:pt idx="0">
                  <c:v>AZ</c:v>
                </c:pt>
                <c:pt idx="1">
                  <c:v>AR</c:v>
                </c:pt>
                <c:pt idx="2">
                  <c:v>CA</c:v>
                </c:pt>
                <c:pt idx="3">
                  <c:v>CT</c:v>
                </c:pt>
                <c:pt idx="4">
                  <c:v>DC</c:v>
                </c:pt>
                <c:pt idx="5">
                  <c:v>DE</c:v>
                </c:pt>
                <c:pt idx="6">
                  <c:v>FL</c:v>
                </c:pt>
                <c:pt idx="7">
                  <c:v>GA</c:v>
                </c:pt>
                <c:pt idx="8">
                  <c:v>IL</c:v>
                </c:pt>
                <c:pt idx="9">
                  <c:v>LA</c:v>
                </c:pt>
                <c:pt idx="10">
                  <c:v>MD</c:v>
                </c:pt>
                <c:pt idx="11">
                  <c:v>MA</c:v>
                </c:pt>
                <c:pt idx="12">
                  <c:v>MI</c:v>
                </c:pt>
                <c:pt idx="13">
                  <c:v>NJ</c:v>
                </c:pt>
                <c:pt idx="14">
                  <c:v>NY</c:v>
                </c:pt>
                <c:pt idx="15">
                  <c:v>OH</c:v>
                </c:pt>
                <c:pt idx="16">
                  <c:v>PA</c:v>
                </c:pt>
                <c:pt idx="17">
                  <c:v>RI</c:v>
                </c:pt>
                <c:pt idx="18">
                  <c:v>TX</c:v>
                </c:pt>
                <c:pt idx="19">
                  <c:v>VA</c:v>
                </c:pt>
                <c:pt idx="20">
                  <c:v>WA</c:v>
                </c:pt>
                <c:pt idx="21">
                  <c:v>WI</c:v>
                </c:pt>
              </c:strCache>
            </c:strRef>
          </c:cat>
          <c:val>
            <c:numRef>
              <c:f>Sheet1!$C$2:$C$23</c:f>
              <c:numCache>
                <c:formatCode>0%</c:formatCode>
                <c:ptCount val="22"/>
                <c:pt idx="0">
                  <c:v>1.6393442622950821E-2</c:v>
                </c:pt>
                <c:pt idx="1">
                  <c:v>1.6393442622950821E-2</c:v>
                </c:pt>
                <c:pt idx="2">
                  <c:v>9.8360655737704916E-2</c:v>
                </c:pt>
                <c:pt idx="3">
                  <c:v>1.6393442622950821E-2</c:v>
                </c:pt>
                <c:pt idx="4">
                  <c:v>3.2786885245901641E-2</c:v>
                </c:pt>
                <c:pt idx="5">
                  <c:v>1.6393442622950821E-2</c:v>
                </c:pt>
                <c:pt idx="6">
                  <c:v>1.6393442622950821E-2</c:v>
                </c:pt>
                <c:pt idx="7">
                  <c:v>6.5573770491803282E-2</c:v>
                </c:pt>
                <c:pt idx="8">
                  <c:v>9.8360655737704916E-2</c:v>
                </c:pt>
                <c:pt idx="9">
                  <c:v>0</c:v>
                </c:pt>
                <c:pt idx="10">
                  <c:v>1.6393442622950821E-2</c:v>
                </c:pt>
                <c:pt idx="11">
                  <c:v>3.2786885245901641E-2</c:v>
                </c:pt>
                <c:pt idx="12">
                  <c:v>4.9180327868852458E-2</c:v>
                </c:pt>
                <c:pt idx="13">
                  <c:v>9.8360655737704916E-2</c:v>
                </c:pt>
                <c:pt idx="14">
                  <c:v>8.1967213114754092E-2</c:v>
                </c:pt>
                <c:pt idx="15">
                  <c:v>4.9180327868852458E-2</c:v>
                </c:pt>
                <c:pt idx="16">
                  <c:v>4.9180327868852458E-2</c:v>
                </c:pt>
                <c:pt idx="17">
                  <c:v>1.6393442622950821E-2</c:v>
                </c:pt>
                <c:pt idx="18">
                  <c:v>0.18032786885245902</c:v>
                </c:pt>
                <c:pt idx="19">
                  <c:v>1.6393442622950821E-2</c:v>
                </c:pt>
                <c:pt idx="20">
                  <c:v>1.6393442622950821E-2</c:v>
                </c:pt>
                <c:pt idx="21">
                  <c:v>1.6393442622950821E-2</c:v>
                </c:pt>
              </c:numCache>
            </c:numRef>
          </c:val>
          <c:extLst>
            <c:ext xmlns:c16="http://schemas.microsoft.com/office/drawing/2014/chart" uri="{C3380CC4-5D6E-409C-BE32-E72D297353CC}">
              <c16:uniqueId val="{00000000-5581-48A9-B691-0A18CEA41CA8}"/>
            </c:ext>
          </c:extLst>
        </c:ser>
        <c:ser>
          <c:idx val="1"/>
          <c:order val="1"/>
          <c:tx>
            <c:strRef>
              <c:f>Sheet1!$D$1</c:f>
              <c:strCache>
                <c:ptCount val="1"/>
                <c:pt idx="0">
                  <c:v>Proposed</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Sheet1!$B$2:$B$23</c:f>
              <c:strCache>
                <c:ptCount val="22"/>
                <c:pt idx="0">
                  <c:v>AZ</c:v>
                </c:pt>
                <c:pt idx="1">
                  <c:v>AR</c:v>
                </c:pt>
                <c:pt idx="2">
                  <c:v>CA</c:v>
                </c:pt>
                <c:pt idx="3">
                  <c:v>CT</c:v>
                </c:pt>
                <c:pt idx="4">
                  <c:v>DC</c:v>
                </c:pt>
                <c:pt idx="5">
                  <c:v>DE</c:v>
                </c:pt>
                <c:pt idx="6">
                  <c:v>FL</c:v>
                </c:pt>
                <c:pt idx="7">
                  <c:v>GA</c:v>
                </c:pt>
                <c:pt idx="8">
                  <c:v>IL</c:v>
                </c:pt>
                <c:pt idx="9">
                  <c:v>LA</c:v>
                </c:pt>
                <c:pt idx="10">
                  <c:v>MD</c:v>
                </c:pt>
                <c:pt idx="11">
                  <c:v>MA</c:v>
                </c:pt>
                <c:pt idx="12">
                  <c:v>MI</c:v>
                </c:pt>
                <c:pt idx="13">
                  <c:v>NJ</c:v>
                </c:pt>
                <c:pt idx="14">
                  <c:v>NY</c:v>
                </c:pt>
                <c:pt idx="15">
                  <c:v>OH</c:v>
                </c:pt>
                <c:pt idx="16">
                  <c:v>PA</c:v>
                </c:pt>
                <c:pt idx="17">
                  <c:v>RI</c:v>
                </c:pt>
                <c:pt idx="18">
                  <c:v>TX</c:v>
                </c:pt>
                <c:pt idx="19">
                  <c:v>VA</c:v>
                </c:pt>
                <c:pt idx="20">
                  <c:v>WA</c:v>
                </c:pt>
                <c:pt idx="21">
                  <c:v>WI</c:v>
                </c:pt>
              </c:strCache>
            </c:strRef>
          </c:cat>
          <c:val>
            <c:numRef>
              <c:f>Sheet1!$D$2:$D$23</c:f>
              <c:numCache>
                <c:formatCode>0%</c:formatCode>
                <c:ptCount val="22"/>
                <c:pt idx="0">
                  <c:v>1.6393442622950821E-2</c:v>
                </c:pt>
                <c:pt idx="1">
                  <c:v>1.6393442622950821E-2</c:v>
                </c:pt>
                <c:pt idx="2">
                  <c:v>4.9180327868852458E-2</c:v>
                </c:pt>
                <c:pt idx="3">
                  <c:v>1.6393442622950821E-2</c:v>
                </c:pt>
                <c:pt idx="4">
                  <c:v>1.6393442622950821E-2</c:v>
                </c:pt>
                <c:pt idx="5">
                  <c:v>1.6393442622950821E-2</c:v>
                </c:pt>
                <c:pt idx="6">
                  <c:v>1.6393442622950821E-2</c:v>
                </c:pt>
                <c:pt idx="7">
                  <c:v>4.9180327868852458E-2</c:v>
                </c:pt>
                <c:pt idx="8">
                  <c:v>9.8360655737704916E-2</c:v>
                </c:pt>
                <c:pt idx="9">
                  <c:v>3.2786885245901641E-2</c:v>
                </c:pt>
                <c:pt idx="10">
                  <c:v>1.6393442622950821E-2</c:v>
                </c:pt>
                <c:pt idx="11">
                  <c:v>4.9180327868852458E-2</c:v>
                </c:pt>
                <c:pt idx="12">
                  <c:v>4.9180327868852458E-2</c:v>
                </c:pt>
                <c:pt idx="13">
                  <c:v>9.8360655737704916E-2</c:v>
                </c:pt>
                <c:pt idx="14">
                  <c:v>0.11475409836065574</c:v>
                </c:pt>
                <c:pt idx="15">
                  <c:v>6.5573770491803282E-2</c:v>
                </c:pt>
                <c:pt idx="16">
                  <c:v>1.6393442622950821E-2</c:v>
                </c:pt>
                <c:pt idx="17">
                  <c:v>1.6393442622950821E-2</c:v>
                </c:pt>
                <c:pt idx="18">
                  <c:v>0.21311475409836064</c:v>
                </c:pt>
                <c:pt idx="19">
                  <c:v>0</c:v>
                </c:pt>
                <c:pt idx="20">
                  <c:v>1.6393442622950821E-2</c:v>
                </c:pt>
                <c:pt idx="21">
                  <c:v>1.6393442622950821E-2</c:v>
                </c:pt>
              </c:numCache>
            </c:numRef>
          </c:val>
          <c:extLst>
            <c:ext xmlns:c16="http://schemas.microsoft.com/office/drawing/2014/chart" uri="{C3380CC4-5D6E-409C-BE32-E72D297353CC}">
              <c16:uniqueId val="{00000001-5581-48A9-B691-0A18CEA41CA8}"/>
            </c:ext>
          </c:extLst>
        </c:ser>
        <c:dLbls>
          <c:showLegendKey val="0"/>
          <c:showVal val="0"/>
          <c:showCatName val="0"/>
          <c:showSerName val="0"/>
          <c:showPercent val="0"/>
          <c:showBubbleSize val="0"/>
        </c:dLbls>
        <c:gapWidth val="164"/>
        <c:overlap val="-22"/>
        <c:axId val="455256128"/>
        <c:axId val="455253832"/>
      </c:barChart>
      <c:catAx>
        <c:axId val="45525612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5253832"/>
        <c:crosses val="autoZero"/>
        <c:auto val="1"/>
        <c:lblAlgn val="ctr"/>
        <c:lblOffset val="100"/>
        <c:noMultiLvlLbl val="0"/>
      </c:catAx>
      <c:valAx>
        <c:axId val="4552538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52561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8.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cdr:x>
      <cdr:y>0.90736</cdr:y>
    </cdr:from>
    <cdr:to>
      <cdr:x>0.16573</cdr:x>
      <cdr:y>1</cdr:y>
    </cdr:to>
    <cdr:pic>
      <cdr:nvPicPr>
        <cdr:cNvPr id="2" name="chart">
          <a:extLst xmlns:a="http://schemas.openxmlformats.org/drawingml/2006/main">
            <a:ext uri="{FF2B5EF4-FFF2-40B4-BE49-F238E27FC236}">
              <a16:creationId xmlns:a16="http://schemas.microsoft.com/office/drawing/2014/main" id="{95C26CC1-4145-4A3A-AA71-CE51E971895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38200" y="3941029"/>
          <a:ext cx="1414395" cy="402371"/>
        </a:xfrm>
        <a:prstGeom xmlns:a="http://schemas.openxmlformats.org/drawingml/2006/main" prst="rect">
          <a:avLst/>
        </a:prstGeom>
      </cdr:spPr>
    </cdr:pic>
  </cdr:relSizeAnchor>
  <cdr:relSizeAnchor xmlns:cdr="http://schemas.openxmlformats.org/drawingml/2006/chartDrawing">
    <cdr:from>
      <cdr:x>0.72125</cdr:x>
      <cdr:y>0.8145</cdr:y>
    </cdr:from>
    <cdr:to>
      <cdr:x>0.83039</cdr:x>
      <cdr:y>1</cdr:y>
    </cdr:to>
    <cdr:sp macro="" textlink="">
      <cdr:nvSpPr>
        <cdr:cNvPr id="3" name="TextBox 2"/>
        <cdr:cNvSpPr txBox="1"/>
      </cdr:nvSpPr>
      <cdr:spPr>
        <a:xfrm xmlns:a="http://schemas.openxmlformats.org/drawingml/2006/main">
          <a:off x="6043258" y="42054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0.82615</cdr:x>
      <cdr:y>0.7541</cdr:y>
    </cdr:from>
    <cdr:to>
      <cdr:x>0.83992</cdr:x>
      <cdr:y>0.82074</cdr:y>
    </cdr:to>
    <cdr:sp macro="" textlink="">
      <cdr:nvSpPr>
        <cdr:cNvPr id="4" name="TextBox 3"/>
        <cdr:cNvSpPr txBox="1"/>
      </cdr:nvSpPr>
      <cdr:spPr>
        <a:xfrm xmlns:a="http://schemas.openxmlformats.org/drawingml/2006/main">
          <a:off x="6922149" y="3717197"/>
          <a:ext cx="115408" cy="3284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0.90736</cdr:y>
    </cdr:from>
    <cdr:to>
      <cdr:x>0.16573</cdr:x>
      <cdr:y>1</cdr:y>
    </cdr:to>
    <cdr:pic>
      <cdr:nvPicPr>
        <cdr:cNvPr id="2" name="chart">
          <a:extLst xmlns:a="http://schemas.openxmlformats.org/drawingml/2006/main">
            <a:ext uri="{FF2B5EF4-FFF2-40B4-BE49-F238E27FC236}">
              <a16:creationId xmlns:a16="http://schemas.microsoft.com/office/drawing/2014/main" id="{95C26CC1-4145-4A3A-AA71-CE51E971895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38200" y="3941029"/>
          <a:ext cx="1414395" cy="402371"/>
        </a:xfrm>
        <a:prstGeom xmlns:a="http://schemas.openxmlformats.org/drawingml/2006/main" prst="rect">
          <a:avLst/>
        </a:prstGeom>
      </cdr:spPr>
    </cdr:pic>
  </cdr:relSizeAnchor>
  <cdr:relSizeAnchor xmlns:cdr="http://schemas.openxmlformats.org/drawingml/2006/chartDrawing">
    <cdr:from>
      <cdr:x>0.72125</cdr:x>
      <cdr:y>0.8145</cdr:y>
    </cdr:from>
    <cdr:to>
      <cdr:x>0.83039</cdr:x>
      <cdr:y>1</cdr:y>
    </cdr:to>
    <cdr:sp macro="" textlink="">
      <cdr:nvSpPr>
        <cdr:cNvPr id="3" name="TextBox 2"/>
        <cdr:cNvSpPr txBox="1"/>
      </cdr:nvSpPr>
      <cdr:spPr>
        <a:xfrm xmlns:a="http://schemas.openxmlformats.org/drawingml/2006/main">
          <a:off x="6043258" y="42054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0.82615</cdr:x>
      <cdr:y>0.7541</cdr:y>
    </cdr:from>
    <cdr:to>
      <cdr:x>0.83992</cdr:x>
      <cdr:y>0.82074</cdr:y>
    </cdr:to>
    <cdr:sp macro="" textlink="">
      <cdr:nvSpPr>
        <cdr:cNvPr id="4" name="TextBox 3"/>
        <cdr:cNvSpPr txBox="1"/>
      </cdr:nvSpPr>
      <cdr:spPr>
        <a:xfrm xmlns:a="http://schemas.openxmlformats.org/drawingml/2006/main">
          <a:off x="6922149" y="3717197"/>
          <a:ext cx="115408" cy="3284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wrap="square" lIns="93493" tIns="46746" rIns="93493" bIns="46746" numCol="1" anchor="t" anchorCtr="0" compatLnSpc="1">
            <a:prstTxWarp prst="textNoShape">
              <a:avLst/>
            </a:prstTxWarp>
          </a:bodyPr>
          <a:lstStyle>
            <a:lvl1pPr>
              <a:defRPr sz="1200" b="0">
                <a:latin typeface="Arial" charset="0"/>
                <a:ea typeface="+mn-ea"/>
                <a:cs typeface="+mn-cs"/>
              </a:defRPr>
            </a:lvl1pPr>
          </a:lstStyle>
          <a:p>
            <a:pPr>
              <a:defRPr/>
            </a:pPr>
            <a:endParaRPr lang="en-GB" dirty="0"/>
          </a:p>
        </p:txBody>
      </p:sp>
      <p:sp>
        <p:nvSpPr>
          <p:cNvPr id="3" name="Date Placeholder 2"/>
          <p:cNvSpPr>
            <a:spLocks noGrp="1"/>
          </p:cNvSpPr>
          <p:nvPr>
            <p:ph type="dt" sz="quarter" idx="1"/>
          </p:nvPr>
        </p:nvSpPr>
        <p:spPr>
          <a:xfrm>
            <a:off x="3995217" y="0"/>
            <a:ext cx="3056414" cy="465455"/>
          </a:xfrm>
          <a:prstGeom prst="rect">
            <a:avLst/>
          </a:prstGeom>
        </p:spPr>
        <p:txBody>
          <a:bodyPr vert="horz" wrap="square" lIns="93493" tIns="46746" rIns="93493" bIns="46746" numCol="1" anchor="t" anchorCtr="0" compatLnSpc="1">
            <a:prstTxWarp prst="textNoShape">
              <a:avLst/>
            </a:prstTxWarp>
          </a:bodyPr>
          <a:lstStyle>
            <a:lvl1pPr algn="r">
              <a:defRPr sz="1200" b="0"/>
            </a:lvl1pPr>
          </a:lstStyle>
          <a:p>
            <a:fld id="{DFB483B2-D619-A742-963C-A1EC57CE867F}" type="datetime1">
              <a:rPr lang="en-US"/>
              <a:pPr/>
              <a:t>11/13/2017</a:t>
            </a:fld>
            <a:endParaRPr lang="en-GB" dirty="0"/>
          </a:p>
        </p:txBody>
      </p:sp>
      <p:sp>
        <p:nvSpPr>
          <p:cNvPr id="4" name="Footer Placeholder 3"/>
          <p:cNvSpPr>
            <a:spLocks noGrp="1"/>
          </p:cNvSpPr>
          <p:nvPr>
            <p:ph type="ftr" sz="quarter" idx="2"/>
          </p:nvPr>
        </p:nvSpPr>
        <p:spPr>
          <a:xfrm>
            <a:off x="0" y="8842031"/>
            <a:ext cx="3056414" cy="465455"/>
          </a:xfrm>
          <a:prstGeom prst="rect">
            <a:avLst/>
          </a:prstGeom>
        </p:spPr>
        <p:txBody>
          <a:bodyPr vert="horz" wrap="square" lIns="93493" tIns="46746" rIns="93493" bIns="46746" numCol="1" anchor="b" anchorCtr="0" compatLnSpc="1">
            <a:prstTxWarp prst="textNoShape">
              <a:avLst/>
            </a:prstTxWarp>
          </a:bodyPr>
          <a:lstStyle>
            <a:lvl1pPr>
              <a:defRPr sz="1200" b="0">
                <a:latin typeface="Arial" charset="0"/>
                <a:ea typeface="+mn-ea"/>
                <a:cs typeface="+mn-cs"/>
              </a:defRPr>
            </a:lvl1pPr>
          </a:lstStyle>
          <a:p>
            <a:pPr>
              <a:defRPr/>
            </a:pPr>
            <a:endParaRPr lang="en-GB" dirty="0"/>
          </a:p>
        </p:txBody>
      </p:sp>
      <p:sp>
        <p:nvSpPr>
          <p:cNvPr id="5" name="Slide Number Placeholder 4"/>
          <p:cNvSpPr>
            <a:spLocks noGrp="1"/>
          </p:cNvSpPr>
          <p:nvPr>
            <p:ph type="sldNum" sz="quarter" idx="3"/>
          </p:nvPr>
        </p:nvSpPr>
        <p:spPr>
          <a:xfrm>
            <a:off x="3995217" y="8842031"/>
            <a:ext cx="3056414" cy="465455"/>
          </a:xfrm>
          <a:prstGeom prst="rect">
            <a:avLst/>
          </a:prstGeom>
        </p:spPr>
        <p:txBody>
          <a:bodyPr vert="horz" wrap="square" lIns="93493" tIns="46746" rIns="93493" bIns="46746" numCol="1" anchor="b" anchorCtr="0" compatLnSpc="1">
            <a:prstTxWarp prst="textNoShape">
              <a:avLst/>
            </a:prstTxWarp>
          </a:bodyPr>
          <a:lstStyle>
            <a:lvl1pPr algn="r">
              <a:defRPr sz="1200" b="0"/>
            </a:lvl1pPr>
          </a:lstStyle>
          <a:p>
            <a:fld id="{D86E4EDB-0431-FF41-BF45-38922CC112BA}" type="slidenum">
              <a:rPr lang="en-GB"/>
              <a:pPr/>
              <a:t>‹#›</a:t>
            </a:fld>
            <a:endParaRPr lang="en-GB" dirty="0"/>
          </a:p>
        </p:txBody>
      </p:sp>
    </p:spTree>
    <p:extLst>
      <p:ext uri="{BB962C8B-B14F-4D97-AF65-F5344CB8AC3E}">
        <p14:creationId xmlns:p14="http://schemas.microsoft.com/office/powerpoint/2010/main" val="2205256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wrap="square" lIns="93493" tIns="46746" rIns="93493" bIns="46746" numCol="1" anchor="ctr" anchorCtr="0" compatLnSpc="1">
            <a:prstTxWarp prst="textNoShape">
              <a:avLst/>
            </a:prstTxWarp>
          </a:bodyPr>
          <a:lstStyle/>
          <a:p>
            <a:pPr lvl="0"/>
            <a:endParaRPr lang="en-GB" noProof="0" dirty="0"/>
          </a:p>
        </p:txBody>
      </p:sp>
      <p:sp>
        <p:nvSpPr>
          <p:cNvPr id="5" name="Notes Placeholder 4"/>
          <p:cNvSpPr>
            <a:spLocks noGrp="1"/>
          </p:cNvSpPr>
          <p:nvPr>
            <p:ph type="body" sz="quarter" idx="3"/>
          </p:nvPr>
        </p:nvSpPr>
        <p:spPr>
          <a:xfrm>
            <a:off x="705327" y="4421824"/>
            <a:ext cx="5642610" cy="4189095"/>
          </a:xfrm>
          <a:prstGeom prst="rect">
            <a:avLst/>
          </a:prstGeom>
        </p:spPr>
        <p:txBody>
          <a:bodyPr vert="horz" wrap="square" lIns="93493" tIns="46746" rIns="93493" bIns="46746"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Slide Number Placeholder 6"/>
          <p:cNvSpPr txBox="1">
            <a:spLocks/>
          </p:cNvSpPr>
          <p:nvPr/>
        </p:nvSpPr>
        <p:spPr>
          <a:xfrm>
            <a:off x="6455696" y="8982635"/>
            <a:ext cx="445728" cy="239192"/>
          </a:xfrm>
          <a:prstGeom prst="rect">
            <a:avLst/>
          </a:prstGeom>
        </p:spPr>
        <p:txBody>
          <a:bodyPr lIns="93493" tIns="46746" rIns="93493" bIns="46746" anchor="b"/>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r" eaLnBrk="1" hangingPunct="1"/>
            <a:fld id="{75B51B51-4A4E-874B-91C5-ABFB4B497756}" type="slidenum">
              <a:rPr lang="en-US" sz="1200" b="0"/>
              <a:pPr algn="r" eaLnBrk="1" hangingPunct="1"/>
              <a:t>‹#›</a:t>
            </a:fld>
            <a:endParaRPr lang="en-US" sz="1200" b="0" dirty="0"/>
          </a:p>
        </p:txBody>
      </p:sp>
    </p:spTree>
    <p:extLst>
      <p:ext uri="{BB962C8B-B14F-4D97-AF65-F5344CB8AC3E}">
        <p14:creationId xmlns:p14="http://schemas.microsoft.com/office/powerpoint/2010/main" val="28598780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Arial" pitchFamily="34" charset="0"/>
        <a:ea typeface="Arial" pitchFamily="34" charset="0"/>
        <a:cs typeface="Arial" pitchFamily="34" charset="0"/>
      </a:defRPr>
    </a:lvl1pPr>
    <a:lvl2pPr marL="222250" indent="-222250" algn="l" defTabSz="457200" rtl="0" eaLnBrk="0" fontAlgn="base" hangingPunct="0">
      <a:spcBef>
        <a:spcPct val="30000"/>
      </a:spcBef>
      <a:spcAft>
        <a:spcPct val="0"/>
      </a:spcAft>
      <a:buFont typeface="Arial" charset="0"/>
      <a:buChar char="•"/>
      <a:defRPr sz="1200" kern="1200">
        <a:solidFill>
          <a:schemeClr val="tx1"/>
        </a:solidFill>
        <a:latin typeface="Arial" pitchFamily="34" charset="0"/>
        <a:ea typeface="Arial" pitchFamily="34" charset="0"/>
        <a:cs typeface="Arial" pitchFamily="34" charset="0"/>
      </a:defRPr>
    </a:lvl2pPr>
    <a:lvl3pPr marL="457200" indent="-234950" algn="l" defTabSz="457200" rtl="0" eaLnBrk="0" fontAlgn="base" hangingPunct="0">
      <a:spcBef>
        <a:spcPct val="30000"/>
      </a:spcBef>
      <a:spcAft>
        <a:spcPct val="0"/>
      </a:spcAft>
      <a:buFont typeface="Arial" charset="0"/>
      <a:buChar char="•"/>
      <a:defRPr sz="1200" kern="1200">
        <a:solidFill>
          <a:schemeClr val="tx1"/>
        </a:solidFill>
        <a:latin typeface="Arial" pitchFamily="34" charset="0"/>
        <a:ea typeface="MS PGothic" pitchFamily="34" charset="-128"/>
        <a:cs typeface="Arial" pitchFamily="34" charset="0"/>
      </a:defRPr>
    </a:lvl3pPr>
    <a:lvl4pPr marL="568325" indent="-209550" algn="l" defTabSz="457200" rtl="0" eaLnBrk="0" fontAlgn="base" hangingPunct="0">
      <a:spcBef>
        <a:spcPct val="30000"/>
      </a:spcBef>
      <a:spcAft>
        <a:spcPct val="0"/>
      </a:spcAft>
      <a:buFont typeface="Arial" charset="0"/>
      <a:buChar char="•"/>
      <a:defRPr sz="1200" kern="1200">
        <a:solidFill>
          <a:schemeClr val="tx1"/>
        </a:solidFill>
        <a:latin typeface="Arial" pitchFamily="34" charset="0"/>
        <a:ea typeface="MS PGothic" pitchFamily="34" charset="-128"/>
        <a:cs typeface="Arial" pitchFamily="34" charset="0"/>
      </a:defRPr>
    </a:lvl4pPr>
    <a:lvl5pPr marL="803275" indent="-234950" algn="l" defTabSz="457200" rtl="0" eaLnBrk="0" fontAlgn="base" hangingPunct="0">
      <a:spcBef>
        <a:spcPct val="30000"/>
      </a:spcBef>
      <a:spcAft>
        <a:spcPct val="0"/>
      </a:spcAft>
      <a:buFont typeface="Arial" charset="0"/>
      <a:buChar char="•"/>
      <a:defRPr sz="1200" kern="1200">
        <a:solidFill>
          <a:schemeClr val="tx1"/>
        </a:solidFill>
        <a:latin typeface="Arial" pitchFamily="34" charset="0"/>
        <a:ea typeface="MS PGothic"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latin typeface="Arial" charset="0"/>
              <a:ea typeface="Arial" charset="0"/>
              <a:cs typeface="Arial" charset="0"/>
            </a:endParaRPr>
          </a:p>
        </p:txBody>
      </p:sp>
    </p:spTree>
    <p:extLst>
      <p:ext uri="{BB962C8B-B14F-4D97-AF65-F5344CB8AC3E}">
        <p14:creationId xmlns:p14="http://schemas.microsoft.com/office/powerpoint/2010/main" val="3953879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59019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13891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08487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63959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74531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Other Revenues includes the auction and certification fees.</a:t>
            </a:r>
          </a:p>
        </p:txBody>
      </p:sp>
    </p:spTree>
    <p:extLst>
      <p:ext uri="{BB962C8B-B14F-4D97-AF65-F5344CB8AC3E}">
        <p14:creationId xmlns:p14="http://schemas.microsoft.com/office/powerpoint/2010/main" val="3330093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2018 Membership Budget of $4,500,000 represents a 2.7% increase over the 2017 Forecast of $4,382,000 in membership revenue.</a:t>
            </a:r>
          </a:p>
        </p:txBody>
      </p:sp>
    </p:spTree>
    <p:extLst>
      <p:ext uri="{BB962C8B-B14F-4D97-AF65-F5344CB8AC3E}">
        <p14:creationId xmlns:p14="http://schemas.microsoft.com/office/powerpoint/2010/main" val="556991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886">
              <a:defRPr/>
            </a:pPr>
            <a:r>
              <a:rPr lang="en-US" dirty="0"/>
              <a:t>Tuck 1 program is budgeted for in 2018.  Tuck 2 program, which is smaller, occurred in 2017.  Actual sponsorship revenue for Tuck 1 program in 2016 was $174,000.</a:t>
            </a:r>
          </a:p>
          <a:p>
            <a:pPr defTabSz="457886">
              <a:defRPr/>
            </a:pPr>
            <a:endParaRPr lang="en-US" dirty="0"/>
          </a:p>
          <a:p>
            <a:pPr defTabSz="457886">
              <a:defRPr/>
            </a:pPr>
            <a:r>
              <a:rPr lang="en-US" dirty="0"/>
              <a:t>If WBENC is successful in expanding the Programs department from a staff perspective, then both Tuck programs may be held in 2018.  As of right now, only the Tuck 1 program will occur in 2018.</a:t>
            </a:r>
          </a:p>
          <a:p>
            <a:endParaRPr lang="en-US" dirty="0"/>
          </a:p>
        </p:txBody>
      </p:sp>
    </p:spTree>
    <p:extLst>
      <p:ext uri="{BB962C8B-B14F-4D97-AF65-F5344CB8AC3E}">
        <p14:creationId xmlns:p14="http://schemas.microsoft.com/office/powerpoint/2010/main" val="1728267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Breakdown of Professional Fees and Outside Services:</a:t>
            </a:r>
          </a:p>
          <a:p>
            <a:r>
              <a:rPr lang="en-US" dirty="0"/>
              <a:t>Technology Fees:  $331,200</a:t>
            </a:r>
          </a:p>
          <a:p>
            <a:r>
              <a:rPr lang="en-US" dirty="0"/>
              <a:t>Legal Fees:  $89,500</a:t>
            </a:r>
          </a:p>
          <a:p>
            <a:r>
              <a:rPr lang="en-US" dirty="0"/>
              <a:t>Audit Fees:  $40,000</a:t>
            </a:r>
          </a:p>
          <a:p>
            <a:r>
              <a:rPr lang="en-US" dirty="0"/>
              <a:t>Other Professional Fees:  $183,242</a:t>
            </a:r>
          </a:p>
          <a:p>
            <a:r>
              <a:rPr lang="en-US" dirty="0"/>
              <a:t>Total:  $643,942</a:t>
            </a:r>
          </a:p>
          <a:p>
            <a:endParaRPr lang="en-US" dirty="0"/>
          </a:p>
          <a:p>
            <a:r>
              <a:rPr lang="en-US" dirty="0"/>
              <a:t>Other Expenses includes Supplies, Telecommunications, Postage, Shipping, Printing, Equipment Rental and Maintenance, Insurance, Bad Debt, and Miscellaneous Expenses.</a:t>
            </a:r>
          </a:p>
          <a:p>
            <a:endParaRPr lang="en-US" dirty="0"/>
          </a:p>
        </p:txBody>
      </p:sp>
    </p:spTree>
    <p:extLst>
      <p:ext uri="{BB962C8B-B14F-4D97-AF65-F5344CB8AC3E}">
        <p14:creationId xmlns:p14="http://schemas.microsoft.com/office/powerpoint/2010/main" val="527287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4853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latin typeface="Arial" charset="0"/>
              <a:ea typeface="Arial" charset="0"/>
              <a:cs typeface="Arial" charset="0"/>
            </a:endParaRPr>
          </a:p>
        </p:txBody>
      </p:sp>
    </p:spTree>
    <p:extLst>
      <p:ext uri="{BB962C8B-B14F-4D97-AF65-F5344CB8AC3E}">
        <p14:creationId xmlns:p14="http://schemas.microsoft.com/office/powerpoint/2010/main" val="2502972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48285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55457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a:buFont typeface="Arial" panose="020B0604020202020204" pitchFamily="34" charset="0"/>
              <a:buChar char="•"/>
            </a:pPr>
            <a:r>
              <a:rPr lang="en-US" dirty="0"/>
              <a:t>Foster diversity in the world of commerce.  Diversity promotes innovation, opens new channels of revenue, and creates partnerships which provide opportunities that fuel the economy.</a:t>
            </a:r>
          </a:p>
          <a:p>
            <a:pPr marL="286179" indent="-286179">
              <a:buFont typeface="Arial" panose="020B0604020202020204" pitchFamily="34" charset="0"/>
              <a:buChar char="•"/>
            </a:pPr>
            <a:r>
              <a:rPr lang="en-US" dirty="0"/>
              <a:t>While reinforcing our important vision and mission, we will broaden our reach and focus on GROWTH AND SUSTAINABILITY throughout our network by delivering our products and services through our certification, opportunities, resources, and engagement and recognition (C.O.R.E.) platform.</a:t>
            </a:r>
          </a:p>
          <a:p>
            <a:r>
              <a:rPr lang="en-US" dirty="0"/>
              <a:t>While maintaining our superior branded reputation, we are prepared to adapt to the evolving needs of our constituents.  We are poised to evaluate and identify additional ways to contribute to our members’ competitive supply chains and to evaluate future opportunities that become available to advance WBEs and breakdown barriers to WBE growth. </a:t>
            </a:r>
          </a:p>
          <a:p>
            <a:endParaRPr lang="en-US" dirty="0"/>
          </a:p>
        </p:txBody>
      </p:sp>
    </p:spTree>
    <p:extLst>
      <p:ext uri="{BB962C8B-B14F-4D97-AF65-F5344CB8AC3E}">
        <p14:creationId xmlns:p14="http://schemas.microsoft.com/office/powerpoint/2010/main" val="768500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GROWTH</a:t>
            </a:r>
          </a:p>
          <a:p>
            <a:pPr lvl="4">
              <a:buSzPct val="100000"/>
              <a:buFont typeface="Arial" panose="020B0604020202020204" pitchFamily="34" charset="0"/>
              <a:buChar char="•"/>
            </a:pPr>
            <a:r>
              <a:rPr lang="en-US" sz="1400" dirty="0"/>
              <a:t>Conduct baseline assessment of current network structure and potential growth needs</a:t>
            </a:r>
          </a:p>
          <a:p>
            <a:pPr lvl="4">
              <a:buSzPct val="100000"/>
              <a:buFont typeface="Arial" panose="020B0604020202020204" pitchFamily="34" charset="0"/>
              <a:buChar char="•"/>
            </a:pPr>
            <a:r>
              <a:rPr lang="en-US" sz="1400" dirty="0"/>
              <a:t>Create strategy, criteria and process for network expansion or change</a:t>
            </a:r>
          </a:p>
          <a:p>
            <a:r>
              <a:rPr lang="en-US" dirty="0"/>
              <a:t>CORE</a:t>
            </a:r>
          </a:p>
          <a:p>
            <a:pPr lvl="4">
              <a:buFont typeface="Arial" panose="020B0604020202020204" pitchFamily="34" charset="0"/>
              <a:buChar char="•"/>
            </a:pPr>
            <a:r>
              <a:rPr lang="en-US" sz="1400" dirty="0"/>
              <a:t>Define standards for CORE services and programs delivered across the network</a:t>
            </a:r>
            <a:r>
              <a:rPr lang="en-US" sz="1400" b="1" dirty="0"/>
              <a:t> </a:t>
            </a:r>
          </a:p>
          <a:p>
            <a:pPr lvl="4">
              <a:buFont typeface="Arial" panose="020B0604020202020204" pitchFamily="34" charset="0"/>
              <a:buChar char="•"/>
            </a:pPr>
            <a:r>
              <a:rPr lang="en-US" sz="1400" dirty="0"/>
              <a:t>Create a strategy for program delivery that will ensure WBENC and its network remain relevant with current and future needs of all constituency groups</a:t>
            </a:r>
          </a:p>
          <a:p>
            <a:endParaRPr lang="en-US" dirty="0"/>
          </a:p>
          <a:p>
            <a:r>
              <a:rPr lang="en-US" dirty="0"/>
              <a:t>GOVERNANCE</a:t>
            </a:r>
          </a:p>
          <a:p>
            <a:pPr marL="286179" lvl="4" indent="-286179" defTabSz="457886">
              <a:defRPr/>
            </a:pPr>
            <a:r>
              <a:rPr lang="en-US" sz="1400" dirty="0"/>
              <a:t>Update governance model between WBENC and RPO’s and revise the Service Agreement</a:t>
            </a:r>
          </a:p>
          <a:p>
            <a:pPr marL="286179" lvl="4" indent="-286179" defTabSz="457886">
              <a:defRPr/>
            </a:pPr>
            <a:endParaRPr lang="en-US" sz="1400" dirty="0"/>
          </a:p>
          <a:p>
            <a:pPr marL="286179" lvl="4" indent="-286179" defTabSz="457886">
              <a:defRPr/>
            </a:pPr>
            <a:endParaRPr lang="en-US" sz="1400" dirty="0"/>
          </a:p>
          <a:p>
            <a:pPr marL="286179" lvl="4" indent="-286179" defTabSz="457886">
              <a:defRPr/>
            </a:pPr>
            <a:endParaRPr lang="en-US" sz="1400" dirty="0"/>
          </a:p>
          <a:p>
            <a:pPr marL="0" lvl="4" indent="0" defTabSz="457886">
              <a:buNone/>
              <a:defRPr/>
            </a:pPr>
            <a:r>
              <a:rPr lang="en-US" dirty="0"/>
              <a:t>2016 Communication Plan</a:t>
            </a:r>
          </a:p>
          <a:p>
            <a:pPr marL="612104" lvl="2" indent="-286179"/>
            <a:r>
              <a:rPr lang="en-US" dirty="0"/>
              <a:t>Monthly calls with Leadership Council and participation in LC retreats</a:t>
            </a:r>
          </a:p>
          <a:p>
            <a:pPr marL="612104" lvl="2" indent="-286179" defTabSz="457886">
              <a:defRPr/>
            </a:pPr>
            <a:r>
              <a:rPr lang="en-US" dirty="0"/>
              <a:t>Monthly Extended Executive Committee briefings</a:t>
            </a:r>
          </a:p>
          <a:p>
            <a:pPr marL="154218" indent="-286179" defTabSz="457886">
              <a:buFont typeface="Arial" panose="020B0604020202020204" pitchFamily="34" charset="0"/>
              <a:buChar char="•"/>
              <a:defRPr/>
            </a:pPr>
            <a:r>
              <a:rPr lang="en-US" dirty="0"/>
              <a:t>Use</a:t>
            </a:r>
            <a:r>
              <a:rPr lang="en-US" baseline="0" dirty="0"/>
              <a:t> f</a:t>
            </a:r>
            <a:r>
              <a:rPr lang="en-US" dirty="0"/>
              <a:t>or</a:t>
            </a:r>
            <a:r>
              <a:rPr lang="en-US" baseline="0" dirty="0"/>
              <a:t> BOTH LC and EEC</a:t>
            </a:r>
            <a:endParaRPr lang="en-US" dirty="0"/>
          </a:p>
          <a:p>
            <a:pPr marL="723395" lvl="3" indent="-286179">
              <a:buFont typeface="Symbol" panose="05050102010706020507" pitchFamily="18" charset="2"/>
              <a:buChar char=""/>
            </a:pPr>
            <a:r>
              <a:rPr lang="en-US" dirty="0"/>
              <a:t>Status on Task Force milestones</a:t>
            </a:r>
          </a:p>
          <a:p>
            <a:pPr marL="723395" lvl="3" indent="-286179">
              <a:buFont typeface="Symbol" panose="05050102010706020507" pitchFamily="18" charset="2"/>
              <a:buChar char=""/>
            </a:pPr>
            <a:r>
              <a:rPr lang="en-US" dirty="0"/>
              <a:t>Ask</a:t>
            </a:r>
            <a:r>
              <a:rPr lang="en-US" baseline="0" dirty="0"/>
              <a:t> for specific participation (i.e. ad-hoc committees)</a:t>
            </a:r>
            <a:endParaRPr lang="en-US" dirty="0"/>
          </a:p>
          <a:p>
            <a:pPr marL="723395" lvl="3" indent="-286179">
              <a:buFont typeface="Symbol" panose="05050102010706020507" pitchFamily="18" charset="2"/>
              <a:buChar char=""/>
            </a:pPr>
            <a:r>
              <a:rPr lang="en-US" dirty="0"/>
              <a:t>To</a:t>
            </a:r>
            <a:r>
              <a:rPr lang="en-US" baseline="0" dirty="0"/>
              <a:t> seek input and feedback</a:t>
            </a:r>
          </a:p>
          <a:p>
            <a:pPr marL="723395" lvl="3" indent="-286179">
              <a:buFont typeface="Symbol" panose="05050102010706020507" pitchFamily="18" charset="2"/>
              <a:buChar char=""/>
            </a:pPr>
            <a:r>
              <a:rPr lang="en-US" baseline="0" dirty="0"/>
              <a:t>For alignment (LC) and for approval (EEC)</a:t>
            </a:r>
            <a:endParaRPr lang="en-US" dirty="0"/>
          </a:p>
          <a:p>
            <a:pPr marL="612104" lvl="2" indent="-286179"/>
            <a:r>
              <a:rPr lang="en-US" dirty="0"/>
              <a:t>Forum Leadership input sessions as needed</a:t>
            </a:r>
          </a:p>
          <a:p>
            <a:pPr marL="612104" lvl="2" indent="-286179"/>
            <a:r>
              <a:rPr lang="en-US" dirty="0"/>
              <a:t>Periodic briefings with Legal Counsel</a:t>
            </a:r>
          </a:p>
          <a:p>
            <a:pPr marL="612104" lvl="2" indent="-286179"/>
            <a:r>
              <a:rPr lang="en-US" dirty="0"/>
              <a:t>Regular Board updates  - March, June, November</a:t>
            </a:r>
          </a:p>
          <a:p>
            <a:pPr marL="1589" lvl="1" indent="0">
              <a:buNone/>
            </a:pPr>
            <a:endParaRPr lang="en-US" b="1" u="sng" dirty="0"/>
          </a:p>
          <a:p>
            <a:endParaRPr lang="en-US" dirty="0"/>
          </a:p>
          <a:p>
            <a:endParaRPr lang="en-US" dirty="0"/>
          </a:p>
        </p:txBody>
      </p:sp>
    </p:spTree>
    <p:extLst>
      <p:ext uri="{BB962C8B-B14F-4D97-AF65-F5344CB8AC3E}">
        <p14:creationId xmlns:p14="http://schemas.microsoft.com/office/powerpoint/2010/main" val="2012941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latin typeface="Arial" charset="0"/>
              <a:ea typeface="Arial" charset="0"/>
              <a:cs typeface="Arial" charset="0"/>
            </a:endParaRPr>
          </a:p>
        </p:txBody>
      </p:sp>
    </p:spTree>
    <p:extLst>
      <p:ext uri="{BB962C8B-B14F-4D97-AF65-F5344CB8AC3E}">
        <p14:creationId xmlns:p14="http://schemas.microsoft.com/office/powerpoint/2010/main" val="220890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254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Clint Talking Points:  The industries shown represent only high-level industry categories.  As a reference point – 2% represents one board member.</a:t>
            </a:r>
          </a:p>
        </p:txBody>
      </p:sp>
    </p:spTree>
    <p:extLst>
      <p:ext uri="{BB962C8B-B14F-4D97-AF65-F5344CB8AC3E}">
        <p14:creationId xmlns:p14="http://schemas.microsoft.com/office/powerpoint/2010/main" val="154505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Clint Talking Points:  The Nominating Committee used the 2017 Board Skill Set Survey to identify gaps on the current board and reported those findings to the EEC.  The EEC reviewed the gaps and prioritized industries and skillsets.  The recommendation from EEC members was also to add only a small number of board seats at a time, prioritizing Top Corps, corporate members with high involvement and senior level executives or those who control budgets.  This list represents the top candidates meeting those criteria.</a:t>
            </a:r>
          </a:p>
          <a:p>
            <a:r>
              <a:rPr lang="en-US" dirty="0"/>
              <a:t>Note on Facebook – need to identify the appropriate person at FB for the board seat.  Note on D.W. Morgan -  has expressed interest in having a board seat for several years, is highly supportive of WBENC (sponsors and attends all events).</a:t>
            </a:r>
          </a:p>
        </p:txBody>
      </p:sp>
    </p:spTree>
    <p:extLst>
      <p:ext uri="{BB962C8B-B14F-4D97-AF65-F5344CB8AC3E}">
        <p14:creationId xmlns:p14="http://schemas.microsoft.com/office/powerpoint/2010/main" val="31672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507613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62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latin typeface="Arial" charset="0"/>
              <a:ea typeface="Arial" charset="0"/>
              <a:cs typeface="Arial" charset="0"/>
            </a:endParaRPr>
          </a:p>
        </p:txBody>
      </p:sp>
    </p:spTree>
    <p:extLst>
      <p:ext uri="{BB962C8B-B14F-4D97-AF65-F5344CB8AC3E}">
        <p14:creationId xmlns:p14="http://schemas.microsoft.com/office/powerpoint/2010/main" val="769688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34273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9" descr="Title ima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1021"/>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Text Placeholder 2"/>
          <p:cNvSpPr>
            <a:spLocks noGrp="1"/>
          </p:cNvSpPr>
          <p:nvPr>
            <p:ph type="subTitle" idx="1" hasCustomPrompt="1"/>
          </p:nvPr>
        </p:nvSpPr>
        <p:spPr>
          <a:xfrm>
            <a:off x="355600" y="4624388"/>
            <a:ext cx="8226425" cy="347662"/>
          </a:xfrm>
          <a:extLst/>
        </p:spPr>
        <p:txBody>
          <a:bodyPr/>
          <a:lstStyle>
            <a:lvl1pPr marL="0" indent="0">
              <a:defRPr sz="3000">
                <a:solidFill>
                  <a:schemeClr val="accent2"/>
                </a:solidFill>
                <a:latin typeface="Arial" charset="0"/>
                <a:cs typeface="Geneva" charset="0"/>
              </a:defRPr>
            </a:lvl1pPr>
          </a:lstStyle>
          <a:p>
            <a:pPr lvl="0"/>
            <a:r>
              <a:rPr lang="en-CA" noProof="0" dirty="0"/>
              <a:t>Click edit Master subtitle style</a:t>
            </a:r>
          </a:p>
        </p:txBody>
      </p:sp>
      <p:sp>
        <p:nvSpPr>
          <p:cNvPr id="61455" name="Title Placeholder 1"/>
          <p:cNvSpPr>
            <a:spLocks noGrp="1"/>
          </p:cNvSpPr>
          <p:nvPr>
            <p:ph type="ctrTitle"/>
          </p:nvPr>
        </p:nvSpPr>
        <p:spPr>
          <a:xfrm>
            <a:off x="355600" y="3938588"/>
            <a:ext cx="8226425" cy="603250"/>
          </a:xfrm>
          <a:extLst/>
        </p:spPr>
        <p:txBody>
          <a:bodyPr/>
          <a:lstStyle>
            <a:lvl1pPr>
              <a:defRPr sz="4400" b="1">
                <a:solidFill>
                  <a:schemeClr val="accent1"/>
                </a:solidFill>
                <a:latin typeface="Arial" charset="0"/>
                <a:ea typeface="Geneva" charset="0"/>
                <a:cs typeface="Arial" charset="0"/>
              </a:defRPr>
            </a:lvl1pPr>
          </a:lstStyle>
          <a:p>
            <a:pPr lvl="0"/>
            <a:r>
              <a:rPr lang="en-CA" noProof="0" dirty="0"/>
              <a:t>Click to edit Master title style</a:t>
            </a:r>
          </a:p>
        </p:txBody>
      </p:sp>
      <p:pic>
        <p:nvPicPr>
          <p:cNvPr id="9"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00972" y="957263"/>
            <a:ext cx="379387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89975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9" descr="Title image.png"/>
          <p:cNvPicPr>
            <a:picLocks noChangeAspect="1"/>
          </p:cNvPicPr>
          <p:nvPr userDrawn="1"/>
        </p:nvPicPr>
        <p:blipFill rotWithShape="1">
          <a:blip r:embed="rId2">
            <a:extLst>
              <a:ext uri="{28A0092B-C50C-407E-A947-70E740481C1C}">
                <a14:useLocalDpi xmlns:a14="http://schemas.microsoft.com/office/drawing/2010/main" val="0"/>
              </a:ext>
            </a:extLst>
          </a:blip>
          <a:srcRect r="12233" b="36971"/>
          <a:stretch/>
        </p:blipFill>
        <p:spPr bwMode="auto">
          <a:xfrm>
            <a:off x="0" y="1"/>
            <a:ext cx="9144000" cy="362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00973" y="957263"/>
            <a:ext cx="379387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Text Placeholder 2"/>
          <p:cNvSpPr>
            <a:spLocks noGrp="1"/>
          </p:cNvSpPr>
          <p:nvPr>
            <p:ph type="subTitle" idx="1"/>
          </p:nvPr>
        </p:nvSpPr>
        <p:spPr>
          <a:xfrm>
            <a:off x="355601" y="4624388"/>
            <a:ext cx="8226425" cy="347662"/>
          </a:xfrm>
          <a:extLst/>
        </p:spPr>
        <p:txBody>
          <a:bodyPr/>
          <a:lstStyle>
            <a:lvl1pPr marL="0" indent="0">
              <a:buNone/>
              <a:defRPr sz="2250">
                <a:solidFill>
                  <a:schemeClr val="accent2"/>
                </a:solidFill>
                <a:latin typeface="Arial" charset="0"/>
                <a:cs typeface="Geneva" charset="0"/>
              </a:defRPr>
            </a:lvl1pPr>
          </a:lstStyle>
          <a:p>
            <a:pPr lvl="0"/>
            <a:r>
              <a:rPr lang="en-CA" noProof="0" dirty="0"/>
              <a:t>Click to edit Master subtitle style</a:t>
            </a:r>
          </a:p>
        </p:txBody>
      </p:sp>
      <p:sp>
        <p:nvSpPr>
          <p:cNvPr id="61455" name="Title Placeholder 1"/>
          <p:cNvSpPr>
            <a:spLocks noGrp="1"/>
          </p:cNvSpPr>
          <p:nvPr>
            <p:ph type="ctrTitle"/>
          </p:nvPr>
        </p:nvSpPr>
        <p:spPr>
          <a:xfrm>
            <a:off x="355601" y="3938588"/>
            <a:ext cx="8226425" cy="603250"/>
          </a:xfrm>
          <a:extLst/>
        </p:spPr>
        <p:txBody>
          <a:bodyPr/>
          <a:lstStyle>
            <a:lvl1pPr>
              <a:defRPr sz="3300" b="1">
                <a:solidFill>
                  <a:schemeClr val="accent1"/>
                </a:solidFill>
                <a:latin typeface="Arial" charset="0"/>
                <a:ea typeface="Geneva" charset="0"/>
                <a:cs typeface="Arial" charset="0"/>
              </a:defRPr>
            </a:lvl1pPr>
          </a:lstStyle>
          <a:p>
            <a:pPr lvl="0"/>
            <a:r>
              <a:rPr lang="en-CA" noProof="0"/>
              <a:t>Click to edit Master title style</a:t>
            </a:r>
          </a:p>
        </p:txBody>
      </p:sp>
    </p:spTree>
    <p:extLst>
      <p:ext uri="{BB962C8B-B14F-4D97-AF65-F5344CB8AC3E}">
        <p14:creationId xmlns:p14="http://schemas.microsoft.com/office/powerpoint/2010/main" val="360344123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6" y="6438901"/>
            <a:ext cx="490538" cy="184666"/>
          </a:xfrm>
          <a:prstGeom prst="rect">
            <a:avLst/>
          </a:prstGeom>
          <a:noFill/>
          <a:ln w="9525">
            <a:noFill/>
            <a:miter lim="800000"/>
            <a:headEnd/>
            <a:tailEnd/>
          </a:ln>
        </p:spPr>
        <p:txBody>
          <a:bodyPr lIns="0" tIns="0" rIns="0" bIns="0">
            <a:spAutoFit/>
          </a:bodyPr>
          <a:lstStyle/>
          <a:p>
            <a:pPr fontAlgn="base">
              <a:spcBef>
                <a:spcPct val="0"/>
              </a:spcBef>
              <a:spcAft>
                <a:spcPct val="0"/>
              </a:spcAft>
            </a:pPr>
            <a:fld id="{CC21EA05-6B4D-EA42-83A8-186F2B06A868}" type="slidenum">
              <a:rPr lang="en-US" sz="1200">
                <a:solidFill>
                  <a:srgbClr val="000000"/>
                </a:solidFill>
              </a:rPr>
              <a:pPr fontAlgn="base">
                <a:spcBef>
                  <a:spcPct val="0"/>
                </a:spcBef>
                <a:spcAft>
                  <a:spcPct val="0"/>
                </a:spcAft>
              </a:pPr>
              <a:t>‹#›</a:t>
            </a:fld>
            <a:endParaRPr lang="en-US" sz="1200" dirty="0">
              <a:solidFill>
                <a:srgbClr val="000000"/>
              </a:solidFill>
            </a:endParaRPr>
          </a:p>
        </p:txBody>
      </p:sp>
      <p:sp>
        <p:nvSpPr>
          <p:cNvPr id="15" name="Rectangle 9"/>
          <p:cNvSpPr>
            <a:spLocks noChangeArrowheads="1"/>
          </p:cNvSpPr>
          <p:nvPr userDrawn="1"/>
        </p:nvSpPr>
        <p:spPr bwMode="auto">
          <a:xfrm>
            <a:off x="0" y="2"/>
            <a:ext cx="9144000" cy="809625"/>
          </a:xfrm>
          <a:prstGeom prst="rect">
            <a:avLst/>
          </a:prstGeom>
          <a:solidFill>
            <a:schemeClr val="accent3"/>
          </a:solidFill>
          <a:ln w="9525">
            <a:noFill/>
            <a:miter lim="800000"/>
            <a:headEnd/>
            <a:tailEnd/>
          </a:ln>
          <a:effectLst/>
        </p:spPr>
        <p:txBody>
          <a:bodyPr wrap="none" anchor="ctr"/>
          <a:lstStyle/>
          <a:p>
            <a:pPr defTabSz="342900" fontAlgn="base">
              <a:spcBef>
                <a:spcPct val="0"/>
              </a:spcBef>
              <a:spcAft>
                <a:spcPct val="0"/>
              </a:spcAft>
              <a:defRPr/>
            </a:pPr>
            <a:endParaRPr lang="en-CA" sz="1350" b="1" dirty="0">
              <a:solidFill>
                <a:srgbClr val="000000"/>
              </a:solidFill>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TextBox 5">
            <a:extLst>
              <a:ext uri="{FF2B5EF4-FFF2-40B4-BE49-F238E27FC236}">
                <a16:creationId xmlns:a16="http://schemas.microsoft.com/office/drawing/2014/main" id="{611EA67D-222A-4ED6-B398-15AD7038FD34}"/>
              </a:ext>
            </a:extLst>
          </p:cNvPr>
          <p:cNvSpPr txBox="1"/>
          <p:nvPr userDrawn="1"/>
        </p:nvSpPr>
        <p:spPr>
          <a:xfrm>
            <a:off x="783771" y="6438902"/>
            <a:ext cx="2148840" cy="219291"/>
          </a:xfrm>
          <a:prstGeom prst="rect">
            <a:avLst/>
          </a:prstGeom>
          <a:noFill/>
        </p:spPr>
        <p:txBody>
          <a:bodyPr wrap="square" rtlCol="0">
            <a:spAutoFit/>
          </a:bodyPr>
          <a:lstStyle/>
          <a:p>
            <a:r>
              <a:rPr lang="en-US" sz="825" dirty="0">
                <a:solidFill>
                  <a:schemeClr val="tx2"/>
                </a:solidFill>
              </a:rPr>
              <a:t>WBENC Confidential</a:t>
            </a:r>
          </a:p>
        </p:txBody>
      </p:sp>
    </p:spTree>
    <p:extLst>
      <p:ext uri="{BB962C8B-B14F-4D97-AF65-F5344CB8AC3E}">
        <p14:creationId xmlns:p14="http://schemas.microsoft.com/office/powerpoint/2010/main" val="219332299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6" y="6438901"/>
            <a:ext cx="490538" cy="184666"/>
          </a:xfrm>
          <a:prstGeom prst="rect">
            <a:avLst/>
          </a:prstGeom>
          <a:noFill/>
          <a:ln w="9525">
            <a:noFill/>
            <a:miter lim="800000"/>
            <a:headEnd/>
            <a:tailEnd/>
          </a:ln>
        </p:spPr>
        <p:txBody>
          <a:bodyPr lIns="0" tIns="0" rIns="0" bIns="0">
            <a:spAutoFit/>
          </a:bodyPr>
          <a:lstStyle/>
          <a:p>
            <a:pPr fontAlgn="base">
              <a:spcBef>
                <a:spcPct val="0"/>
              </a:spcBef>
              <a:spcAft>
                <a:spcPct val="0"/>
              </a:spcAft>
            </a:pPr>
            <a:fld id="{04DA0E21-39FC-4E48-A9B3-A2C2C99606BF}" type="slidenum">
              <a:rPr lang="en-US" sz="1200">
                <a:solidFill>
                  <a:srgbClr val="000000"/>
                </a:solidFill>
              </a:rPr>
              <a:pPr fontAlgn="base">
                <a:spcBef>
                  <a:spcPct val="0"/>
                </a:spcBef>
                <a:spcAft>
                  <a:spcPct val="0"/>
                </a:spcAft>
              </a:pPr>
              <a:t>‹#›</a:t>
            </a:fld>
            <a:endParaRPr lang="en-US" sz="1200" dirty="0">
              <a:solidFill>
                <a:srgbClr val="000000"/>
              </a:solidFill>
            </a:endParaRPr>
          </a:p>
        </p:txBody>
      </p:sp>
      <p:sp>
        <p:nvSpPr>
          <p:cNvPr id="15" name="Rectangle 9"/>
          <p:cNvSpPr>
            <a:spLocks noChangeArrowheads="1"/>
          </p:cNvSpPr>
          <p:nvPr userDrawn="1"/>
        </p:nvSpPr>
        <p:spPr bwMode="auto">
          <a:xfrm>
            <a:off x="0" y="2"/>
            <a:ext cx="9144000" cy="809625"/>
          </a:xfrm>
          <a:prstGeom prst="rect">
            <a:avLst/>
          </a:prstGeom>
          <a:solidFill>
            <a:schemeClr val="accent1"/>
          </a:solidFill>
          <a:ln w="9525">
            <a:noFill/>
            <a:miter lim="800000"/>
            <a:headEnd/>
            <a:tailEnd/>
          </a:ln>
        </p:spPr>
        <p:txBody>
          <a:bodyPr wrap="none" anchor="ctr"/>
          <a:lstStyle/>
          <a:p>
            <a:pPr defTabSz="342900" fontAlgn="base">
              <a:spcBef>
                <a:spcPct val="0"/>
              </a:spcBef>
              <a:spcAft>
                <a:spcPct val="0"/>
              </a:spcAft>
              <a:defRPr/>
            </a:pPr>
            <a:endParaRPr lang="en-CA" sz="1350" b="1" dirty="0">
              <a:solidFill>
                <a:srgbClr val="000000"/>
              </a:solidFill>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Box 4">
            <a:extLst>
              <a:ext uri="{FF2B5EF4-FFF2-40B4-BE49-F238E27FC236}">
                <a16:creationId xmlns:a16="http://schemas.microsoft.com/office/drawing/2014/main" id="{BA41CD10-D15E-48CA-A96E-C12A5DCA8091}"/>
              </a:ext>
            </a:extLst>
          </p:cNvPr>
          <p:cNvSpPr txBox="1"/>
          <p:nvPr userDrawn="1"/>
        </p:nvSpPr>
        <p:spPr>
          <a:xfrm>
            <a:off x="783771" y="6438902"/>
            <a:ext cx="2148840" cy="219291"/>
          </a:xfrm>
          <a:prstGeom prst="rect">
            <a:avLst/>
          </a:prstGeom>
          <a:noFill/>
        </p:spPr>
        <p:txBody>
          <a:bodyPr wrap="square" rtlCol="0">
            <a:spAutoFit/>
          </a:bodyPr>
          <a:lstStyle/>
          <a:p>
            <a:r>
              <a:rPr lang="en-US" sz="825" dirty="0">
                <a:solidFill>
                  <a:schemeClr val="tx2"/>
                </a:solidFill>
              </a:rPr>
              <a:t>WBENC Confidential</a:t>
            </a:r>
          </a:p>
        </p:txBody>
      </p:sp>
    </p:spTree>
    <p:extLst>
      <p:ext uri="{BB962C8B-B14F-4D97-AF65-F5344CB8AC3E}">
        <p14:creationId xmlns:p14="http://schemas.microsoft.com/office/powerpoint/2010/main" val="95575717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6" y="6438901"/>
            <a:ext cx="490538" cy="184666"/>
          </a:xfrm>
          <a:prstGeom prst="rect">
            <a:avLst/>
          </a:prstGeom>
          <a:noFill/>
          <a:ln w="9525">
            <a:noFill/>
            <a:miter lim="800000"/>
            <a:headEnd/>
            <a:tailEnd/>
          </a:ln>
        </p:spPr>
        <p:txBody>
          <a:bodyPr lIns="0" tIns="0" rIns="0" bIns="0">
            <a:spAutoFit/>
          </a:bodyPr>
          <a:lstStyle/>
          <a:p>
            <a:pPr fontAlgn="base">
              <a:spcBef>
                <a:spcPct val="0"/>
              </a:spcBef>
              <a:spcAft>
                <a:spcPct val="0"/>
              </a:spcAft>
            </a:pPr>
            <a:fld id="{9D3EDF74-0876-394D-B506-218C0AA127F4}" type="slidenum">
              <a:rPr lang="en-US" sz="1200">
                <a:solidFill>
                  <a:srgbClr val="000000"/>
                </a:solidFill>
              </a:rPr>
              <a:pPr fontAlgn="base">
                <a:spcBef>
                  <a:spcPct val="0"/>
                </a:spcBef>
                <a:spcAft>
                  <a:spcPct val="0"/>
                </a:spcAft>
              </a:pPr>
              <a:t>‹#›</a:t>
            </a:fld>
            <a:endParaRPr lang="en-US" sz="1200" dirty="0">
              <a:solidFill>
                <a:srgbClr val="000000"/>
              </a:solidFill>
            </a:endParaRPr>
          </a:p>
        </p:txBody>
      </p:sp>
      <p:sp>
        <p:nvSpPr>
          <p:cNvPr id="15" name="Rectangle 9"/>
          <p:cNvSpPr>
            <a:spLocks noChangeArrowheads="1"/>
          </p:cNvSpPr>
          <p:nvPr userDrawn="1"/>
        </p:nvSpPr>
        <p:spPr bwMode="auto">
          <a:xfrm>
            <a:off x="0" y="2"/>
            <a:ext cx="9144000" cy="809625"/>
          </a:xfrm>
          <a:prstGeom prst="rect">
            <a:avLst/>
          </a:prstGeom>
          <a:solidFill>
            <a:schemeClr val="accent2"/>
          </a:solidFill>
          <a:ln w="9525">
            <a:noFill/>
            <a:miter lim="800000"/>
            <a:headEnd/>
            <a:tailEnd/>
          </a:ln>
        </p:spPr>
        <p:txBody>
          <a:bodyPr wrap="none" anchor="ctr"/>
          <a:lstStyle/>
          <a:p>
            <a:pPr defTabSz="342900" fontAlgn="base">
              <a:spcBef>
                <a:spcPct val="0"/>
              </a:spcBef>
              <a:spcAft>
                <a:spcPct val="0"/>
              </a:spcAft>
              <a:defRPr/>
            </a:pPr>
            <a:endParaRPr lang="en-CA" sz="1350" b="1" dirty="0">
              <a:solidFill>
                <a:srgbClr val="000000"/>
              </a:solidFill>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TextBox 5">
            <a:extLst>
              <a:ext uri="{FF2B5EF4-FFF2-40B4-BE49-F238E27FC236}">
                <a16:creationId xmlns:a16="http://schemas.microsoft.com/office/drawing/2014/main" id="{E885E95A-136F-4759-80A5-6CAB9BD7E641}"/>
              </a:ext>
            </a:extLst>
          </p:cNvPr>
          <p:cNvSpPr txBox="1"/>
          <p:nvPr userDrawn="1"/>
        </p:nvSpPr>
        <p:spPr>
          <a:xfrm>
            <a:off x="783771" y="6438902"/>
            <a:ext cx="2148840" cy="219291"/>
          </a:xfrm>
          <a:prstGeom prst="rect">
            <a:avLst/>
          </a:prstGeom>
          <a:noFill/>
        </p:spPr>
        <p:txBody>
          <a:bodyPr wrap="square" rtlCol="0">
            <a:spAutoFit/>
          </a:bodyPr>
          <a:lstStyle/>
          <a:p>
            <a:r>
              <a:rPr lang="en-US" sz="825" dirty="0">
                <a:solidFill>
                  <a:schemeClr val="tx2"/>
                </a:solidFill>
              </a:rPr>
              <a:t>WBENC Confidential</a:t>
            </a:r>
          </a:p>
        </p:txBody>
      </p:sp>
    </p:spTree>
    <p:extLst>
      <p:ext uri="{BB962C8B-B14F-4D97-AF65-F5344CB8AC3E}">
        <p14:creationId xmlns:p14="http://schemas.microsoft.com/office/powerpoint/2010/main" val="137351029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Vertical divide + image">
    <p:spTree>
      <p:nvGrpSpPr>
        <p:cNvPr id="1" name=""/>
        <p:cNvGrpSpPr/>
        <p:nvPr/>
      </p:nvGrpSpPr>
      <p:grpSpPr>
        <a:xfrm>
          <a:off x="0" y="0"/>
          <a:ext cx="0" cy="0"/>
          <a:chOff x="0" y="0"/>
          <a:chExt cx="0" cy="0"/>
        </a:xfrm>
      </p:grpSpPr>
      <p:sp>
        <p:nvSpPr>
          <p:cNvPr id="5" name="Rectangle 5"/>
          <p:cNvSpPr>
            <a:spLocks noChangeArrowheads="1"/>
          </p:cNvSpPr>
          <p:nvPr userDrawn="1"/>
        </p:nvSpPr>
        <p:spPr bwMode="gray">
          <a:xfrm>
            <a:off x="358776" y="6438901"/>
            <a:ext cx="490538" cy="184666"/>
          </a:xfrm>
          <a:prstGeom prst="rect">
            <a:avLst/>
          </a:prstGeom>
          <a:noFill/>
          <a:ln w="9525">
            <a:noFill/>
            <a:miter lim="800000"/>
            <a:headEnd/>
            <a:tailEnd/>
          </a:ln>
        </p:spPr>
        <p:txBody>
          <a:bodyPr lIns="0" tIns="0" rIns="0" bIns="0">
            <a:spAutoFit/>
          </a:bodyPr>
          <a:lstStyle/>
          <a:p>
            <a:pPr fontAlgn="base">
              <a:spcBef>
                <a:spcPct val="0"/>
              </a:spcBef>
              <a:spcAft>
                <a:spcPct val="0"/>
              </a:spcAft>
            </a:pPr>
            <a:fld id="{9A13FA59-D8BC-204D-A970-488720E04AA3}" type="slidenum">
              <a:rPr lang="en-US" sz="1200">
                <a:solidFill>
                  <a:srgbClr val="000000"/>
                </a:solidFill>
              </a:rPr>
              <a:pPr fontAlgn="base">
                <a:spcBef>
                  <a:spcPct val="0"/>
                </a:spcBef>
                <a:spcAft>
                  <a:spcPct val="0"/>
                </a:spcAft>
              </a:pPr>
              <a:t>‹#›</a:t>
            </a:fld>
            <a:endParaRPr lang="en-US" sz="1200" dirty="0">
              <a:solidFill>
                <a:srgbClr val="000000"/>
              </a:solidFill>
            </a:endParaRPr>
          </a:p>
        </p:txBody>
      </p:sp>
      <p:sp>
        <p:nvSpPr>
          <p:cNvPr id="17" name="Rectangle 9"/>
          <p:cNvSpPr>
            <a:spLocks noChangeArrowheads="1"/>
          </p:cNvSpPr>
          <p:nvPr userDrawn="1"/>
        </p:nvSpPr>
        <p:spPr bwMode="auto">
          <a:xfrm>
            <a:off x="0" y="2"/>
            <a:ext cx="9144000" cy="809625"/>
          </a:xfrm>
          <a:prstGeom prst="rect">
            <a:avLst/>
          </a:prstGeom>
          <a:solidFill>
            <a:schemeClr val="accent3"/>
          </a:solidFill>
          <a:ln w="9525">
            <a:noFill/>
            <a:miter lim="800000"/>
            <a:headEnd/>
            <a:tailEnd/>
          </a:ln>
          <a:effectLst/>
        </p:spPr>
        <p:txBody>
          <a:bodyPr wrap="none" anchor="ctr"/>
          <a:lstStyle/>
          <a:p>
            <a:pPr defTabSz="342900" fontAlgn="base">
              <a:spcBef>
                <a:spcPct val="0"/>
              </a:spcBef>
              <a:spcAft>
                <a:spcPct val="0"/>
              </a:spcAft>
              <a:defRPr/>
            </a:pPr>
            <a:endParaRPr lang="en-CA" sz="1350" b="1" dirty="0">
              <a:solidFill>
                <a:srgbClr val="000000"/>
              </a:solidFill>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2841626" y="1159847"/>
            <a:ext cx="5916613" cy="4765675"/>
          </a:xfrm>
        </p:spPr>
        <p:txBody>
          <a:bodyPr/>
          <a:lstStyle>
            <a:lvl1pPr marL="0" indent="0">
              <a:spcBef>
                <a:spcPts val="900"/>
              </a:spcBef>
              <a:buNone/>
              <a:defRPr sz="1350">
                <a:solidFill>
                  <a:schemeClr val="tx1"/>
                </a:solidFill>
              </a:defRPr>
            </a:lvl1pPr>
            <a:lvl2pPr>
              <a:spcBef>
                <a:spcPts val="450"/>
              </a:spcBef>
              <a:defRPr sz="1050">
                <a:solidFill>
                  <a:schemeClr val="tx1"/>
                </a:solidFill>
              </a:defRPr>
            </a:lvl2pPr>
            <a:lvl3pPr>
              <a:spcBef>
                <a:spcPts val="450"/>
              </a:spcBef>
              <a:defRPr sz="105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ext Placeholder 8"/>
          <p:cNvSpPr>
            <a:spLocks noGrp="1"/>
          </p:cNvSpPr>
          <p:nvPr>
            <p:ph type="body" sz="quarter" idx="10"/>
          </p:nvPr>
        </p:nvSpPr>
        <p:spPr>
          <a:xfrm>
            <a:off x="384175" y="1159847"/>
            <a:ext cx="2243138" cy="4783755"/>
          </a:xfrm>
        </p:spPr>
        <p:txBody>
          <a:bodyPr/>
          <a:lstStyle>
            <a:lvl1pPr marL="0" indent="0" algn="l" rtl="0" eaLnBrk="0" fontAlgn="base" hangingPunct="0">
              <a:lnSpc>
                <a:spcPct val="90000"/>
              </a:lnSpc>
              <a:spcBef>
                <a:spcPct val="45000"/>
              </a:spcBef>
              <a:spcAft>
                <a:spcPct val="0"/>
              </a:spcAft>
              <a:buClr>
                <a:schemeClr val="tx1"/>
              </a:buClr>
              <a:buSzPct val="70000"/>
              <a:buFont typeface="Wingdings" pitchFamily="2" charset="2"/>
              <a:buNone/>
              <a:defRPr lang="en-US" sz="1200" b="1" kern="1200" baseline="0" dirty="0" smtClean="0">
                <a:solidFill>
                  <a:srgbClr val="008C97"/>
                </a:solidFill>
                <a:latin typeface="Arial" pitchFamily="34" charset="0"/>
                <a:ea typeface="Geneva" pitchFamily="68" charset="-128"/>
                <a:cs typeface="Arial" pitchFamily="34" charset="0"/>
              </a:defRPr>
            </a:lvl1pPr>
            <a:lvl2pPr>
              <a:defRPr lang="en-US" sz="1200" b="0" kern="1200" baseline="0" dirty="0" smtClean="0">
                <a:solidFill>
                  <a:schemeClr val="tx1"/>
                </a:solidFill>
                <a:latin typeface="Arial" pitchFamily="34" charset="0"/>
                <a:ea typeface="Geneva" pitchFamily="68" charset="-128"/>
                <a:cs typeface="Arial" pitchFamily="34" charset="0"/>
              </a:defRPr>
            </a:lvl2pPr>
            <a:lvl3pPr>
              <a:defRPr sz="1050">
                <a:solidFill>
                  <a:schemeClr val="tx1"/>
                </a:solidFill>
              </a:defRPr>
            </a:lvl3pPr>
            <a:lvl4pPr>
              <a:defRPr sz="975">
                <a:solidFill>
                  <a:schemeClr val="tx1"/>
                </a:solidFill>
              </a:defRPr>
            </a:lvl4pPr>
            <a:lvl5pP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Box 6">
            <a:extLst>
              <a:ext uri="{FF2B5EF4-FFF2-40B4-BE49-F238E27FC236}">
                <a16:creationId xmlns:a16="http://schemas.microsoft.com/office/drawing/2014/main" id="{F9907310-F5B0-4037-8453-96D08EC85517}"/>
              </a:ext>
            </a:extLst>
          </p:cNvPr>
          <p:cNvSpPr txBox="1"/>
          <p:nvPr userDrawn="1"/>
        </p:nvSpPr>
        <p:spPr>
          <a:xfrm>
            <a:off x="783771" y="6438902"/>
            <a:ext cx="2148840" cy="219291"/>
          </a:xfrm>
          <a:prstGeom prst="rect">
            <a:avLst/>
          </a:prstGeom>
          <a:noFill/>
        </p:spPr>
        <p:txBody>
          <a:bodyPr wrap="square" rtlCol="0">
            <a:spAutoFit/>
          </a:bodyPr>
          <a:lstStyle/>
          <a:p>
            <a:r>
              <a:rPr lang="en-US" sz="825" dirty="0">
                <a:solidFill>
                  <a:schemeClr val="tx2"/>
                </a:solidFill>
              </a:rPr>
              <a:t>WBENC Confidential</a:t>
            </a:r>
          </a:p>
        </p:txBody>
      </p:sp>
    </p:spTree>
    <p:extLst>
      <p:ext uri="{BB962C8B-B14F-4D97-AF65-F5344CB8AC3E}">
        <p14:creationId xmlns:p14="http://schemas.microsoft.com/office/powerpoint/2010/main" val="287201493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6" y="6438901"/>
            <a:ext cx="490538" cy="184666"/>
          </a:xfrm>
          <a:prstGeom prst="rect">
            <a:avLst/>
          </a:prstGeom>
          <a:noFill/>
          <a:ln w="9525">
            <a:noFill/>
            <a:miter lim="800000"/>
            <a:headEnd/>
            <a:tailEnd/>
          </a:ln>
        </p:spPr>
        <p:txBody>
          <a:bodyPr lIns="0" tIns="0" rIns="0" bIns="0">
            <a:spAutoFit/>
          </a:bodyPr>
          <a:lstStyle/>
          <a:p>
            <a:pPr fontAlgn="base">
              <a:spcBef>
                <a:spcPct val="0"/>
              </a:spcBef>
              <a:spcAft>
                <a:spcPct val="0"/>
              </a:spcAft>
            </a:pPr>
            <a:fld id="{F65CCFC5-E934-3246-A96B-EA4F5BFDB207}" type="slidenum">
              <a:rPr lang="en-US" sz="1200">
                <a:solidFill>
                  <a:srgbClr val="000000"/>
                </a:solidFill>
              </a:rPr>
              <a:pPr fontAlgn="base">
                <a:spcBef>
                  <a:spcPct val="0"/>
                </a:spcBef>
                <a:spcAft>
                  <a:spcPct val="0"/>
                </a:spcAft>
              </a:pPr>
              <a:t>‹#›</a:t>
            </a:fld>
            <a:endParaRPr lang="en-US" sz="1200" dirty="0">
              <a:solidFill>
                <a:srgbClr val="000000"/>
              </a:solidFill>
            </a:endParaRPr>
          </a:p>
        </p:txBody>
      </p:sp>
      <p:sp>
        <p:nvSpPr>
          <p:cNvPr id="15" name="Rectangle 9"/>
          <p:cNvSpPr>
            <a:spLocks noChangeArrowheads="1"/>
          </p:cNvSpPr>
          <p:nvPr userDrawn="1"/>
        </p:nvSpPr>
        <p:spPr bwMode="auto">
          <a:xfrm>
            <a:off x="0" y="2"/>
            <a:ext cx="9144000" cy="809625"/>
          </a:xfrm>
          <a:prstGeom prst="rect">
            <a:avLst/>
          </a:prstGeom>
          <a:solidFill>
            <a:schemeClr val="accent4"/>
          </a:solidFill>
          <a:ln w="9525">
            <a:noFill/>
            <a:miter lim="800000"/>
            <a:headEnd/>
            <a:tailEnd/>
          </a:ln>
          <a:effectLst/>
        </p:spPr>
        <p:txBody>
          <a:bodyPr wrap="none" anchor="ctr"/>
          <a:lstStyle/>
          <a:p>
            <a:pPr defTabSz="342900" fontAlgn="base">
              <a:spcBef>
                <a:spcPct val="0"/>
              </a:spcBef>
              <a:spcAft>
                <a:spcPct val="0"/>
              </a:spcAft>
              <a:defRPr/>
            </a:pPr>
            <a:endParaRPr lang="en-CA" sz="1350" b="1" dirty="0">
              <a:solidFill>
                <a:srgbClr val="000000"/>
              </a:solidFill>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TextBox 5">
            <a:extLst>
              <a:ext uri="{FF2B5EF4-FFF2-40B4-BE49-F238E27FC236}">
                <a16:creationId xmlns:a16="http://schemas.microsoft.com/office/drawing/2014/main" id="{C9BC2B3E-202B-4489-9FCB-600DC55637F6}"/>
              </a:ext>
            </a:extLst>
          </p:cNvPr>
          <p:cNvSpPr txBox="1"/>
          <p:nvPr userDrawn="1"/>
        </p:nvSpPr>
        <p:spPr>
          <a:xfrm>
            <a:off x="783771" y="6438902"/>
            <a:ext cx="2148840" cy="219291"/>
          </a:xfrm>
          <a:prstGeom prst="rect">
            <a:avLst/>
          </a:prstGeom>
          <a:noFill/>
        </p:spPr>
        <p:txBody>
          <a:bodyPr wrap="square" rtlCol="0">
            <a:spAutoFit/>
          </a:bodyPr>
          <a:lstStyle/>
          <a:p>
            <a:r>
              <a:rPr lang="en-US" sz="825" dirty="0">
                <a:solidFill>
                  <a:schemeClr val="tx2"/>
                </a:solidFill>
              </a:rPr>
              <a:t>WBENC Confidential</a:t>
            </a:r>
          </a:p>
        </p:txBody>
      </p:sp>
    </p:spTree>
    <p:extLst>
      <p:ext uri="{BB962C8B-B14F-4D97-AF65-F5344CB8AC3E}">
        <p14:creationId xmlns:p14="http://schemas.microsoft.com/office/powerpoint/2010/main" val="92899320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801547"/>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for Edi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half" idx="14" hasCustomPrompt="1"/>
          </p:nvPr>
        </p:nvSpPr>
        <p:spPr>
          <a:xfrm>
            <a:off x="2488074" y="3945057"/>
            <a:ext cx="4167855" cy="349347"/>
          </a:xfrm>
          <a:prstGeom prst="rect">
            <a:avLst/>
          </a:prstGeom>
        </p:spPr>
        <p:txBody>
          <a:bodyPr anchor="ctr">
            <a:noAutofit/>
          </a:bodyPr>
          <a:lstStyle>
            <a:lvl1pPr marL="0" indent="0" algn="ctr">
              <a:buNone/>
              <a:defRPr sz="1600" b="1" i="0" baseline="0">
                <a:solidFill>
                  <a:schemeClr val="bg1"/>
                </a:solidFill>
                <a:latin typeface="Calibri Light"/>
                <a:cs typeface="Calibri Light"/>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dirty="0"/>
              <a:t>Presenter Goes Here</a:t>
            </a:r>
          </a:p>
        </p:txBody>
      </p:sp>
      <p:sp>
        <p:nvSpPr>
          <p:cNvPr id="8" name="Text Placeholder 3"/>
          <p:cNvSpPr>
            <a:spLocks noGrp="1"/>
          </p:cNvSpPr>
          <p:nvPr>
            <p:ph type="body" sz="half" idx="15" hasCustomPrompt="1"/>
          </p:nvPr>
        </p:nvSpPr>
        <p:spPr>
          <a:xfrm>
            <a:off x="2488074" y="4419232"/>
            <a:ext cx="4167855" cy="349347"/>
          </a:xfrm>
          <a:prstGeom prst="rect">
            <a:avLst/>
          </a:prstGeom>
        </p:spPr>
        <p:txBody>
          <a:bodyPr anchor="ctr">
            <a:noAutofit/>
          </a:bodyPr>
          <a:lstStyle>
            <a:lvl1pPr marL="0" indent="0" algn="ctr">
              <a:buNone/>
              <a:defRPr sz="1200" cap="none" baseline="0">
                <a:solidFill>
                  <a:srgbClr val="FFFFFF"/>
                </a:solidFill>
                <a:latin typeface="Calibri Light"/>
                <a:cs typeface="Calibri Light"/>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Date Goes Here</a:t>
            </a:r>
          </a:p>
        </p:txBody>
      </p:sp>
      <p:sp>
        <p:nvSpPr>
          <p:cNvPr id="4" name="Rectangle 3"/>
          <p:cNvSpPr/>
          <p:nvPr userDrawn="1"/>
        </p:nvSpPr>
        <p:spPr>
          <a:xfrm>
            <a:off x="1828800" y="3117755"/>
            <a:ext cx="5486400" cy="121920"/>
          </a:xfrm>
          <a:prstGeom prst="rect">
            <a:avLst/>
          </a:prstGeom>
          <a:solidFill>
            <a:srgbClr val="D7D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3"/>
          <p:cNvSpPr>
            <a:spLocks noGrp="1"/>
          </p:cNvSpPr>
          <p:nvPr>
            <p:ph type="body" sz="half" idx="16" hasCustomPrompt="1"/>
          </p:nvPr>
        </p:nvSpPr>
        <p:spPr>
          <a:xfrm>
            <a:off x="2488074" y="1938197"/>
            <a:ext cx="4167855" cy="349347"/>
          </a:xfrm>
          <a:prstGeom prst="rect">
            <a:avLst/>
          </a:prstGeom>
        </p:spPr>
        <p:txBody>
          <a:bodyPr anchor="ctr">
            <a:noAutofit/>
          </a:bodyPr>
          <a:lstStyle>
            <a:lvl1pPr marL="0" indent="0" algn="ctr">
              <a:buNone/>
              <a:defRPr sz="3000" b="1" i="0" cap="all" spc="0" baseline="0">
                <a:solidFill>
                  <a:schemeClr val="bg1"/>
                </a:solidFill>
                <a:latin typeface="century gothic" charset="0"/>
                <a:cs typeface="Calibri Light"/>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dirty="0"/>
              <a:t>Title Goes Here</a:t>
            </a:r>
          </a:p>
        </p:txBody>
      </p:sp>
    </p:spTree>
    <p:extLst>
      <p:ext uri="{BB962C8B-B14F-4D97-AF65-F5344CB8AC3E}">
        <p14:creationId xmlns:p14="http://schemas.microsoft.com/office/powerpoint/2010/main" val="1183874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6" hasCustomPrompt="1"/>
          </p:nvPr>
        </p:nvSpPr>
        <p:spPr>
          <a:xfrm>
            <a:off x="2633472" y="1219200"/>
            <a:ext cx="6172200" cy="4572000"/>
          </a:xfrm>
          <a:prstGeom prst="rect">
            <a:avLst/>
          </a:prstGeom>
        </p:spPr>
        <p:txBody>
          <a:bodyPr lIns="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baseline="0">
                <a:solidFill>
                  <a:srgbClr val="646464"/>
                </a:solidFil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dirty="0"/>
              <a:t>Add list of topics here</a:t>
            </a:r>
          </a:p>
        </p:txBody>
      </p:sp>
      <p:sp>
        <p:nvSpPr>
          <p:cNvPr id="4" name="Title 1"/>
          <p:cNvSpPr>
            <a:spLocks noGrp="1"/>
          </p:cNvSpPr>
          <p:nvPr>
            <p:ph type="title" hasCustomPrompt="1"/>
          </p:nvPr>
        </p:nvSpPr>
        <p:spPr>
          <a:xfrm>
            <a:off x="2633472" y="0"/>
            <a:ext cx="6172200" cy="914400"/>
          </a:xfrm>
        </p:spPr>
        <p:txBody>
          <a:bodyPr lIns="0" rIns="0" anchor="b" anchorCtr="0">
            <a:normAutofit/>
          </a:bodyPr>
          <a:lstStyle>
            <a:lvl1pPr>
              <a:defRPr sz="2000" spc="0" baseline="0">
                <a:solidFill>
                  <a:srgbClr val="008B97"/>
                </a:solidFill>
                <a:latin typeface="century gothic" charset="0"/>
              </a:defRPr>
            </a:lvl1pPr>
          </a:lstStyle>
          <a:p>
            <a:r>
              <a:rPr lang="en-US" dirty="0"/>
              <a:t>Slide Title </a:t>
            </a:r>
            <a:r>
              <a:rPr lang="en-US" dirty="0" err="1"/>
              <a:t>HERe</a:t>
            </a:r>
            <a:endParaRPr lang="en-US" dirty="0"/>
          </a:p>
        </p:txBody>
      </p:sp>
      <p:cxnSp>
        <p:nvCxnSpPr>
          <p:cNvPr id="5" name="Straight Connector 4"/>
          <p:cNvCxnSpPr/>
          <p:nvPr userDrawn="1"/>
        </p:nvCxnSpPr>
        <p:spPr>
          <a:xfrm>
            <a:off x="2624328" y="914400"/>
            <a:ext cx="61722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14100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view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33472" y="1219200"/>
            <a:ext cx="6172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2633472" y="0"/>
            <a:ext cx="6172200" cy="914400"/>
          </a:xfrm>
        </p:spPr>
        <p:txBody>
          <a:bodyPr lIns="0" rIns="0" anchor="b" anchorCtr="0">
            <a:normAutofit/>
          </a:bodyPr>
          <a:lstStyle>
            <a:lvl1pPr>
              <a:defRPr sz="2000" spc="0" baseline="0">
                <a:solidFill>
                  <a:srgbClr val="652F8F"/>
                </a:solidFill>
                <a:latin typeface="century gothic" charset="0"/>
              </a:defRPr>
            </a:lvl1pPr>
          </a:lstStyle>
          <a:p>
            <a:r>
              <a:rPr lang="en-US" dirty="0"/>
              <a:t>Slide Title </a:t>
            </a:r>
            <a:r>
              <a:rPr lang="en-US" dirty="0" err="1"/>
              <a:t>HERe</a:t>
            </a:r>
            <a:endParaRPr lang="en-US" dirty="0"/>
          </a:p>
        </p:txBody>
      </p:sp>
      <p:cxnSp>
        <p:nvCxnSpPr>
          <p:cNvPr id="6" name="Straight Connector 5"/>
          <p:cNvCxnSpPr/>
          <p:nvPr userDrawn="1"/>
        </p:nvCxnSpPr>
        <p:spPr>
          <a:xfrm>
            <a:off x="2624328" y="914400"/>
            <a:ext cx="61722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9010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CC21EA05-6B4D-EA42-83A8-186F2B06A868}" type="slidenum">
              <a:rPr lang="en-US" sz="1600" b="0"/>
              <a:pPr defTabSz="914400"/>
              <a:t>‹#›</a:t>
            </a:fld>
            <a:endParaRPr lang="en-US" sz="1600" b="0" dirty="0"/>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6138010" y="6489700"/>
            <a:ext cx="1700787" cy="169277"/>
          </a:xfrm>
          <a:prstGeom prst="rect">
            <a:avLst/>
          </a:prstGeom>
          <a:noFill/>
          <a:ln w="9525">
            <a:noFill/>
            <a:miter lim="800000"/>
            <a:headEnd/>
            <a:tailEnd/>
          </a:ln>
        </p:spPr>
        <p:txBody>
          <a:bodyPr wrap="none" lIns="0" tIns="0" rIns="0" bIns="0">
            <a:spAutoFit/>
          </a:bodyPr>
          <a:lstStyle/>
          <a:p>
            <a:pPr>
              <a:defRPr/>
            </a:pPr>
            <a:r>
              <a:rPr lang="en-CA" sz="1100" b="0" kern="1200" dirty="0">
                <a:solidFill>
                  <a:srgbClr val="9D9FA2"/>
                </a:solidFill>
                <a:latin typeface="Arial" pitchFamily="34" charset="0"/>
                <a:ea typeface="MS PGothic" pitchFamily="34" charset="-128"/>
                <a:cs typeface="MS PGothic" charset="0"/>
              </a:rPr>
              <a:t>WBENC</a:t>
            </a:r>
            <a:r>
              <a:rPr lang="en-CA" sz="1100" b="0" kern="1200" baseline="0" dirty="0">
                <a:solidFill>
                  <a:srgbClr val="9D9FA2"/>
                </a:solidFill>
                <a:latin typeface="Arial" pitchFamily="34" charset="0"/>
                <a:ea typeface="MS PGothic" pitchFamily="34" charset="-128"/>
                <a:cs typeface="MS PGothic" charset="0"/>
              </a:rPr>
              <a:t> Board of Directors</a:t>
            </a:r>
            <a:endParaRPr lang="en-CA" sz="1100" b="0" kern="1200" dirty="0">
              <a:solidFill>
                <a:srgbClr val="9D9FA2"/>
              </a:solidFill>
              <a:latin typeface="Arial" pitchFamily="34" charset="0"/>
              <a:ea typeface="MS PGothic" pitchFamily="34" charset="-128"/>
              <a:cs typeface="MS PGothic" charset="0"/>
            </a:endParaRPr>
          </a:p>
        </p:txBody>
      </p:sp>
      <p:pic>
        <p:nvPicPr>
          <p:cNvPr id="8"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5"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524789986"/>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rple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33472" y="0"/>
            <a:ext cx="6172200" cy="914400"/>
          </a:xfrm>
        </p:spPr>
        <p:txBody>
          <a:bodyPr lIns="0" rIns="0" anchor="b" anchorCtr="0">
            <a:normAutofit/>
          </a:bodyPr>
          <a:lstStyle>
            <a:lvl1pPr>
              <a:defRPr sz="2000" spc="0" baseline="0">
                <a:solidFill>
                  <a:srgbClr val="008B97"/>
                </a:solidFill>
                <a:latin typeface="century gothic" charset="0"/>
              </a:defRPr>
            </a:lvl1pPr>
          </a:lstStyle>
          <a:p>
            <a:r>
              <a:rPr lang="en-US" dirty="0"/>
              <a:t>Slide Title </a:t>
            </a:r>
            <a:r>
              <a:rPr lang="en-US" dirty="0" err="1"/>
              <a:t>HERe</a:t>
            </a:r>
            <a:endParaRPr lang="en-US" dirty="0"/>
          </a:p>
        </p:txBody>
      </p:sp>
      <p:cxnSp>
        <p:nvCxnSpPr>
          <p:cNvPr id="6" name="Straight Connector 5"/>
          <p:cNvCxnSpPr/>
          <p:nvPr userDrawn="1"/>
        </p:nvCxnSpPr>
        <p:spPr>
          <a:xfrm>
            <a:off x="2624328" y="914400"/>
            <a:ext cx="61722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7" name="Content Placeholder 3"/>
          <p:cNvSpPr>
            <a:spLocks noGrp="1"/>
          </p:cNvSpPr>
          <p:nvPr>
            <p:ph sz="quarter" idx="10"/>
          </p:nvPr>
        </p:nvSpPr>
        <p:spPr>
          <a:xfrm>
            <a:off x="2633472" y="1219200"/>
            <a:ext cx="6172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982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l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33472" y="1219200"/>
            <a:ext cx="6172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2633472" y="0"/>
            <a:ext cx="6172200" cy="914400"/>
          </a:xfrm>
        </p:spPr>
        <p:txBody>
          <a:bodyPr lIns="0" rIns="0" anchor="b" anchorCtr="0">
            <a:normAutofit/>
          </a:bodyPr>
          <a:lstStyle>
            <a:lvl1pPr>
              <a:defRPr sz="2000" spc="0" baseline="0">
                <a:solidFill>
                  <a:srgbClr val="652F8F"/>
                </a:solidFill>
                <a:latin typeface="century gothic" charset="0"/>
              </a:defRPr>
            </a:lvl1pPr>
          </a:lstStyle>
          <a:p>
            <a:r>
              <a:rPr lang="en-US" dirty="0"/>
              <a:t>Slide Title </a:t>
            </a:r>
            <a:r>
              <a:rPr lang="en-US" dirty="0" err="1"/>
              <a:t>HERe</a:t>
            </a:r>
            <a:endParaRPr lang="en-US" dirty="0"/>
          </a:p>
        </p:txBody>
      </p:sp>
      <p:cxnSp>
        <p:nvCxnSpPr>
          <p:cNvPr id="6" name="Straight Connector 5"/>
          <p:cNvCxnSpPr/>
          <p:nvPr userDrawn="1"/>
        </p:nvCxnSpPr>
        <p:spPr>
          <a:xfrm>
            <a:off x="2624328" y="914400"/>
            <a:ext cx="61722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3419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845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9" descr="Title ima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Text Placeholder 2"/>
          <p:cNvSpPr>
            <a:spLocks noGrp="1"/>
          </p:cNvSpPr>
          <p:nvPr>
            <p:ph type="subTitle" idx="1" hasCustomPrompt="1"/>
          </p:nvPr>
        </p:nvSpPr>
        <p:spPr>
          <a:xfrm>
            <a:off x="355600" y="4624388"/>
            <a:ext cx="8226425" cy="347662"/>
          </a:xfrm>
          <a:extLst/>
        </p:spPr>
        <p:txBody>
          <a:bodyPr/>
          <a:lstStyle>
            <a:lvl1pPr marL="0" indent="0">
              <a:defRPr sz="3000">
                <a:solidFill>
                  <a:schemeClr val="accent2"/>
                </a:solidFill>
                <a:latin typeface="Arial" charset="0"/>
                <a:cs typeface="Geneva" charset="0"/>
              </a:defRPr>
            </a:lvl1pPr>
          </a:lstStyle>
          <a:p>
            <a:pPr lvl="0"/>
            <a:r>
              <a:rPr lang="en-CA" noProof="0" dirty="0"/>
              <a:t>Click edit Master subtitle style</a:t>
            </a:r>
          </a:p>
        </p:txBody>
      </p:sp>
      <p:sp>
        <p:nvSpPr>
          <p:cNvPr id="61455" name="Title Placeholder 1"/>
          <p:cNvSpPr>
            <a:spLocks noGrp="1"/>
          </p:cNvSpPr>
          <p:nvPr>
            <p:ph type="ctrTitle"/>
          </p:nvPr>
        </p:nvSpPr>
        <p:spPr>
          <a:xfrm>
            <a:off x="355600" y="3938588"/>
            <a:ext cx="8226425" cy="603250"/>
          </a:xfrm>
          <a:extLst/>
        </p:spPr>
        <p:txBody>
          <a:bodyPr/>
          <a:lstStyle>
            <a:lvl1pPr>
              <a:defRPr sz="4400" b="1">
                <a:solidFill>
                  <a:schemeClr val="accent1"/>
                </a:solidFill>
                <a:latin typeface="Arial" charset="0"/>
                <a:ea typeface="Geneva" charset="0"/>
                <a:cs typeface="Arial" charset="0"/>
              </a:defRPr>
            </a:lvl1pPr>
          </a:lstStyle>
          <a:p>
            <a:pPr lvl="0"/>
            <a:r>
              <a:rPr lang="en-CA" noProof="0" dirty="0"/>
              <a:t>Click to edit Master title style</a:t>
            </a:r>
          </a:p>
        </p:txBody>
      </p:sp>
      <p:pic>
        <p:nvPicPr>
          <p:cNvPr id="9"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00972" y="957263"/>
            <a:ext cx="379387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808109"/>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CC21EA05-6B4D-EA42-83A8-186F2B06A868}" type="slidenum">
              <a:rPr lang="en-US" sz="1600" b="0"/>
              <a:pPr defTabSz="914400"/>
              <a:t>‹#›</a:t>
            </a:fld>
            <a:endParaRPr lang="en-US" sz="1600" b="0" dirty="0"/>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6138010" y="6489700"/>
            <a:ext cx="1003480" cy="169277"/>
          </a:xfrm>
          <a:prstGeom prst="rect">
            <a:avLst/>
          </a:prstGeom>
          <a:noFill/>
          <a:ln w="9525">
            <a:noFill/>
            <a:miter lim="800000"/>
            <a:headEnd/>
            <a:tailEnd/>
          </a:ln>
        </p:spPr>
        <p:txBody>
          <a:bodyPr wrap="none" lIns="0" tIns="0" rIns="0" bIns="0">
            <a:spAutoFit/>
          </a:bodyPr>
          <a:lstStyle/>
          <a:p>
            <a:pPr>
              <a:defRPr/>
            </a:pPr>
            <a:r>
              <a:rPr lang="en-CA" sz="1100" b="0" dirty="0">
                <a:solidFill>
                  <a:srgbClr val="9D9FA2"/>
                </a:solidFill>
                <a:latin typeface="Arial" pitchFamily="34" charset="0"/>
                <a:ea typeface="MS PGothic" pitchFamily="34" charset="-128"/>
                <a:cs typeface="+mn-cs"/>
              </a:rPr>
              <a:t>November 2017</a:t>
            </a:r>
          </a:p>
        </p:txBody>
      </p:sp>
      <p:pic>
        <p:nvPicPr>
          <p:cNvPr id="8"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5"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900900366"/>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04DA0E21-39FC-4E48-A9B3-A2C2C99606BF}" type="slidenum">
              <a:rPr lang="en-US" sz="1600" b="0"/>
              <a:pPr defTabSz="914400"/>
              <a:t>‹#›</a:t>
            </a:fld>
            <a:endParaRPr lang="en-US" sz="1600" b="0" dirty="0"/>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9"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5" name="Rectangle 9"/>
          <p:cNvSpPr>
            <a:spLocks noChangeArrowheads="1"/>
          </p:cNvSpPr>
          <p:nvPr userDrawn="1"/>
        </p:nvSpPr>
        <p:spPr bwMode="auto">
          <a:xfrm>
            <a:off x="0" y="0"/>
            <a:ext cx="9144000" cy="809625"/>
          </a:xfrm>
          <a:prstGeom prst="rect">
            <a:avLst/>
          </a:prstGeom>
          <a:solidFill>
            <a:schemeClr val="accent1"/>
          </a:solidFill>
          <a:ln w="9525">
            <a:noFill/>
            <a:miter lim="800000"/>
            <a:headEnd/>
            <a:tailEnd/>
          </a:ln>
        </p:spPr>
        <p:txBody>
          <a:bodyPr wrap="none" anchor="ctr"/>
          <a:lstStyle/>
          <a:p>
            <a:pPr>
              <a:defRPr/>
            </a:pPr>
            <a:endParaRPr lang="en-CA" dirty="0">
              <a:latin typeface="Arial" pitchFamily="34" charset="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7" name="TextBox 16"/>
          <p:cNvSpPr txBox="1">
            <a:spLocks noChangeArrowheads="1"/>
          </p:cNvSpPr>
          <p:nvPr userDrawn="1"/>
        </p:nvSpPr>
        <p:spPr bwMode="auto">
          <a:xfrm>
            <a:off x="6138010" y="6489700"/>
            <a:ext cx="852798" cy="169277"/>
          </a:xfrm>
          <a:prstGeom prst="rect">
            <a:avLst/>
          </a:prstGeom>
          <a:noFill/>
          <a:ln w="9525">
            <a:noFill/>
            <a:miter lim="800000"/>
            <a:headEnd/>
            <a:tailEnd/>
          </a:ln>
        </p:spPr>
        <p:txBody>
          <a:bodyPr wrap="none" lIns="0" tIns="0" rIns="0" bIns="0">
            <a:spAutoFit/>
          </a:bodyPr>
          <a:lstStyle/>
          <a:p>
            <a:pPr>
              <a:defRPr/>
            </a:pPr>
            <a:r>
              <a:rPr lang="en-CA" sz="1100" b="0" dirty="0">
                <a:solidFill>
                  <a:srgbClr val="9D9FA2"/>
                </a:solidFill>
                <a:latin typeface="Arial" pitchFamily="34" charset="0"/>
                <a:ea typeface="MS PGothic" pitchFamily="34" charset="-128"/>
                <a:cs typeface="+mn-cs"/>
              </a:rPr>
              <a:t>October 2015</a:t>
            </a:r>
          </a:p>
        </p:txBody>
      </p:sp>
      <p:pic>
        <p:nvPicPr>
          <p:cNvPr id="18"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7404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5265022"/>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9D3EDF74-0876-394D-B506-218C0AA127F4}" type="slidenum">
              <a:rPr lang="en-US" sz="1600" b="0"/>
              <a:pPr defTabSz="914400"/>
              <a:t>‹#›</a:t>
            </a:fld>
            <a:endParaRPr lang="en-US" sz="1600" b="0" dirty="0"/>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9"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5" name="Rectangle 9"/>
          <p:cNvSpPr>
            <a:spLocks noChangeArrowheads="1"/>
          </p:cNvSpPr>
          <p:nvPr userDrawn="1"/>
        </p:nvSpPr>
        <p:spPr bwMode="auto">
          <a:xfrm>
            <a:off x="0" y="0"/>
            <a:ext cx="9144000" cy="809625"/>
          </a:xfrm>
          <a:prstGeom prst="rect">
            <a:avLst/>
          </a:prstGeom>
          <a:solidFill>
            <a:schemeClr val="accent2"/>
          </a:solidFill>
          <a:ln w="9525">
            <a:noFill/>
            <a:miter lim="800000"/>
            <a:headEnd/>
            <a:tailEnd/>
          </a:ln>
        </p:spPr>
        <p:txBody>
          <a:bodyPr wrap="none" anchor="ctr"/>
          <a:lstStyle/>
          <a:p>
            <a:pPr>
              <a:defRPr/>
            </a:pPr>
            <a:endParaRPr lang="en-CA" dirty="0">
              <a:latin typeface="Arial" pitchFamily="34" charset="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lvl1pPr>
              <a:defRPr>
                <a:solidFill>
                  <a:schemeClr val="bg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7" name="TextBox 16"/>
          <p:cNvSpPr txBox="1">
            <a:spLocks noChangeArrowheads="1"/>
          </p:cNvSpPr>
          <p:nvPr userDrawn="1"/>
        </p:nvSpPr>
        <p:spPr bwMode="auto">
          <a:xfrm>
            <a:off x="7743001" y="6477292"/>
            <a:ext cx="1003480" cy="169277"/>
          </a:xfrm>
          <a:prstGeom prst="rect">
            <a:avLst/>
          </a:prstGeom>
          <a:noFill/>
          <a:ln w="9525">
            <a:noFill/>
            <a:miter lim="800000"/>
            <a:headEnd/>
            <a:tailEnd/>
          </a:ln>
        </p:spPr>
        <p:txBody>
          <a:bodyPr wrap="none" lIns="0" tIns="0" rIns="0" bIns="0">
            <a:spAutoFit/>
          </a:bodyPr>
          <a:lstStyle/>
          <a:p>
            <a:pPr>
              <a:defRPr/>
            </a:pPr>
            <a:r>
              <a:rPr lang="en-CA" sz="1100" b="0" dirty="0">
                <a:solidFill>
                  <a:srgbClr val="9D9FA2"/>
                </a:solidFill>
                <a:latin typeface="Arial" pitchFamily="34" charset="0"/>
                <a:ea typeface="MS PGothic" pitchFamily="34" charset="-128"/>
                <a:cs typeface="+mn-cs"/>
              </a:rPr>
              <a:t>November 2017</a:t>
            </a:r>
          </a:p>
        </p:txBody>
      </p:sp>
      <p:pic>
        <p:nvPicPr>
          <p:cNvPr id="18"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5061" y="647382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417491"/>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Vertical divide + image">
    <p:spTree>
      <p:nvGrpSpPr>
        <p:cNvPr id="1" name=""/>
        <p:cNvGrpSpPr/>
        <p:nvPr/>
      </p:nvGrpSpPr>
      <p:grpSpPr>
        <a:xfrm>
          <a:off x="0" y="0"/>
          <a:ext cx="0" cy="0"/>
          <a:chOff x="0" y="0"/>
          <a:chExt cx="0" cy="0"/>
        </a:xfrm>
      </p:grpSpPr>
      <p:sp>
        <p:nvSpPr>
          <p:cNvPr id="5"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9A13FA59-D8BC-204D-A970-488720E04AA3}" type="slidenum">
              <a:rPr lang="en-US" sz="1600" b="0"/>
              <a:pPr defTabSz="914400"/>
              <a:t>‹#›</a:t>
            </a:fld>
            <a:endParaRPr lang="en-US" sz="1600" b="0" dirty="0"/>
          </a:p>
        </p:txBody>
      </p:sp>
      <p:cxnSp>
        <p:nvCxnSpPr>
          <p:cNvPr id="6" name="Straight Connector 5"/>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1"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21"/>
          <p:cNvGrpSpPr>
            <a:grpSpLocks/>
          </p:cNvGrpSpPr>
          <p:nvPr userDrawn="1"/>
        </p:nvGrpSpPr>
        <p:grpSpPr bwMode="auto">
          <a:xfrm>
            <a:off x="1330325" y="6492875"/>
            <a:ext cx="182563" cy="182563"/>
            <a:chOff x="1276349" y="5514975"/>
            <a:chExt cx="182880" cy="182880"/>
          </a:xfrm>
        </p:grpSpPr>
        <p:sp>
          <p:nvSpPr>
            <p:cNvPr id="13" name="Freeform 12"/>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4" name="Oval 13">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15" name="Freeform 14">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6" name="Oval 15">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7"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2841625" y="1159845"/>
            <a:ext cx="5916613" cy="4765675"/>
          </a:xfrm>
        </p:spPr>
        <p:txBody>
          <a:bodyPr/>
          <a:lstStyle>
            <a:lvl1pPr marL="0" indent="0">
              <a:spcBef>
                <a:spcPts val="1200"/>
              </a:spcBef>
              <a:defRPr sz="18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ext Placeholder 8"/>
          <p:cNvSpPr>
            <a:spLocks noGrp="1"/>
          </p:cNvSpPr>
          <p:nvPr>
            <p:ph type="body" sz="quarter" idx="10"/>
          </p:nvPr>
        </p:nvSpPr>
        <p:spPr>
          <a:xfrm>
            <a:off x="384175" y="1159845"/>
            <a:ext cx="2243138" cy="4783755"/>
          </a:xfrm>
        </p:spPr>
        <p:txBody>
          <a:bodyPr/>
          <a:lstStyle>
            <a:lvl1pPr marL="0" indent="0" algn="l" rtl="0" eaLnBrk="0" fontAlgn="base" hangingPunct="0">
              <a:lnSpc>
                <a:spcPct val="90000"/>
              </a:lnSpc>
              <a:spcBef>
                <a:spcPct val="45000"/>
              </a:spcBef>
              <a:spcAft>
                <a:spcPct val="0"/>
              </a:spcAft>
              <a:buClr>
                <a:schemeClr val="tx1"/>
              </a:buClr>
              <a:buSzPct val="70000"/>
              <a:buFont typeface="Wingdings" pitchFamily="2" charset="2"/>
              <a:defRPr lang="en-US" sz="1600" b="1" kern="1200" baseline="0" dirty="0" smtClean="0">
                <a:solidFill>
                  <a:srgbClr val="008C97"/>
                </a:solidFill>
                <a:latin typeface="Arial" pitchFamily="34" charset="0"/>
                <a:ea typeface="Geneva" pitchFamily="68" charset="-128"/>
                <a:cs typeface="Arial" pitchFamily="34" charset="0"/>
              </a:defRPr>
            </a:lvl1pPr>
            <a:lvl2pPr>
              <a:defRPr lang="en-US" sz="1600" b="0" kern="1200" baseline="0" dirty="0" smtClean="0">
                <a:solidFill>
                  <a:schemeClr val="tx1"/>
                </a:solidFill>
                <a:latin typeface="Arial" pitchFamily="34" charset="0"/>
                <a:ea typeface="Geneva" pitchFamily="68" charset="-128"/>
                <a:cs typeface="Arial" pitchFamily="34" charset="0"/>
              </a:defRPr>
            </a:lvl2pPr>
            <a:lvl3pPr>
              <a:defRPr sz="1400">
                <a:solidFill>
                  <a:schemeClr val="tx1"/>
                </a:solidFill>
              </a:defRPr>
            </a:lvl3pPr>
            <a:lvl4pPr>
              <a:defRPr sz="13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9" name="TextBox 18"/>
          <p:cNvSpPr txBox="1">
            <a:spLocks noChangeArrowheads="1"/>
          </p:cNvSpPr>
          <p:nvPr userDrawn="1"/>
        </p:nvSpPr>
        <p:spPr bwMode="auto">
          <a:xfrm>
            <a:off x="7905440" y="6477709"/>
            <a:ext cx="852798" cy="169277"/>
          </a:xfrm>
          <a:prstGeom prst="rect">
            <a:avLst/>
          </a:prstGeom>
          <a:noFill/>
          <a:ln w="9525">
            <a:noFill/>
            <a:miter lim="800000"/>
            <a:headEnd/>
            <a:tailEnd/>
          </a:ln>
        </p:spPr>
        <p:txBody>
          <a:bodyPr wrap="none" lIns="0" tIns="0" rIns="0" bIns="0">
            <a:spAutoFit/>
          </a:bodyPr>
          <a:lstStyle/>
          <a:p>
            <a:pPr>
              <a:defRPr/>
            </a:pPr>
            <a:r>
              <a:rPr lang="en-CA" sz="1100" b="0" dirty="0">
                <a:solidFill>
                  <a:srgbClr val="9D9FA2"/>
                </a:solidFill>
                <a:latin typeface="Arial" pitchFamily="34" charset="0"/>
                <a:ea typeface="MS PGothic" pitchFamily="34" charset="-128"/>
                <a:cs typeface="+mn-cs"/>
              </a:rPr>
              <a:t>October 2015</a:t>
            </a:r>
          </a:p>
        </p:txBody>
      </p:sp>
      <p:pic>
        <p:nvPicPr>
          <p:cNvPr id="20"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11626" y="6510338"/>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429049"/>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914135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04DA0E21-39FC-4E48-A9B3-A2C2C99606BF}" type="slidenum">
              <a:rPr lang="en-US" sz="1600" b="0"/>
              <a:pPr defTabSz="914400"/>
              <a:t>‹#›</a:t>
            </a:fld>
            <a:endParaRPr lang="en-US" sz="1600" b="0" dirty="0"/>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9"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5" name="Rectangle 9"/>
          <p:cNvSpPr>
            <a:spLocks noChangeArrowheads="1"/>
          </p:cNvSpPr>
          <p:nvPr userDrawn="1"/>
        </p:nvSpPr>
        <p:spPr bwMode="auto">
          <a:xfrm>
            <a:off x="0" y="0"/>
            <a:ext cx="9144000" cy="809625"/>
          </a:xfrm>
          <a:prstGeom prst="rect">
            <a:avLst/>
          </a:prstGeom>
          <a:solidFill>
            <a:schemeClr val="accent1"/>
          </a:solidFill>
          <a:ln w="9525">
            <a:noFill/>
            <a:miter lim="800000"/>
            <a:headEnd/>
            <a:tailEnd/>
          </a:ln>
        </p:spPr>
        <p:txBody>
          <a:bodyPr wrap="none" anchor="ctr"/>
          <a:lstStyle/>
          <a:p>
            <a:pPr>
              <a:defRPr/>
            </a:pPr>
            <a:endParaRPr lang="en-CA" dirty="0">
              <a:latin typeface="Arial" pitchFamily="34" charset="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7" name="TextBox 16"/>
          <p:cNvSpPr txBox="1">
            <a:spLocks noChangeArrowheads="1"/>
          </p:cNvSpPr>
          <p:nvPr userDrawn="1"/>
        </p:nvSpPr>
        <p:spPr bwMode="auto">
          <a:xfrm>
            <a:off x="6138010" y="6489700"/>
            <a:ext cx="1700787" cy="169277"/>
          </a:xfrm>
          <a:prstGeom prst="rect">
            <a:avLst/>
          </a:prstGeom>
          <a:noFill/>
          <a:ln w="9525">
            <a:noFill/>
            <a:miter lim="800000"/>
            <a:headEnd/>
            <a:tailEnd/>
          </a:ln>
        </p:spPr>
        <p:txBody>
          <a:bodyPr wrap="none" lIns="0" tIns="0" rIns="0" bIns="0">
            <a:spAutoFit/>
          </a:bodyPr>
          <a:lstStyle/>
          <a:p>
            <a:pPr>
              <a:defRPr/>
            </a:pPr>
            <a:r>
              <a:rPr lang="en-CA" sz="1100" b="0" kern="1200" dirty="0">
                <a:solidFill>
                  <a:srgbClr val="9D9FA2"/>
                </a:solidFill>
                <a:latin typeface="Arial" pitchFamily="34" charset="0"/>
                <a:ea typeface="MS PGothic" pitchFamily="34" charset="-128"/>
                <a:cs typeface="MS PGothic" charset="0"/>
              </a:rPr>
              <a:t>WBENC</a:t>
            </a:r>
            <a:r>
              <a:rPr lang="en-CA" sz="1100" b="0" kern="1200" baseline="0" dirty="0">
                <a:solidFill>
                  <a:srgbClr val="9D9FA2"/>
                </a:solidFill>
                <a:latin typeface="Arial" pitchFamily="34" charset="0"/>
                <a:ea typeface="MS PGothic" pitchFamily="34" charset="-128"/>
                <a:cs typeface="MS PGothic" charset="0"/>
              </a:rPr>
              <a:t> Board of Directors</a:t>
            </a:r>
            <a:endParaRPr lang="en-CA" sz="1100" b="0" kern="1200" dirty="0">
              <a:solidFill>
                <a:srgbClr val="9D9FA2"/>
              </a:solidFill>
              <a:latin typeface="Arial" pitchFamily="34" charset="0"/>
              <a:ea typeface="MS PGothic" pitchFamily="34" charset="-128"/>
              <a:cs typeface="MS PGothic" charset="0"/>
            </a:endParaRPr>
          </a:p>
        </p:txBody>
      </p:sp>
      <p:pic>
        <p:nvPicPr>
          <p:cNvPr id="18"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475557"/>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F65CCFC5-E934-3246-A96B-EA4F5BFDB207}" type="slidenum">
              <a:rPr lang="en-US" sz="1600" b="0"/>
              <a:pPr defTabSz="914400"/>
              <a:t>‹#›</a:t>
            </a:fld>
            <a:endParaRPr lang="en-US" sz="1600" b="0" dirty="0"/>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9"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5" name="Rectangle 9"/>
          <p:cNvSpPr>
            <a:spLocks noChangeArrowheads="1"/>
          </p:cNvSpPr>
          <p:nvPr userDrawn="1"/>
        </p:nvSpPr>
        <p:spPr bwMode="auto">
          <a:xfrm>
            <a:off x="0" y="0"/>
            <a:ext cx="9144000" cy="809625"/>
          </a:xfrm>
          <a:prstGeom prst="rect">
            <a:avLst/>
          </a:prstGeom>
          <a:solidFill>
            <a:schemeClr val="accent4"/>
          </a:solidFill>
          <a:ln w="9525">
            <a:noFill/>
            <a:miter lim="800000"/>
            <a:headEnd/>
            <a:tailEnd/>
          </a:ln>
          <a:effectLst/>
        </p:spPr>
        <p:txBody>
          <a:bodyPr wrap="none" anchor="ctr"/>
          <a:lstStyle/>
          <a:p>
            <a:pPr>
              <a:defRPr/>
            </a:pPr>
            <a:endParaRPr lang="en-CA" dirty="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7" name="TextBox 16"/>
          <p:cNvSpPr txBox="1">
            <a:spLocks noChangeArrowheads="1"/>
          </p:cNvSpPr>
          <p:nvPr userDrawn="1"/>
        </p:nvSpPr>
        <p:spPr bwMode="auto">
          <a:xfrm>
            <a:off x="6138010" y="6489700"/>
            <a:ext cx="852798" cy="169277"/>
          </a:xfrm>
          <a:prstGeom prst="rect">
            <a:avLst/>
          </a:prstGeom>
          <a:noFill/>
          <a:ln w="9525">
            <a:noFill/>
            <a:miter lim="800000"/>
            <a:headEnd/>
            <a:tailEnd/>
          </a:ln>
        </p:spPr>
        <p:txBody>
          <a:bodyPr wrap="none" lIns="0" tIns="0" rIns="0" bIns="0">
            <a:spAutoFit/>
          </a:bodyPr>
          <a:lstStyle/>
          <a:p>
            <a:pPr>
              <a:defRPr/>
            </a:pPr>
            <a:r>
              <a:rPr lang="en-CA" sz="1100" b="0" dirty="0">
                <a:solidFill>
                  <a:srgbClr val="9D9FA2"/>
                </a:solidFill>
                <a:latin typeface="Arial" pitchFamily="34" charset="0"/>
                <a:ea typeface="MS PGothic" pitchFamily="34" charset="-128"/>
                <a:cs typeface="+mn-cs"/>
              </a:rPr>
              <a:t>October 2015</a:t>
            </a:r>
          </a:p>
        </p:txBody>
      </p:sp>
      <p:pic>
        <p:nvPicPr>
          <p:cNvPr id="18"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24519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7E1ED6-D18E-7E4C-942C-754239F4DEEE}" type="datetimeFigureOut">
              <a:rPr lang="en-US" smtClean="0"/>
              <a:pPr/>
              <a:t>11/13/2017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43A8ACA-56C4-6F49-BFA1-0B66D77E34EF}" type="slidenum">
              <a:rPr lang="en-US" smtClean="0"/>
              <a:pPr/>
              <a:t>‹#›</a:t>
            </a:fld>
            <a:endParaRPr lang="en-US" dirty="0"/>
          </a:p>
        </p:txBody>
      </p:sp>
    </p:spTree>
    <p:extLst>
      <p:ext uri="{BB962C8B-B14F-4D97-AF65-F5344CB8AC3E}">
        <p14:creationId xmlns:p14="http://schemas.microsoft.com/office/powerpoint/2010/main" val="1790458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Title ima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WBENC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176" y="957263"/>
            <a:ext cx="38274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arrow yellow.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1" y="6316663"/>
            <a:ext cx="1825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Text Placeholder 2"/>
          <p:cNvSpPr>
            <a:spLocks noGrp="1"/>
          </p:cNvSpPr>
          <p:nvPr>
            <p:ph type="subTitle" idx="1"/>
          </p:nvPr>
        </p:nvSpPr>
        <p:spPr>
          <a:xfrm>
            <a:off x="355601" y="4624388"/>
            <a:ext cx="8226425" cy="347662"/>
          </a:xfrm>
          <a:extLst/>
        </p:spPr>
        <p:txBody>
          <a:bodyPr/>
          <a:lstStyle>
            <a:lvl1pPr marL="0" indent="0">
              <a:defRPr sz="2250">
                <a:solidFill>
                  <a:schemeClr val="accent2"/>
                </a:solidFill>
                <a:latin typeface="Arial" charset="0"/>
                <a:cs typeface="Geneva" charset="0"/>
              </a:defRPr>
            </a:lvl1pPr>
          </a:lstStyle>
          <a:p>
            <a:pPr lvl="0"/>
            <a:r>
              <a:rPr lang="en-CA" noProof="0"/>
              <a:t>Click to edit Master subtitle style</a:t>
            </a:r>
          </a:p>
        </p:txBody>
      </p:sp>
      <p:sp>
        <p:nvSpPr>
          <p:cNvPr id="61455" name="Title Placeholder 1"/>
          <p:cNvSpPr>
            <a:spLocks noGrp="1"/>
          </p:cNvSpPr>
          <p:nvPr>
            <p:ph type="ctrTitle"/>
          </p:nvPr>
        </p:nvSpPr>
        <p:spPr>
          <a:xfrm>
            <a:off x="355601" y="3938588"/>
            <a:ext cx="8226425" cy="603250"/>
          </a:xfrm>
          <a:extLst/>
        </p:spPr>
        <p:txBody>
          <a:bodyPr/>
          <a:lstStyle>
            <a:lvl1pPr>
              <a:defRPr sz="3300" b="1">
                <a:solidFill>
                  <a:schemeClr val="accent1"/>
                </a:solidFill>
                <a:latin typeface="Arial" charset="0"/>
                <a:ea typeface="Geneva" charset="0"/>
                <a:cs typeface="Arial" charset="0"/>
              </a:defRPr>
            </a:lvl1pPr>
          </a:lstStyle>
          <a:p>
            <a:pPr lvl="0"/>
            <a:r>
              <a:rPr lang="en-CA" noProof="0"/>
              <a:t>Click to edit Master title style</a:t>
            </a:r>
          </a:p>
        </p:txBody>
      </p:sp>
    </p:spTree>
    <p:extLst>
      <p:ext uri="{BB962C8B-B14F-4D97-AF65-F5344CB8AC3E}">
        <p14:creationId xmlns:p14="http://schemas.microsoft.com/office/powerpoint/2010/main" val="1375761225"/>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6" y="6438901"/>
            <a:ext cx="490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A0E0F12B-1215-4F1C-955F-9D10E1A2EF9E}" type="slidenum">
              <a:rPr lang="en-US" sz="1200" b="0" smtClean="0"/>
              <a:pPr defTabSz="685800" eaLnBrk="1" hangingPunct="1">
                <a:defRPr/>
              </a:pPr>
              <a:t>‹#›</a:t>
            </a:fld>
            <a:endParaRPr lang="en-US" sz="1200" b="0" dirty="0"/>
          </a:p>
        </p:txBody>
      </p:sp>
      <p:cxnSp>
        <p:nvCxnSpPr>
          <p:cNvPr id="5" name="Straight Connector 4"/>
          <p:cNvCxnSpPr/>
          <p:nvPr userDrawn="1"/>
        </p:nvCxnSpPr>
        <p:spPr>
          <a:xfrm rot="5400000">
            <a:off x="708026"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4981576" y="6499226"/>
            <a:ext cx="1739259"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Roadmap for Growth &amp; Sustainability</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7"/>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9" y="6478590"/>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6" y="6492877"/>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2" name="Freeform 11">
            <a:hlinkClick r:id="" action="ppaction://hlinkshowjump?jump=previousslide"/>
          </p:cNvPr>
          <p:cNvSpPr>
            <a:spLocks noChangeAspect="1"/>
          </p:cNvSpPr>
          <p:nvPr userDrawn="1"/>
        </p:nvSpPr>
        <p:spPr>
          <a:xfrm flipH="1">
            <a:off x="1049339" y="6530977"/>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Oval 12">
            <a:hlinkClick r:id="" action="ppaction://hlinkshowjump?jump=previousslide"/>
          </p:cNvPr>
          <p:cNvSpPr/>
          <p:nvPr userDrawn="1"/>
        </p:nvSpPr>
        <p:spPr>
          <a:xfrm flipH="1">
            <a:off x="1019176" y="6492877"/>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4" name="Rectangle 9"/>
          <p:cNvSpPr>
            <a:spLocks noChangeArrowheads="1"/>
          </p:cNvSpPr>
          <p:nvPr userDrawn="1"/>
        </p:nvSpPr>
        <p:spPr bwMode="auto">
          <a:xfrm>
            <a:off x="0" y="2"/>
            <a:ext cx="9144000" cy="809625"/>
          </a:xfrm>
          <a:prstGeom prst="rect">
            <a:avLst/>
          </a:prstGeom>
          <a:solidFill>
            <a:schemeClr val="accent3"/>
          </a:solidFill>
          <a:ln w="9525">
            <a:noFill/>
            <a:miter lim="800000"/>
            <a:headEnd/>
            <a:tailEnd/>
          </a:ln>
          <a:effectLst/>
        </p:spPr>
        <p:txBody>
          <a:bodyPr wrap="none" anchor="ctr"/>
          <a:lstStyle/>
          <a:p>
            <a:pPr eaLnBrk="1" hangingPunct="1">
              <a:defRPr/>
            </a:pPr>
            <a:endParaRPr lang="en-CA" dirty="0">
              <a:latin typeface="Arial" charset="0"/>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5" name="TextBox 14"/>
          <p:cNvSpPr txBox="1">
            <a:spLocks noChangeArrowheads="1"/>
          </p:cNvSpPr>
          <p:nvPr userDrawn="1"/>
        </p:nvSpPr>
        <p:spPr bwMode="auto">
          <a:xfrm>
            <a:off x="1962151" y="6504805"/>
            <a:ext cx="2455800"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CONFIDENTIAL- DO NOT DUPLICATE </a:t>
            </a:r>
            <a:r>
              <a:rPr lang="en-CA" sz="825" b="0" baseline="0" dirty="0">
                <a:solidFill>
                  <a:srgbClr val="9D9FA2"/>
                </a:solidFill>
              </a:rPr>
              <a:t>OR SHARE</a:t>
            </a:r>
            <a:endParaRPr lang="en-CA" sz="825" b="0" dirty="0">
              <a:solidFill>
                <a:srgbClr val="9D9FA2"/>
              </a:solidFill>
            </a:endParaRPr>
          </a:p>
        </p:txBody>
      </p:sp>
    </p:spTree>
    <p:extLst>
      <p:ext uri="{BB962C8B-B14F-4D97-AF65-F5344CB8AC3E}">
        <p14:creationId xmlns:p14="http://schemas.microsoft.com/office/powerpoint/2010/main" val="68459577"/>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6" y="6438901"/>
            <a:ext cx="490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59F294EE-E8FF-4B7F-9BD0-CEAA1AF28FF2}" type="slidenum">
              <a:rPr lang="en-US" sz="1200" b="0" smtClean="0"/>
              <a:pPr defTabSz="685800" eaLnBrk="1" hangingPunct="1">
                <a:defRPr/>
              </a:pPr>
              <a:t>‹#›</a:t>
            </a:fld>
            <a:endParaRPr lang="en-US" sz="1200" b="0" dirty="0"/>
          </a:p>
        </p:txBody>
      </p:sp>
      <p:cxnSp>
        <p:nvCxnSpPr>
          <p:cNvPr id="5" name="Straight Connector 4"/>
          <p:cNvCxnSpPr/>
          <p:nvPr userDrawn="1"/>
        </p:nvCxnSpPr>
        <p:spPr>
          <a:xfrm rot="5400000">
            <a:off x="708026"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5037139" y="6489701"/>
            <a:ext cx="1739259"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Roadmap for Growth &amp; Sustainability</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7"/>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9" y="6478590"/>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6" y="6492877"/>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2" name="Freeform 11">
            <a:hlinkClick r:id="" action="ppaction://hlinkshowjump?jump=previousslide"/>
          </p:cNvPr>
          <p:cNvSpPr>
            <a:spLocks noChangeAspect="1"/>
          </p:cNvSpPr>
          <p:nvPr userDrawn="1"/>
        </p:nvSpPr>
        <p:spPr>
          <a:xfrm flipH="1">
            <a:off x="1049339" y="6530977"/>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Oval 12">
            <a:hlinkClick r:id="" action="ppaction://hlinkshowjump?jump=previousslide"/>
          </p:cNvPr>
          <p:cNvSpPr/>
          <p:nvPr userDrawn="1"/>
        </p:nvSpPr>
        <p:spPr>
          <a:xfrm flipH="1">
            <a:off x="1019176" y="6492877"/>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4" name="Rectangle 9"/>
          <p:cNvSpPr>
            <a:spLocks noChangeArrowheads="1"/>
          </p:cNvSpPr>
          <p:nvPr userDrawn="1"/>
        </p:nvSpPr>
        <p:spPr bwMode="auto">
          <a:xfrm>
            <a:off x="0" y="2"/>
            <a:ext cx="9144000" cy="809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endParaRPr lang="en-CA" dirty="0"/>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5" name="TextBox 14"/>
          <p:cNvSpPr txBox="1">
            <a:spLocks noChangeArrowheads="1"/>
          </p:cNvSpPr>
          <p:nvPr userDrawn="1"/>
        </p:nvSpPr>
        <p:spPr bwMode="auto">
          <a:xfrm>
            <a:off x="2087345" y="6520679"/>
            <a:ext cx="2484655"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CONFIDENTIAL:-</a:t>
            </a:r>
            <a:r>
              <a:rPr lang="en-CA" sz="825" b="0" baseline="0" dirty="0">
                <a:solidFill>
                  <a:srgbClr val="9D9FA2"/>
                </a:solidFill>
              </a:rPr>
              <a:t> DO NOT DUPLICATE OR SHARE</a:t>
            </a:r>
            <a:endParaRPr lang="en-CA" sz="825" b="0" dirty="0">
              <a:solidFill>
                <a:srgbClr val="9D9FA2"/>
              </a:solidFill>
            </a:endParaRPr>
          </a:p>
        </p:txBody>
      </p:sp>
    </p:spTree>
    <p:extLst>
      <p:ext uri="{BB962C8B-B14F-4D97-AF65-F5344CB8AC3E}">
        <p14:creationId xmlns:p14="http://schemas.microsoft.com/office/powerpoint/2010/main" val="184294045"/>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6" y="6438901"/>
            <a:ext cx="490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6D75E17F-D478-46B4-9FF5-B2520669991F}" type="slidenum">
              <a:rPr lang="en-US" sz="1200" b="0" smtClean="0"/>
              <a:pPr defTabSz="685800" eaLnBrk="1" hangingPunct="1">
                <a:defRPr/>
              </a:pPr>
              <a:t>‹#›</a:t>
            </a:fld>
            <a:endParaRPr lang="en-US" sz="1200" b="0" dirty="0"/>
          </a:p>
        </p:txBody>
      </p:sp>
      <p:cxnSp>
        <p:nvCxnSpPr>
          <p:cNvPr id="5" name="Straight Connector 4"/>
          <p:cNvCxnSpPr/>
          <p:nvPr userDrawn="1"/>
        </p:nvCxnSpPr>
        <p:spPr>
          <a:xfrm rot="5400000">
            <a:off x="708026"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5037139" y="6489701"/>
            <a:ext cx="1739259"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Roadmap for Growth &amp; Sustainability</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7"/>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9" y="6478590"/>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6" y="6492877"/>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2" name="Freeform 11">
            <a:hlinkClick r:id="" action="ppaction://hlinkshowjump?jump=previousslide"/>
          </p:cNvPr>
          <p:cNvSpPr>
            <a:spLocks noChangeAspect="1"/>
          </p:cNvSpPr>
          <p:nvPr userDrawn="1"/>
        </p:nvSpPr>
        <p:spPr>
          <a:xfrm flipH="1">
            <a:off x="1049339" y="6530977"/>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Oval 12">
            <a:hlinkClick r:id="" action="ppaction://hlinkshowjump?jump=previousslide"/>
          </p:cNvPr>
          <p:cNvSpPr/>
          <p:nvPr userDrawn="1"/>
        </p:nvSpPr>
        <p:spPr>
          <a:xfrm flipH="1">
            <a:off x="1019176" y="6492877"/>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4" name="Rectangle 9"/>
          <p:cNvSpPr>
            <a:spLocks noChangeArrowheads="1"/>
          </p:cNvSpPr>
          <p:nvPr userDrawn="1"/>
        </p:nvSpPr>
        <p:spPr bwMode="auto">
          <a:xfrm>
            <a:off x="0" y="2"/>
            <a:ext cx="9144000" cy="8096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endParaRPr lang="en-CA" dirty="0"/>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5" name="TextBox 14"/>
          <p:cNvSpPr txBox="1">
            <a:spLocks noChangeArrowheads="1"/>
          </p:cNvSpPr>
          <p:nvPr userDrawn="1"/>
        </p:nvSpPr>
        <p:spPr bwMode="auto">
          <a:xfrm>
            <a:off x="2253546" y="6475285"/>
            <a:ext cx="2484655"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CONFIDENTIAL:-</a:t>
            </a:r>
            <a:r>
              <a:rPr lang="en-CA" sz="825" b="0" baseline="0" dirty="0">
                <a:solidFill>
                  <a:srgbClr val="9D9FA2"/>
                </a:solidFill>
              </a:rPr>
              <a:t> DO NOT DUPLICATE OR SHARE</a:t>
            </a:r>
            <a:endParaRPr lang="en-CA" sz="825" b="0" dirty="0">
              <a:solidFill>
                <a:srgbClr val="9D9FA2"/>
              </a:solidFill>
            </a:endParaRPr>
          </a:p>
        </p:txBody>
      </p:sp>
    </p:spTree>
    <p:extLst>
      <p:ext uri="{BB962C8B-B14F-4D97-AF65-F5344CB8AC3E}">
        <p14:creationId xmlns:p14="http://schemas.microsoft.com/office/powerpoint/2010/main" val="3452756891"/>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Vertical divide + image">
    <p:spTree>
      <p:nvGrpSpPr>
        <p:cNvPr id="1" name=""/>
        <p:cNvGrpSpPr/>
        <p:nvPr/>
      </p:nvGrpSpPr>
      <p:grpSpPr>
        <a:xfrm>
          <a:off x="0" y="0"/>
          <a:ext cx="0" cy="0"/>
          <a:chOff x="0" y="0"/>
          <a:chExt cx="0" cy="0"/>
        </a:xfrm>
      </p:grpSpPr>
      <p:sp>
        <p:nvSpPr>
          <p:cNvPr id="5" name="Rectangle 5"/>
          <p:cNvSpPr>
            <a:spLocks noChangeArrowheads="1"/>
          </p:cNvSpPr>
          <p:nvPr userDrawn="1"/>
        </p:nvSpPr>
        <p:spPr bwMode="gray">
          <a:xfrm>
            <a:off x="358776" y="6438901"/>
            <a:ext cx="490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B063632B-BD9B-4246-985F-CE5DCF9B7485}" type="slidenum">
              <a:rPr lang="en-US" sz="1200" b="0" smtClean="0"/>
              <a:pPr defTabSz="685800" eaLnBrk="1" hangingPunct="1">
                <a:defRPr/>
              </a:pPr>
              <a:t>‹#›</a:t>
            </a:fld>
            <a:endParaRPr lang="en-US" sz="1200" b="0" dirty="0"/>
          </a:p>
        </p:txBody>
      </p:sp>
      <p:cxnSp>
        <p:nvCxnSpPr>
          <p:cNvPr id="6" name="Straight Connector 5"/>
          <p:cNvCxnSpPr/>
          <p:nvPr userDrawn="1"/>
        </p:nvCxnSpPr>
        <p:spPr>
          <a:xfrm rot="5400000">
            <a:off x="708026"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5037139" y="6489701"/>
            <a:ext cx="1739259"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Roadmap for Growth &amp; Sustainability</a:t>
            </a:r>
          </a:p>
        </p:txBody>
      </p:sp>
      <p:pic>
        <p:nvPicPr>
          <p:cNvPr id="8"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7"/>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9" y="6478590"/>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21"/>
          <p:cNvGrpSpPr>
            <a:grpSpLocks/>
          </p:cNvGrpSpPr>
          <p:nvPr userDrawn="1"/>
        </p:nvGrpSpPr>
        <p:grpSpPr bwMode="auto">
          <a:xfrm>
            <a:off x="1330326" y="6492877"/>
            <a:ext cx="182563" cy="182563"/>
            <a:chOff x="1276349" y="5514975"/>
            <a:chExt cx="182880" cy="182880"/>
          </a:xfrm>
        </p:grpSpPr>
        <p:sp>
          <p:nvSpPr>
            <p:cNvPr id="12" name="Freeform 11"/>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Oval 12">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4" name="Freeform 13">
            <a:hlinkClick r:id="" action="ppaction://hlinkshowjump?jump=previousslide"/>
          </p:cNvPr>
          <p:cNvSpPr>
            <a:spLocks noChangeAspect="1"/>
          </p:cNvSpPr>
          <p:nvPr userDrawn="1"/>
        </p:nvSpPr>
        <p:spPr>
          <a:xfrm flipH="1">
            <a:off x="1049339" y="6530977"/>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5" name="Oval 14">
            <a:hlinkClick r:id="" action="ppaction://hlinkshowjump?jump=previousslide"/>
          </p:cNvPr>
          <p:cNvSpPr/>
          <p:nvPr userDrawn="1"/>
        </p:nvSpPr>
        <p:spPr>
          <a:xfrm flipH="1">
            <a:off x="1019176" y="6492877"/>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6" name="Rectangle 9"/>
          <p:cNvSpPr>
            <a:spLocks noChangeArrowheads="1"/>
          </p:cNvSpPr>
          <p:nvPr userDrawn="1"/>
        </p:nvSpPr>
        <p:spPr bwMode="auto">
          <a:xfrm>
            <a:off x="0" y="2"/>
            <a:ext cx="9144000" cy="809625"/>
          </a:xfrm>
          <a:prstGeom prst="rect">
            <a:avLst/>
          </a:prstGeom>
          <a:solidFill>
            <a:schemeClr val="accent3"/>
          </a:solidFill>
          <a:ln w="9525">
            <a:noFill/>
            <a:miter lim="800000"/>
            <a:headEnd/>
            <a:tailEnd/>
          </a:ln>
          <a:effectLst/>
        </p:spPr>
        <p:txBody>
          <a:bodyPr wrap="none" anchor="ctr"/>
          <a:lstStyle/>
          <a:p>
            <a:pPr eaLnBrk="1" hangingPunct="1">
              <a:defRPr/>
            </a:pPr>
            <a:endParaRPr lang="en-CA" dirty="0">
              <a:latin typeface="Arial" charset="0"/>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2841626" y="1159847"/>
            <a:ext cx="5916613" cy="4765675"/>
          </a:xfrm>
        </p:spPr>
        <p:txBody>
          <a:bodyPr/>
          <a:lstStyle>
            <a:lvl1pPr marL="0" indent="0">
              <a:spcBef>
                <a:spcPts val="900"/>
              </a:spcBef>
              <a:defRPr sz="1350">
                <a:solidFill>
                  <a:schemeClr val="tx1"/>
                </a:solidFill>
              </a:defRPr>
            </a:lvl1pPr>
            <a:lvl2pPr>
              <a:spcBef>
                <a:spcPts val="450"/>
              </a:spcBef>
              <a:defRPr sz="1050">
                <a:solidFill>
                  <a:schemeClr val="tx1"/>
                </a:solidFill>
              </a:defRPr>
            </a:lvl2pPr>
            <a:lvl3pPr>
              <a:spcBef>
                <a:spcPts val="450"/>
              </a:spcBef>
              <a:defRPr sz="105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ext Placeholder 8"/>
          <p:cNvSpPr>
            <a:spLocks noGrp="1"/>
          </p:cNvSpPr>
          <p:nvPr>
            <p:ph type="body" sz="quarter" idx="10"/>
          </p:nvPr>
        </p:nvSpPr>
        <p:spPr>
          <a:xfrm>
            <a:off x="384175" y="1159847"/>
            <a:ext cx="2243138" cy="4783755"/>
          </a:xfrm>
        </p:spPr>
        <p:txBody>
          <a:bodyPr/>
          <a:lstStyle>
            <a:lvl1pPr marL="0" indent="0" algn="l" rtl="0" eaLnBrk="0" fontAlgn="base" hangingPunct="0">
              <a:lnSpc>
                <a:spcPct val="90000"/>
              </a:lnSpc>
              <a:spcBef>
                <a:spcPct val="45000"/>
              </a:spcBef>
              <a:spcAft>
                <a:spcPct val="0"/>
              </a:spcAft>
              <a:buClr>
                <a:schemeClr val="tx1"/>
              </a:buClr>
              <a:buSzPct val="70000"/>
              <a:buFont typeface="Wingdings" pitchFamily="2" charset="2"/>
              <a:defRPr lang="en-US" sz="1200" b="1" kern="1200" baseline="0" dirty="0" smtClean="0">
                <a:solidFill>
                  <a:srgbClr val="008C97"/>
                </a:solidFill>
                <a:latin typeface="Arial" pitchFamily="34" charset="0"/>
                <a:ea typeface="Geneva" pitchFamily="68" charset="-128"/>
                <a:cs typeface="Arial" pitchFamily="34" charset="0"/>
              </a:defRPr>
            </a:lvl1pPr>
            <a:lvl2pPr>
              <a:defRPr lang="en-US" sz="1200" b="0" kern="1200" baseline="0" dirty="0" smtClean="0">
                <a:solidFill>
                  <a:schemeClr val="tx1"/>
                </a:solidFill>
                <a:latin typeface="Arial" pitchFamily="34" charset="0"/>
                <a:ea typeface="Geneva" pitchFamily="68" charset="-128"/>
                <a:cs typeface="Arial" pitchFamily="34" charset="0"/>
              </a:defRPr>
            </a:lvl2pPr>
            <a:lvl3pPr>
              <a:defRPr sz="1050">
                <a:solidFill>
                  <a:schemeClr val="tx1"/>
                </a:solidFill>
              </a:defRPr>
            </a:lvl3pPr>
            <a:lvl4pPr>
              <a:defRPr sz="975">
                <a:solidFill>
                  <a:schemeClr val="tx1"/>
                </a:solidFill>
              </a:defRPr>
            </a:lvl4pPr>
            <a:lvl5pP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7" name="TextBox 16"/>
          <p:cNvSpPr txBox="1">
            <a:spLocks noChangeArrowheads="1"/>
          </p:cNvSpPr>
          <p:nvPr userDrawn="1"/>
        </p:nvSpPr>
        <p:spPr bwMode="auto">
          <a:xfrm>
            <a:off x="1989139" y="6520679"/>
            <a:ext cx="2484655"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CONFIDENTIAL:-</a:t>
            </a:r>
            <a:r>
              <a:rPr lang="en-CA" sz="825" b="0" baseline="0" dirty="0">
                <a:solidFill>
                  <a:srgbClr val="9D9FA2"/>
                </a:solidFill>
              </a:rPr>
              <a:t> DO NOT DUPLICATE OR SHARE</a:t>
            </a:r>
            <a:endParaRPr lang="en-CA" sz="825" b="0" dirty="0">
              <a:solidFill>
                <a:srgbClr val="9D9FA2"/>
              </a:solidFill>
            </a:endParaRPr>
          </a:p>
        </p:txBody>
      </p:sp>
    </p:spTree>
    <p:extLst>
      <p:ext uri="{BB962C8B-B14F-4D97-AF65-F5344CB8AC3E}">
        <p14:creationId xmlns:p14="http://schemas.microsoft.com/office/powerpoint/2010/main" val="3193140488"/>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0214699"/>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6" y="6438901"/>
            <a:ext cx="490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defTabSz="685800" eaLnBrk="1" hangingPunct="1">
              <a:defRPr/>
            </a:pPr>
            <a:fld id="{091596F1-548D-4263-9864-6BE55E3DA968}" type="slidenum">
              <a:rPr lang="en-US" sz="1200" b="0" smtClean="0"/>
              <a:pPr defTabSz="685800" eaLnBrk="1" hangingPunct="1">
                <a:defRPr/>
              </a:pPr>
              <a:t>‹#›</a:t>
            </a:fld>
            <a:endParaRPr lang="en-US" sz="1200" b="0" dirty="0"/>
          </a:p>
        </p:txBody>
      </p:sp>
      <p:cxnSp>
        <p:nvCxnSpPr>
          <p:cNvPr id="5" name="Straight Connector 4"/>
          <p:cNvCxnSpPr/>
          <p:nvPr userDrawn="1"/>
        </p:nvCxnSpPr>
        <p:spPr>
          <a:xfrm rot="5400000">
            <a:off x="708026"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5037139" y="6489701"/>
            <a:ext cx="1739259"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Roadmap for Growth &amp; Sustainability</a:t>
            </a:r>
          </a:p>
        </p:txBody>
      </p:sp>
      <p:pic>
        <p:nvPicPr>
          <p:cNvPr id="7" name="Picture 13" descr="arrow yello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975" y="6492877"/>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rrow 4.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7989" y="6478590"/>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1"/>
          <p:cNvGrpSpPr>
            <a:grpSpLocks/>
          </p:cNvGrpSpPr>
          <p:nvPr userDrawn="1"/>
        </p:nvGrpSpPr>
        <p:grpSpPr bwMode="auto">
          <a:xfrm>
            <a:off x="1330326" y="6492877"/>
            <a:ext cx="182563" cy="182563"/>
            <a:chOff x="1276349" y="5514975"/>
            <a:chExt cx="182880" cy="182880"/>
          </a:xfrm>
        </p:grpSpPr>
        <p:sp>
          <p:nvSpPr>
            <p:cNvPr id="10" name="Freeform 9"/>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1" name="Oval 10">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sp>
        <p:nvSpPr>
          <p:cNvPr id="12" name="Freeform 11">
            <a:hlinkClick r:id="" action="ppaction://hlinkshowjump?jump=previousslide"/>
          </p:cNvPr>
          <p:cNvSpPr>
            <a:spLocks noChangeAspect="1"/>
          </p:cNvSpPr>
          <p:nvPr userDrawn="1"/>
        </p:nvSpPr>
        <p:spPr>
          <a:xfrm flipH="1">
            <a:off x="1049339" y="6530977"/>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3" name="Oval 12">
            <a:hlinkClick r:id="" action="ppaction://hlinkshowjump?jump=previousslide"/>
          </p:cNvPr>
          <p:cNvSpPr/>
          <p:nvPr userDrawn="1"/>
        </p:nvSpPr>
        <p:spPr>
          <a:xfrm flipH="1">
            <a:off x="1019176" y="6492877"/>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sp>
        <p:nvSpPr>
          <p:cNvPr id="14" name="Rectangle 9"/>
          <p:cNvSpPr>
            <a:spLocks noChangeArrowheads="1"/>
          </p:cNvSpPr>
          <p:nvPr userDrawn="1"/>
        </p:nvSpPr>
        <p:spPr bwMode="auto">
          <a:xfrm>
            <a:off x="0" y="2"/>
            <a:ext cx="9144000" cy="809625"/>
          </a:xfrm>
          <a:prstGeom prst="rect">
            <a:avLst/>
          </a:prstGeom>
          <a:solidFill>
            <a:schemeClr val="accent4"/>
          </a:solidFill>
          <a:ln w="9525">
            <a:noFill/>
            <a:miter lim="800000"/>
            <a:headEnd/>
            <a:tailEnd/>
          </a:ln>
          <a:effectLst/>
        </p:spPr>
        <p:txBody>
          <a:bodyPr wrap="none" anchor="ctr"/>
          <a:lstStyle/>
          <a:p>
            <a:pPr eaLnBrk="1" hangingPunct="1">
              <a:defRPr/>
            </a:pPr>
            <a:endParaRPr lang="en-CA" dirty="0">
              <a:latin typeface="Arial" charset="0"/>
            </a:endParaRPr>
          </a:p>
        </p:txBody>
      </p:sp>
      <p:sp>
        <p:nvSpPr>
          <p:cNvPr id="2" name="Title 1"/>
          <p:cNvSpPr>
            <a:spLocks noGrp="1"/>
          </p:cNvSpPr>
          <p:nvPr>
            <p:ph type="title"/>
          </p:nvPr>
        </p:nvSpPr>
        <p:spPr>
          <a:xfrm>
            <a:off x="384176" y="2"/>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6" y="1159847"/>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5" name="TextBox 14"/>
          <p:cNvSpPr txBox="1">
            <a:spLocks noChangeArrowheads="1"/>
          </p:cNvSpPr>
          <p:nvPr userDrawn="1"/>
        </p:nvSpPr>
        <p:spPr bwMode="auto">
          <a:xfrm>
            <a:off x="2024064" y="6520679"/>
            <a:ext cx="2484655" cy="126958"/>
          </a:xfrm>
          <a:prstGeom prst="rect">
            <a:avLst/>
          </a:prstGeom>
          <a:noFill/>
          <a:ln>
            <a:noFill/>
          </a:ln>
          <a:extLst/>
        </p:spPr>
        <p:txBody>
          <a:bodyPr wrap="none" lIns="0" tIns="0" rIns="0" bIns="0">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hangingPunct="1">
              <a:defRPr/>
            </a:pPr>
            <a:r>
              <a:rPr lang="en-CA" sz="825" b="0" dirty="0">
                <a:solidFill>
                  <a:srgbClr val="9D9FA2"/>
                </a:solidFill>
              </a:rPr>
              <a:t>CONFIDENTIAL:-</a:t>
            </a:r>
            <a:r>
              <a:rPr lang="en-CA" sz="825" b="0" baseline="0" dirty="0">
                <a:solidFill>
                  <a:srgbClr val="9D9FA2"/>
                </a:solidFill>
              </a:rPr>
              <a:t> DO NOT DUPLICATE OR SHARE</a:t>
            </a:r>
            <a:endParaRPr lang="en-CA" sz="825" b="0" dirty="0">
              <a:solidFill>
                <a:srgbClr val="9D9FA2"/>
              </a:solidFill>
            </a:endParaRPr>
          </a:p>
        </p:txBody>
      </p:sp>
    </p:spTree>
    <p:extLst>
      <p:ext uri="{BB962C8B-B14F-4D97-AF65-F5344CB8AC3E}">
        <p14:creationId xmlns:p14="http://schemas.microsoft.com/office/powerpoint/2010/main" val="170370548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9D3EDF74-0876-394D-B506-218C0AA127F4}" type="slidenum">
              <a:rPr lang="en-US" sz="1600" b="0"/>
              <a:pPr defTabSz="914400"/>
              <a:t>‹#›</a:t>
            </a:fld>
            <a:endParaRPr lang="en-US" sz="1600" b="0" dirty="0"/>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9"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5"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p:spPr>
        <p:txBody>
          <a:bodyPr wrap="none" anchor="ctr"/>
          <a:lstStyle/>
          <a:p>
            <a:pPr>
              <a:defRPr/>
            </a:pPr>
            <a:endParaRPr lang="en-CA" dirty="0">
              <a:latin typeface="Arial" pitchFamily="34" charset="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7" name="TextBox 16"/>
          <p:cNvSpPr txBox="1">
            <a:spLocks noChangeArrowheads="1"/>
          </p:cNvSpPr>
          <p:nvPr userDrawn="1"/>
        </p:nvSpPr>
        <p:spPr bwMode="auto">
          <a:xfrm>
            <a:off x="6138010" y="6489700"/>
            <a:ext cx="1700787" cy="169277"/>
          </a:xfrm>
          <a:prstGeom prst="rect">
            <a:avLst/>
          </a:prstGeom>
          <a:noFill/>
          <a:ln w="9525">
            <a:noFill/>
            <a:miter lim="800000"/>
            <a:headEnd/>
            <a:tailEnd/>
          </a:ln>
        </p:spPr>
        <p:txBody>
          <a:bodyPr wrap="none" lIns="0" tIns="0" rIns="0" bIns="0">
            <a:spAutoFit/>
          </a:bodyPr>
          <a:lstStyle/>
          <a:p>
            <a:pPr>
              <a:defRPr/>
            </a:pPr>
            <a:r>
              <a:rPr lang="en-CA" sz="1100" b="0" dirty="0">
                <a:solidFill>
                  <a:srgbClr val="9D9FA2"/>
                </a:solidFill>
                <a:latin typeface="Arial" pitchFamily="34" charset="0"/>
                <a:ea typeface="MS PGothic" pitchFamily="34" charset="-128"/>
                <a:cs typeface="+mn-cs"/>
              </a:rPr>
              <a:t>WBENC</a:t>
            </a:r>
            <a:r>
              <a:rPr lang="en-CA" sz="1100" b="0" baseline="0" dirty="0">
                <a:solidFill>
                  <a:srgbClr val="9D9FA2"/>
                </a:solidFill>
                <a:latin typeface="Arial" pitchFamily="34" charset="0"/>
                <a:ea typeface="MS PGothic" pitchFamily="34" charset="-128"/>
                <a:cs typeface="+mn-cs"/>
              </a:rPr>
              <a:t> Board of Directors</a:t>
            </a:r>
            <a:endParaRPr lang="en-CA" sz="1100" b="0" dirty="0">
              <a:solidFill>
                <a:srgbClr val="9D9FA2"/>
              </a:solidFill>
              <a:latin typeface="Arial" pitchFamily="34" charset="0"/>
              <a:ea typeface="MS PGothic" pitchFamily="34" charset="-128"/>
              <a:cs typeface="+mn-cs"/>
            </a:endParaRPr>
          </a:p>
        </p:txBody>
      </p:sp>
      <p:pic>
        <p:nvPicPr>
          <p:cNvPr id="18"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93758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Vertical divide + image">
    <p:spTree>
      <p:nvGrpSpPr>
        <p:cNvPr id="1" name=""/>
        <p:cNvGrpSpPr/>
        <p:nvPr/>
      </p:nvGrpSpPr>
      <p:grpSpPr>
        <a:xfrm>
          <a:off x="0" y="0"/>
          <a:ext cx="0" cy="0"/>
          <a:chOff x="0" y="0"/>
          <a:chExt cx="0" cy="0"/>
        </a:xfrm>
      </p:grpSpPr>
      <p:sp>
        <p:nvSpPr>
          <p:cNvPr id="5"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9A13FA59-D8BC-204D-A970-488720E04AA3}" type="slidenum">
              <a:rPr lang="en-US" sz="1600" b="0"/>
              <a:pPr defTabSz="914400"/>
              <a:t>‹#›</a:t>
            </a:fld>
            <a:endParaRPr lang="en-US" sz="1600" b="0" dirty="0"/>
          </a:p>
        </p:txBody>
      </p:sp>
      <p:cxnSp>
        <p:nvCxnSpPr>
          <p:cNvPr id="6" name="Straight Connector 5"/>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1"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21"/>
          <p:cNvGrpSpPr>
            <a:grpSpLocks/>
          </p:cNvGrpSpPr>
          <p:nvPr userDrawn="1"/>
        </p:nvGrpSpPr>
        <p:grpSpPr bwMode="auto">
          <a:xfrm>
            <a:off x="1330325" y="6492875"/>
            <a:ext cx="182563" cy="182563"/>
            <a:chOff x="1276349" y="5514975"/>
            <a:chExt cx="182880" cy="182880"/>
          </a:xfrm>
        </p:grpSpPr>
        <p:sp>
          <p:nvSpPr>
            <p:cNvPr id="13" name="Freeform 12"/>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4" name="Oval 13">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15" name="Freeform 14">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6" name="Oval 15">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7" name="Rectangle 9"/>
          <p:cNvSpPr>
            <a:spLocks noChangeArrowheads="1"/>
          </p:cNvSpPr>
          <p:nvPr userDrawn="1"/>
        </p:nvSpPr>
        <p:spPr bwMode="auto">
          <a:xfrm>
            <a:off x="0" y="0"/>
            <a:ext cx="9144000" cy="809625"/>
          </a:xfrm>
          <a:prstGeom prst="rect">
            <a:avLst/>
          </a:prstGeom>
          <a:solidFill>
            <a:schemeClr val="accent3"/>
          </a:solidFill>
          <a:ln w="9525">
            <a:noFill/>
            <a:miter lim="800000"/>
            <a:headEnd/>
            <a:tailEnd/>
          </a:ln>
          <a:effectLst/>
        </p:spPr>
        <p:txBody>
          <a:bodyPr wrap="none" anchor="ctr"/>
          <a:lstStyle/>
          <a:p>
            <a:pPr>
              <a:defRPr/>
            </a:pPr>
            <a:endParaRPr lang="en-CA" dirty="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2841625" y="1159845"/>
            <a:ext cx="5916613" cy="4765675"/>
          </a:xfrm>
        </p:spPr>
        <p:txBody>
          <a:bodyPr/>
          <a:lstStyle>
            <a:lvl1pPr marL="0" indent="0">
              <a:spcBef>
                <a:spcPts val="1200"/>
              </a:spcBef>
              <a:defRPr sz="18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ext Placeholder 8"/>
          <p:cNvSpPr>
            <a:spLocks noGrp="1"/>
          </p:cNvSpPr>
          <p:nvPr>
            <p:ph type="body" sz="quarter" idx="10"/>
          </p:nvPr>
        </p:nvSpPr>
        <p:spPr>
          <a:xfrm>
            <a:off x="384175" y="1159845"/>
            <a:ext cx="2243138" cy="4783755"/>
          </a:xfrm>
        </p:spPr>
        <p:txBody>
          <a:bodyPr/>
          <a:lstStyle>
            <a:lvl1pPr marL="0" indent="0" algn="l" rtl="0" eaLnBrk="0" fontAlgn="base" hangingPunct="0">
              <a:lnSpc>
                <a:spcPct val="90000"/>
              </a:lnSpc>
              <a:spcBef>
                <a:spcPct val="45000"/>
              </a:spcBef>
              <a:spcAft>
                <a:spcPct val="0"/>
              </a:spcAft>
              <a:buClr>
                <a:schemeClr val="tx1"/>
              </a:buClr>
              <a:buSzPct val="70000"/>
              <a:buFont typeface="Wingdings" pitchFamily="2" charset="2"/>
              <a:defRPr lang="en-US" sz="1600" b="1" kern="1200" baseline="0" dirty="0" smtClean="0">
                <a:solidFill>
                  <a:srgbClr val="008C97"/>
                </a:solidFill>
                <a:latin typeface="Arial" pitchFamily="34" charset="0"/>
                <a:ea typeface="Geneva" pitchFamily="68" charset="-128"/>
                <a:cs typeface="Arial" pitchFamily="34" charset="0"/>
              </a:defRPr>
            </a:lvl1pPr>
            <a:lvl2pPr>
              <a:defRPr lang="en-US" sz="1600" b="0" kern="1200" baseline="0" dirty="0" smtClean="0">
                <a:solidFill>
                  <a:schemeClr val="tx1"/>
                </a:solidFill>
                <a:latin typeface="Arial" pitchFamily="34" charset="0"/>
                <a:ea typeface="Geneva" pitchFamily="68" charset="-128"/>
                <a:cs typeface="Arial" pitchFamily="34" charset="0"/>
              </a:defRPr>
            </a:lvl2pPr>
            <a:lvl3pPr>
              <a:defRPr sz="1400">
                <a:solidFill>
                  <a:schemeClr val="tx1"/>
                </a:solidFill>
              </a:defRPr>
            </a:lvl3pPr>
            <a:lvl4pPr>
              <a:defRPr sz="13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9" name="TextBox 18"/>
          <p:cNvSpPr txBox="1">
            <a:spLocks noChangeArrowheads="1"/>
          </p:cNvSpPr>
          <p:nvPr userDrawn="1"/>
        </p:nvSpPr>
        <p:spPr bwMode="auto">
          <a:xfrm>
            <a:off x="6138010" y="6489700"/>
            <a:ext cx="1700787" cy="169277"/>
          </a:xfrm>
          <a:prstGeom prst="rect">
            <a:avLst/>
          </a:prstGeom>
          <a:noFill/>
          <a:ln w="9525">
            <a:noFill/>
            <a:miter lim="800000"/>
            <a:headEnd/>
            <a:tailEnd/>
          </a:ln>
        </p:spPr>
        <p:txBody>
          <a:bodyPr wrap="none" lIns="0" tIns="0" rIns="0" bIns="0">
            <a:spAutoFit/>
          </a:bodyPr>
          <a:lstStyle/>
          <a:p>
            <a:pPr>
              <a:defRPr/>
            </a:pPr>
            <a:r>
              <a:rPr lang="en-CA" sz="1100" b="0" kern="1200" dirty="0">
                <a:solidFill>
                  <a:srgbClr val="9D9FA2"/>
                </a:solidFill>
                <a:latin typeface="Arial" pitchFamily="34" charset="0"/>
                <a:ea typeface="MS PGothic" pitchFamily="34" charset="-128"/>
                <a:cs typeface="MS PGothic" charset="0"/>
              </a:rPr>
              <a:t>WBENC</a:t>
            </a:r>
            <a:r>
              <a:rPr lang="en-CA" sz="1100" b="0" kern="1200" baseline="0" dirty="0">
                <a:solidFill>
                  <a:srgbClr val="9D9FA2"/>
                </a:solidFill>
                <a:latin typeface="Arial" pitchFamily="34" charset="0"/>
                <a:ea typeface="MS PGothic" pitchFamily="34" charset="-128"/>
                <a:cs typeface="MS PGothic" charset="0"/>
              </a:rPr>
              <a:t> Board of Directors</a:t>
            </a:r>
            <a:endParaRPr lang="en-CA" sz="1100" b="0" kern="1200" dirty="0">
              <a:solidFill>
                <a:srgbClr val="9D9FA2"/>
              </a:solidFill>
              <a:latin typeface="Arial" pitchFamily="34" charset="0"/>
              <a:ea typeface="MS PGothic" pitchFamily="34" charset="-128"/>
              <a:cs typeface="MS PGothic" charset="0"/>
            </a:endParaRPr>
          </a:p>
        </p:txBody>
      </p:sp>
      <p:pic>
        <p:nvPicPr>
          <p:cNvPr id="20"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11205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391338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gray">
          <a:xfrm>
            <a:off x="358775" y="6438900"/>
            <a:ext cx="490538" cy="246063"/>
          </a:xfrm>
          <a:prstGeom prst="rect">
            <a:avLst/>
          </a:prstGeom>
          <a:noFill/>
          <a:ln w="9525">
            <a:noFill/>
            <a:miter lim="800000"/>
            <a:headEnd/>
            <a:tailEnd/>
          </a:ln>
        </p:spPr>
        <p:txBody>
          <a:bodyPr lIns="0" tIns="0" rIns="0" bIns="0">
            <a:spAutoFit/>
          </a:bodyPr>
          <a:lstStyle/>
          <a:p>
            <a:pPr defTabSz="914400"/>
            <a:fld id="{F65CCFC5-E934-3246-A96B-EA4F5BFDB207}" type="slidenum">
              <a:rPr lang="en-US" sz="1600" b="0"/>
              <a:pPr defTabSz="914400"/>
              <a:t>‹#›</a:t>
            </a:fld>
            <a:endParaRPr lang="en-US" sz="1600" b="0" dirty="0"/>
          </a:p>
        </p:txBody>
      </p:sp>
      <p:cxnSp>
        <p:nvCxnSpPr>
          <p:cNvPr id="5" name="Straight Connector 4"/>
          <p:cNvCxnSpPr/>
          <p:nvPr userDrawn="1"/>
        </p:nvCxnSpPr>
        <p:spPr>
          <a:xfrm rot="5400000">
            <a:off x="708025" y="6573838"/>
            <a:ext cx="20002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9" name="Picture 14" descr="arrow 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7988" y="6478588"/>
            <a:ext cx="2047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1"/>
          <p:cNvGrpSpPr>
            <a:grpSpLocks/>
          </p:cNvGrpSpPr>
          <p:nvPr userDrawn="1"/>
        </p:nvGrpSpPr>
        <p:grpSpPr bwMode="auto">
          <a:xfrm>
            <a:off x="1330325" y="6492875"/>
            <a:ext cx="182563" cy="182563"/>
            <a:chOff x="1276349" y="5514975"/>
            <a:chExt cx="182880" cy="182880"/>
          </a:xfrm>
        </p:grpSpPr>
        <p:sp>
          <p:nvSpPr>
            <p:cNvPr id="11" name="Freeform 10"/>
            <p:cNvSpPr>
              <a:spLocks noChangeAspect="1"/>
            </p:cNvSpPr>
            <p:nvPr userDrawn="1"/>
          </p:nvSpPr>
          <p:spPr>
            <a:xfrm>
              <a:off x="1285891" y="5553141"/>
              <a:ext cx="146304" cy="10654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2" name="Oval 11">
              <a:hlinkClick r:id="" action="ppaction://hlinkshowjump?jump=nextslide"/>
            </p:cNvPr>
            <p:cNvSpPr/>
            <p:nvPr userDrawn="1"/>
          </p:nvSpPr>
          <p:spPr>
            <a:xfrm>
              <a:off x="1276349" y="5514975"/>
              <a:ext cx="182880" cy="182880"/>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13" name="Freeform 12">
            <a:hlinkClick r:id="" action="ppaction://hlinkshowjump?jump=previousslide"/>
          </p:cNvPr>
          <p:cNvSpPr>
            <a:spLocks noChangeAspect="1"/>
          </p:cNvSpPr>
          <p:nvPr userDrawn="1"/>
        </p:nvSpPr>
        <p:spPr>
          <a:xfrm flipH="1">
            <a:off x="1049338" y="6530975"/>
            <a:ext cx="146050" cy="106363"/>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4" name="Oval 13">
            <a:hlinkClick r:id="" action="ppaction://hlinkshowjump?jump=previousslide"/>
          </p:cNvPr>
          <p:cNvSpPr/>
          <p:nvPr userDrawn="1"/>
        </p:nvSpPr>
        <p:spPr>
          <a:xfrm flipH="1">
            <a:off x="1019175" y="6492875"/>
            <a:ext cx="182563" cy="182563"/>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5" name="Rectangle 9"/>
          <p:cNvSpPr>
            <a:spLocks noChangeArrowheads="1"/>
          </p:cNvSpPr>
          <p:nvPr userDrawn="1"/>
        </p:nvSpPr>
        <p:spPr bwMode="auto">
          <a:xfrm>
            <a:off x="0" y="0"/>
            <a:ext cx="9144000" cy="809625"/>
          </a:xfrm>
          <a:prstGeom prst="rect">
            <a:avLst/>
          </a:prstGeom>
          <a:solidFill>
            <a:schemeClr val="accent4"/>
          </a:solidFill>
          <a:ln w="9525">
            <a:noFill/>
            <a:miter lim="800000"/>
            <a:headEnd/>
            <a:tailEnd/>
          </a:ln>
          <a:effectLst/>
        </p:spPr>
        <p:txBody>
          <a:bodyPr wrap="none" anchor="ctr"/>
          <a:lstStyle/>
          <a:p>
            <a:pPr>
              <a:defRPr/>
            </a:pPr>
            <a:endParaRPr lang="en-CA" dirty="0">
              <a:ea typeface="MS PGothic" pitchFamily="34" charset="-128"/>
              <a:cs typeface="+mn-cs"/>
            </a:endParaRPr>
          </a:p>
        </p:txBody>
      </p:sp>
      <p:sp>
        <p:nvSpPr>
          <p:cNvPr id="2" name="Title 1"/>
          <p:cNvSpPr>
            <a:spLocks noGrp="1"/>
          </p:cNvSpPr>
          <p:nvPr>
            <p:ph type="title"/>
          </p:nvPr>
        </p:nvSpPr>
        <p:spPr>
          <a:xfrm>
            <a:off x="384175" y="0"/>
            <a:ext cx="8378825" cy="793101"/>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84175" y="1159845"/>
            <a:ext cx="8378825" cy="4765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7" name="TextBox 16"/>
          <p:cNvSpPr txBox="1">
            <a:spLocks noChangeArrowheads="1"/>
          </p:cNvSpPr>
          <p:nvPr userDrawn="1"/>
        </p:nvSpPr>
        <p:spPr bwMode="auto">
          <a:xfrm>
            <a:off x="6138010" y="6489700"/>
            <a:ext cx="1700787" cy="169277"/>
          </a:xfrm>
          <a:prstGeom prst="rect">
            <a:avLst/>
          </a:prstGeom>
          <a:noFill/>
          <a:ln w="9525">
            <a:noFill/>
            <a:miter lim="800000"/>
            <a:headEnd/>
            <a:tailEnd/>
          </a:ln>
        </p:spPr>
        <p:txBody>
          <a:bodyPr wrap="none" lIns="0" tIns="0" rIns="0" bIns="0">
            <a:spAutoFit/>
          </a:bodyPr>
          <a:lstStyle/>
          <a:p>
            <a:pPr>
              <a:defRPr/>
            </a:pPr>
            <a:r>
              <a:rPr lang="en-CA" sz="1100" b="0" dirty="0">
                <a:solidFill>
                  <a:srgbClr val="9D9FA2"/>
                </a:solidFill>
                <a:latin typeface="Arial" pitchFamily="34" charset="0"/>
                <a:ea typeface="MS PGothic" pitchFamily="34" charset="-128"/>
                <a:cs typeface="+mn-cs"/>
              </a:rPr>
              <a:t>WBENC Board of Directors</a:t>
            </a:r>
          </a:p>
        </p:txBody>
      </p:sp>
      <p:pic>
        <p:nvPicPr>
          <p:cNvPr id="18" name="Picture 13" descr="arrow yello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53847" y="6492875"/>
            <a:ext cx="1651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28022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7E1ED6-D18E-7E4C-942C-754239F4DEEE}" type="datetimeFigureOut">
              <a:rPr lang="en-US" smtClean="0"/>
              <a:pPr/>
              <a:t>11/13/2017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43A8ACA-56C4-6F49-BFA1-0B66D77E34E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8194" name="Text Placeholder 2"/>
          <p:cNvSpPr>
            <a:spLocks noGrp="1"/>
          </p:cNvSpPr>
          <p:nvPr>
            <p:ph type="body" idx="1"/>
          </p:nvPr>
        </p:nvSpPr>
        <p:spPr bwMode="gray">
          <a:xfrm>
            <a:off x="384175" y="1577975"/>
            <a:ext cx="83788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5" name="Title Placeholder 1"/>
          <p:cNvSpPr>
            <a:spLocks noGrp="1"/>
          </p:cNvSpPr>
          <p:nvPr userDrawn="1">
            <p:ph type="title"/>
          </p:nvPr>
        </p:nvSpPr>
        <p:spPr bwMode="gray">
          <a:xfrm>
            <a:off x="384175" y="0"/>
            <a:ext cx="8375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4" r:id="rId4"/>
    <p:sldLayoutId id="2147483710" r:id="rId5"/>
    <p:sldLayoutId id="2147483711" r:id="rId6"/>
    <p:sldLayoutId id="2147483706" r:id="rId7"/>
    <p:sldLayoutId id="2147483712" r:id="rId8"/>
    <p:sldLayoutId id="2147483713" r:id="rId9"/>
  </p:sldLayoutIdLst>
  <p:transition>
    <p:wipe dir="r"/>
  </p:transition>
  <p:txStyles>
    <p:title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p:titleStyle>
    <p:bodyStyle>
      <a:lvl1pPr marL="342900" indent="-342900" algn="l" rtl="0" eaLnBrk="0" fontAlgn="base" hangingPunct="0">
        <a:lnSpc>
          <a:spcPct val="90000"/>
        </a:lnSpc>
        <a:spcBef>
          <a:spcPct val="45000"/>
        </a:spcBef>
        <a:spcAft>
          <a:spcPct val="0"/>
        </a:spcAft>
        <a:buClr>
          <a:schemeClr val="tx1"/>
        </a:buClr>
        <a:buSzPct val="70000"/>
        <a:buFont typeface="Wingdings" charset="0"/>
        <a:buChar char="•"/>
        <a:defRPr sz="2400" kern="1200">
          <a:solidFill>
            <a:schemeClr val="tx1"/>
          </a:solidFill>
          <a:latin typeface="+mn-lt"/>
          <a:ea typeface="MS PGothic" pitchFamily="34" charset="-128"/>
          <a:cs typeface="+mn-cs"/>
        </a:defRPr>
      </a:lvl1pPr>
      <a:lvl2pPr marL="323850" indent="-322263" algn="l" rtl="0" eaLnBrk="0" fontAlgn="base" hangingPunct="0">
        <a:lnSpc>
          <a:spcPct val="90000"/>
        </a:lnSpc>
        <a:spcBef>
          <a:spcPct val="40000"/>
        </a:spcBef>
        <a:spcAft>
          <a:spcPct val="0"/>
        </a:spcAft>
        <a:buClr>
          <a:schemeClr val="accent1"/>
        </a:buClr>
        <a:buSzPct val="70000"/>
        <a:buFont typeface="Wingdings" charset="0"/>
        <a:buChar char="l"/>
        <a:defRPr sz="2200" kern="1200">
          <a:solidFill>
            <a:schemeClr val="tx1"/>
          </a:solidFill>
          <a:latin typeface="+mn-lt"/>
          <a:ea typeface="Geneva" pitchFamily="68" charset="-128"/>
          <a:cs typeface="+mn-cs"/>
        </a:defRPr>
      </a:lvl2pPr>
      <a:lvl3pPr marL="600075" indent="-274638" algn="l" rtl="0" eaLnBrk="0" fontAlgn="base" hangingPunct="0">
        <a:lnSpc>
          <a:spcPct val="90000"/>
        </a:lnSpc>
        <a:spcBef>
          <a:spcPct val="25000"/>
        </a:spcBef>
        <a:spcAft>
          <a:spcPct val="25000"/>
        </a:spcAft>
        <a:buClr>
          <a:schemeClr val="accent2"/>
        </a:buClr>
        <a:buSzPct val="70000"/>
        <a:buFont typeface="Wingdings" charset="0"/>
        <a:buChar char="l"/>
        <a:defRPr sz="2000" kern="1200">
          <a:solidFill>
            <a:schemeClr val="tx1"/>
          </a:solidFill>
          <a:latin typeface="+mn-lt"/>
          <a:ea typeface="Geneva" pitchFamily="68" charset="-128"/>
          <a:cs typeface="+mn-cs"/>
        </a:defRPr>
      </a:lvl3pPr>
      <a:lvl4pPr marL="857250" indent="-255588" algn="l" rtl="0" eaLnBrk="0" fontAlgn="base" hangingPunct="0">
        <a:lnSpc>
          <a:spcPct val="90000"/>
        </a:lnSpc>
        <a:spcBef>
          <a:spcPct val="25000"/>
        </a:spcBef>
        <a:spcAft>
          <a:spcPct val="0"/>
        </a:spcAft>
        <a:buClr>
          <a:schemeClr val="tx1"/>
        </a:buClr>
        <a:buSzPct val="70000"/>
        <a:buFont typeface="Wingdings" charset="0"/>
        <a:buChar char="l"/>
        <a:defRPr sz="2000" kern="1200">
          <a:solidFill>
            <a:schemeClr val="tx1"/>
          </a:solidFill>
          <a:latin typeface="+mn-lt"/>
          <a:ea typeface="Geneva" pitchFamily="68" charset="-128"/>
          <a:cs typeface="+mn-cs"/>
        </a:defRPr>
      </a:lvl4pPr>
      <a:lvl5pPr marL="1152525" indent="-293688" algn="l" rtl="0" eaLnBrk="0" fontAlgn="base" hangingPunct="0">
        <a:lnSpc>
          <a:spcPct val="90000"/>
        </a:lnSpc>
        <a:spcBef>
          <a:spcPct val="25000"/>
        </a:spcBef>
        <a:spcAft>
          <a:spcPct val="0"/>
        </a:spcAft>
        <a:buClr>
          <a:schemeClr val="tx2"/>
        </a:buClr>
        <a:buSzPct val="70000"/>
        <a:buFont typeface="Wingdings" charset="0"/>
        <a:buChar char="l"/>
        <a:defRPr sz="1600" kern="1200">
          <a:solidFill>
            <a:schemeClr val="tx1"/>
          </a:solidFill>
          <a:latin typeface="+mn-lt"/>
          <a:ea typeface="Geneva"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8194" name="Text Placeholder 2"/>
          <p:cNvSpPr>
            <a:spLocks noGrp="1"/>
          </p:cNvSpPr>
          <p:nvPr>
            <p:ph type="body" idx="1"/>
          </p:nvPr>
        </p:nvSpPr>
        <p:spPr bwMode="gray">
          <a:xfrm>
            <a:off x="384176" y="1577975"/>
            <a:ext cx="83788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5" name="Title Placeholder 1"/>
          <p:cNvSpPr>
            <a:spLocks noGrp="1"/>
          </p:cNvSpPr>
          <p:nvPr userDrawn="1">
            <p:ph type="title"/>
          </p:nvPr>
        </p:nvSpPr>
        <p:spPr bwMode="gray">
          <a:xfrm>
            <a:off x="384176" y="0"/>
            <a:ext cx="8375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2740153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Lst>
  <p:transition>
    <p:wipe dir="r"/>
  </p:transition>
  <p:hf sldNum="0" hdr="0" dt="0"/>
  <p:txStyles>
    <p:titleStyle>
      <a:lvl1pPr algn="l" rtl="0" eaLnBrk="0" fontAlgn="base" hangingPunct="0">
        <a:lnSpc>
          <a:spcPct val="90000"/>
        </a:lnSpc>
        <a:spcBef>
          <a:spcPct val="0"/>
        </a:spcBef>
        <a:spcAft>
          <a:spcPct val="0"/>
        </a:spcAft>
        <a:defRPr sz="21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5pPr>
      <a:lvl6pPr marL="3429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6pPr>
      <a:lvl7pPr marL="6858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7pPr>
      <a:lvl8pPr marL="10287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8pPr>
      <a:lvl9pPr marL="13716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9pPr>
    </p:titleStyle>
    <p:bodyStyle>
      <a:lvl1pPr marL="257175" indent="-257175" algn="l" rtl="0" eaLnBrk="0" fontAlgn="base" hangingPunct="0">
        <a:lnSpc>
          <a:spcPct val="90000"/>
        </a:lnSpc>
        <a:spcBef>
          <a:spcPct val="45000"/>
        </a:spcBef>
        <a:spcAft>
          <a:spcPct val="0"/>
        </a:spcAft>
        <a:buClr>
          <a:schemeClr val="tx1"/>
        </a:buClr>
        <a:buSzPct val="70000"/>
        <a:buFont typeface="Wingdings" charset="0"/>
        <a:buChar char="•"/>
        <a:defRPr sz="1800" kern="1200">
          <a:solidFill>
            <a:schemeClr val="tx1"/>
          </a:solidFill>
          <a:latin typeface="+mn-lt"/>
          <a:ea typeface="MS PGothic" pitchFamily="34" charset="-128"/>
          <a:cs typeface="+mn-cs"/>
        </a:defRPr>
      </a:lvl1pPr>
      <a:lvl2pPr marL="242888" indent="-241697" algn="l" rtl="0" eaLnBrk="0" fontAlgn="base" hangingPunct="0">
        <a:lnSpc>
          <a:spcPct val="90000"/>
        </a:lnSpc>
        <a:spcBef>
          <a:spcPct val="40000"/>
        </a:spcBef>
        <a:spcAft>
          <a:spcPct val="0"/>
        </a:spcAft>
        <a:buClr>
          <a:schemeClr val="accent1"/>
        </a:buClr>
        <a:buSzPct val="70000"/>
        <a:buFont typeface="Wingdings" charset="0"/>
        <a:buChar char="l"/>
        <a:defRPr sz="1650" kern="1200">
          <a:solidFill>
            <a:schemeClr val="tx1"/>
          </a:solidFill>
          <a:latin typeface="+mn-lt"/>
          <a:ea typeface="Geneva" pitchFamily="68" charset="-128"/>
          <a:cs typeface="+mn-cs"/>
        </a:defRPr>
      </a:lvl2pPr>
      <a:lvl3pPr marL="450056" indent="-205979" algn="l" rtl="0" eaLnBrk="0" fontAlgn="base" hangingPunct="0">
        <a:lnSpc>
          <a:spcPct val="90000"/>
        </a:lnSpc>
        <a:spcBef>
          <a:spcPct val="25000"/>
        </a:spcBef>
        <a:spcAft>
          <a:spcPct val="25000"/>
        </a:spcAft>
        <a:buClr>
          <a:schemeClr val="accent2"/>
        </a:buClr>
        <a:buSzPct val="70000"/>
        <a:buFont typeface="Wingdings" charset="0"/>
        <a:buChar char="l"/>
        <a:defRPr sz="1500" kern="1200">
          <a:solidFill>
            <a:schemeClr val="tx1"/>
          </a:solidFill>
          <a:latin typeface="+mn-lt"/>
          <a:ea typeface="Geneva" pitchFamily="68" charset="-128"/>
          <a:cs typeface="+mn-cs"/>
        </a:defRPr>
      </a:lvl3pPr>
      <a:lvl4pPr marL="642938" indent="-191691" algn="l" rtl="0" eaLnBrk="0" fontAlgn="base" hangingPunct="0">
        <a:lnSpc>
          <a:spcPct val="90000"/>
        </a:lnSpc>
        <a:spcBef>
          <a:spcPct val="25000"/>
        </a:spcBef>
        <a:spcAft>
          <a:spcPct val="0"/>
        </a:spcAft>
        <a:buClr>
          <a:schemeClr val="tx1"/>
        </a:buClr>
        <a:buSzPct val="70000"/>
        <a:buFont typeface="Wingdings" charset="0"/>
        <a:buChar char="l"/>
        <a:defRPr sz="1500" kern="1200">
          <a:solidFill>
            <a:schemeClr val="tx1"/>
          </a:solidFill>
          <a:latin typeface="+mn-lt"/>
          <a:ea typeface="Geneva" pitchFamily="68" charset="-128"/>
          <a:cs typeface="+mn-cs"/>
        </a:defRPr>
      </a:lvl4pPr>
      <a:lvl5pPr marL="864394" indent="-220266" algn="l" rtl="0" eaLnBrk="0" fontAlgn="base" hangingPunct="0">
        <a:lnSpc>
          <a:spcPct val="90000"/>
        </a:lnSpc>
        <a:spcBef>
          <a:spcPct val="25000"/>
        </a:spcBef>
        <a:spcAft>
          <a:spcPct val="0"/>
        </a:spcAft>
        <a:buClr>
          <a:schemeClr val="tx2"/>
        </a:buClr>
        <a:buSzPct val="70000"/>
        <a:buFont typeface="Wingdings" charset="0"/>
        <a:buChar char="l"/>
        <a:defRPr sz="1200" kern="1200">
          <a:solidFill>
            <a:schemeClr val="tx1"/>
          </a:solidFill>
          <a:latin typeface="+mn-lt"/>
          <a:ea typeface="Geneva" pitchFamily="68"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628650" y="366185"/>
            <a:ext cx="7886700" cy="132503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7"/>
          <p:cNvSpPr>
            <a:spLocks noGrp="1"/>
          </p:cNvSpPr>
          <p:nvPr>
            <p:ph type="body" idx="1"/>
          </p:nvPr>
        </p:nvSpPr>
        <p:spPr>
          <a:xfrm>
            <a:off x="628650" y="1826684"/>
            <a:ext cx="7886700" cy="4349749"/>
          </a:xfrm>
          <a:prstGeom prst="rect">
            <a:avLst/>
          </a:prstGeom>
        </p:spPr>
        <p:txBody>
          <a:bodyPr vert="horz" lIns="9144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449004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txStyles>
    <p:titleStyle>
      <a:lvl1pPr algn="l" defTabSz="457200" rtl="0" eaLnBrk="1" latinLnBrk="0" hangingPunct="1">
        <a:spcBef>
          <a:spcPct val="0"/>
        </a:spcBef>
        <a:buNone/>
        <a:defRPr sz="2400" b="1" i="0" kern="1200" cap="all" baseline="0">
          <a:solidFill>
            <a:srgbClr val="646464"/>
          </a:solidFill>
          <a:latin typeface="+mj-lt"/>
          <a:ea typeface="+mj-ea"/>
          <a:cs typeface="+mj-cs"/>
        </a:defRPr>
      </a:lvl1pPr>
    </p:titleStyle>
    <p:bodyStyle>
      <a:lvl1pPr marL="0" indent="0" algn="l" defTabSz="457200" rtl="0" eaLnBrk="1" latinLnBrk="0" hangingPunct="1">
        <a:spcBef>
          <a:spcPct val="20000"/>
        </a:spcBef>
        <a:buFontTx/>
        <a:buNone/>
        <a:defRPr sz="1100" kern="1200" baseline="0">
          <a:solidFill>
            <a:srgbClr val="646464"/>
          </a:solidFill>
          <a:latin typeface="+mn-lt"/>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8194" name="Text Placeholder 2"/>
          <p:cNvSpPr>
            <a:spLocks noGrp="1"/>
          </p:cNvSpPr>
          <p:nvPr>
            <p:ph type="body" idx="1"/>
          </p:nvPr>
        </p:nvSpPr>
        <p:spPr bwMode="gray">
          <a:xfrm>
            <a:off x="384175" y="1577975"/>
            <a:ext cx="83788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5" name="Title Placeholder 1"/>
          <p:cNvSpPr>
            <a:spLocks noGrp="1"/>
          </p:cNvSpPr>
          <p:nvPr userDrawn="1">
            <p:ph type="title"/>
          </p:nvPr>
        </p:nvSpPr>
        <p:spPr bwMode="gray">
          <a:xfrm>
            <a:off x="384175" y="0"/>
            <a:ext cx="8375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8182310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ransition>
    <p:wipe dir="r"/>
  </p:transition>
  <p:txStyles>
    <p:title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p:titleStyle>
    <p:bodyStyle>
      <a:lvl1pPr marL="342900" indent="-342900" algn="l" rtl="0" eaLnBrk="0" fontAlgn="base" hangingPunct="0">
        <a:lnSpc>
          <a:spcPct val="90000"/>
        </a:lnSpc>
        <a:spcBef>
          <a:spcPct val="45000"/>
        </a:spcBef>
        <a:spcAft>
          <a:spcPct val="0"/>
        </a:spcAft>
        <a:buClr>
          <a:schemeClr val="tx1"/>
        </a:buClr>
        <a:buSzPct val="70000"/>
        <a:buFont typeface="Wingdings" charset="0"/>
        <a:buChar char="•"/>
        <a:defRPr sz="2400" kern="1200">
          <a:solidFill>
            <a:schemeClr val="tx1"/>
          </a:solidFill>
          <a:latin typeface="+mn-lt"/>
          <a:ea typeface="MS PGothic" pitchFamily="34" charset="-128"/>
          <a:cs typeface="+mn-cs"/>
        </a:defRPr>
      </a:lvl1pPr>
      <a:lvl2pPr marL="323850" indent="-322263" algn="l" rtl="0" eaLnBrk="0" fontAlgn="base" hangingPunct="0">
        <a:lnSpc>
          <a:spcPct val="90000"/>
        </a:lnSpc>
        <a:spcBef>
          <a:spcPct val="40000"/>
        </a:spcBef>
        <a:spcAft>
          <a:spcPct val="0"/>
        </a:spcAft>
        <a:buClr>
          <a:schemeClr val="accent1"/>
        </a:buClr>
        <a:buSzPct val="70000"/>
        <a:buFont typeface="Wingdings" charset="0"/>
        <a:buChar char="l"/>
        <a:defRPr sz="2200" kern="1200">
          <a:solidFill>
            <a:schemeClr val="tx1"/>
          </a:solidFill>
          <a:latin typeface="+mn-lt"/>
          <a:ea typeface="Geneva" pitchFamily="68" charset="-128"/>
          <a:cs typeface="+mn-cs"/>
        </a:defRPr>
      </a:lvl2pPr>
      <a:lvl3pPr marL="600075" indent="-274638" algn="l" rtl="0" eaLnBrk="0" fontAlgn="base" hangingPunct="0">
        <a:lnSpc>
          <a:spcPct val="90000"/>
        </a:lnSpc>
        <a:spcBef>
          <a:spcPct val="25000"/>
        </a:spcBef>
        <a:spcAft>
          <a:spcPct val="25000"/>
        </a:spcAft>
        <a:buClr>
          <a:schemeClr val="accent2"/>
        </a:buClr>
        <a:buSzPct val="70000"/>
        <a:buFont typeface="Wingdings" charset="0"/>
        <a:buChar char="l"/>
        <a:defRPr sz="2000" kern="1200">
          <a:solidFill>
            <a:schemeClr val="tx1"/>
          </a:solidFill>
          <a:latin typeface="+mn-lt"/>
          <a:ea typeface="Geneva" pitchFamily="68" charset="-128"/>
          <a:cs typeface="+mn-cs"/>
        </a:defRPr>
      </a:lvl3pPr>
      <a:lvl4pPr marL="857250" indent="-255588" algn="l" rtl="0" eaLnBrk="0" fontAlgn="base" hangingPunct="0">
        <a:lnSpc>
          <a:spcPct val="90000"/>
        </a:lnSpc>
        <a:spcBef>
          <a:spcPct val="25000"/>
        </a:spcBef>
        <a:spcAft>
          <a:spcPct val="0"/>
        </a:spcAft>
        <a:buClr>
          <a:schemeClr val="tx1"/>
        </a:buClr>
        <a:buSzPct val="70000"/>
        <a:buFont typeface="Wingdings" charset="0"/>
        <a:buChar char="l"/>
        <a:defRPr sz="2000" kern="1200">
          <a:solidFill>
            <a:schemeClr val="tx1"/>
          </a:solidFill>
          <a:latin typeface="+mn-lt"/>
          <a:ea typeface="Geneva" pitchFamily="68" charset="-128"/>
          <a:cs typeface="+mn-cs"/>
        </a:defRPr>
      </a:lvl4pPr>
      <a:lvl5pPr marL="1152525" indent="-293688" algn="l" rtl="0" eaLnBrk="0" fontAlgn="base" hangingPunct="0">
        <a:lnSpc>
          <a:spcPct val="90000"/>
        </a:lnSpc>
        <a:spcBef>
          <a:spcPct val="25000"/>
        </a:spcBef>
        <a:spcAft>
          <a:spcPct val="0"/>
        </a:spcAft>
        <a:buClr>
          <a:schemeClr val="tx2"/>
        </a:buClr>
        <a:buSzPct val="70000"/>
        <a:buFont typeface="Wingdings" charset="0"/>
        <a:buChar char="l"/>
        <a:defRPr sz="1600" kern="1200">
          <a:solidFill>
            <a:schemeClr val="tx1"/>
          </a:solidFill>
          <a:latin typeface="+mn-lt"/>
          <a:ea typeface="Geneva"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gray">
          <a:xfrm>
            <a:off x="384176" y="1577975"/>
            <a:ext cx="83788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1"/>
          <p:cNvSpPr>
            <a:spLocks noGrp="1"/>
          </p:cNvSpPr>
          <p:nvPr userDrawn="1">
            <p:ph type="title"/>
          </p:nvPr>
        </p:nvSpPr>
        <p:spPr bwMode="gray">
          <a:xfrm>
            <a:off x="384176" y="0"/>
            <a:ext cx="8375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23364244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ransition>
    <p:wipe dir="r"/>
  </p:transition>
  <p:hf sldNum="0" hdr="0" ftr="0"/>
  <p:txStyles>
    <p:titleStyle>
      <a:lvl1pPr algn="l" rtl="0" eaLnBrk="0" fontAlgn="base" hangingPunct="0">
        <a:lnSpc>
          <a:spcPct val="90000"/>
        </a:lnSpc>
        <a:spcBef>
          <a:spcPct val="0"/>
        </a:spcBef>
        <a:spcAft>
          <a:spcPct val="0"/>
        </a:spcAft>
        <a:defRPr sz="21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100">
          <a:solidFill>
            <a:schemeClr val="bg1"/>
          </a:solidFill>
          <a:latin typeface="Arial" pitchFamily="68" charset="-52"/>
          <a:ea typeface="MS PGothic" pitchFamily="34" charset="-128"/>
          <a:cs typeface="Geneva" pitchFamily="68" charset="-128"/>
        </a:defRPr>
      </a:lvl5pPr>
      <a:lvl6pPr marL="3429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6pPr>
      <a:lvl7pPr marL="6858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7pPr>
      <a:lvl8pPr marL="10287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8pPr>
      <a:lvl9pPr marL="1371600" algn="l" defTabSz="342900" rtl="0" fontAlgn="base">
        <a:spcBef>
          <a:spcPct val="0"/>
        </a:spcBef>
        <a:spcAft>
          <a:spcPct val="0"/>
        </a:spcAft>
        <a:defRPr sz="2100">
          <a:solidFill>
            <a:schemeClr val="bg1"/>
          </a:solidFill>
          <a:latin typeface="Arial" pitchFamily="68" charset="-52"/>
          <a:ea typeface="Geneva" pitchFamily="68" charset="-128"/>
          <a:cs typeface="Geneva" pitchFamily="68" charset="-128"/>
        </a:defRPr>
      </a:lvl9pPr>
    </p:titleStyle>
    <p:bodyStyle>
      <a:lvl1pPr marL="257175" indent="-257175" algn="l" rtl="0" eaLnBrk="0" fontAlgn="base" hangingPunct="0">
        <a:lnSpc>
          <a:spcPct val="90000"/>
        </a:lnSpc>
        <a:spcBef>
          <a:spcPct val="45000"/>
        </a:spcBef>
        <a:spcAft>
          <a:spcPct val="0"/>
        </a:spcAft>
        <a:buClr>
          <a:schemeClr val="tx1"/>
        </a:buClr>
        <a:buSzPct val="70000"/>
        <a:buFont typeface="Wingdings" pitchFamily="2" charset="2"/>
        <a:defRPr sz="1800" kern="1200">
          <a:solidFill>
            <a:schemeClr val="tx1"/>
          </a:solidFill>
          <a:latin typeface="+mn-lt"/>
          <a:ea typeface="MS PGothic" pitchFamily="34" charset="-128"/>
          <a:cs typeface="+mn-cs"/>
        </a:defRPr>
      </a:lvl1pPr>
      <a:lvl2pPr marL="242888" indent="-241697" algn="l" rtl="0" eaLnBrk="0" fontAlgn="base" hangingPunct="0">
        <a:lnSpc>
          <a:spcPct val="90000"/>
        </a:lnSpc>
        <a:spcBef>
          <a:spcPct val="40000"/>
        </a:spcBef>
        <a:spcAft>
          <a:spcPct val="0"/>
        </a:spcAft>
        <a:buClr>
          <a:schemeClr val="accent1"/>
        </a:buClr>
        <a:buSzPct val="70000"/>
        <a:buFont typeface="Wingdings" pitchFamily="2" charset="2"/>
        <a:buChar char="l"/>
        <a:defRPr sz="1650" kern="1200">
          <a:solidFill>
            <a:schemeClr val="tx1"/>
          </a:solidFill>
          <a:latin typeface="+mn-lt"/>
          <a:ea typeface="Geneva" pitchFamily="68" charset="-128"/>
          <a:cs typeface="+mn-cs"/>
        </a:defRPr>
      </a:lvl2pPr>
      <a:lvl3pPr marL="450056" indent="-205979" algn="l" rtl="0" eaLnBrk="0" fontAlgn="base" hangingPunct="0">
        <a:lnSpc>
          <a:spcPct val="90000"/>
        </a:lnSpc>
        <a:spcBef>
          <a:spcPct val="25000"/>
        </a:spcBef>
        <a:spcAft>
          <a:spcPct val="25000"/>
        </a:spcAft>
        <a:buClr>
          <a:schemeClr val="accent2"/>
        </a:buClr>
        <a:buSzPct val="70000"/>
        <a:buFont typeface="Wingdings" pitchFamily="2" charset="2"/>
        <a:buChar char="l"/>
        <a:defRPr sz="1500" kern="1200">
          <a:solidFill>
            <a:schemeClr val="tx1"/>
          </a:solidFill>
          <a:latin typeface="+mn-lt"/>
          <a:ea typeface="Geneva" pitchFamily="68" charset="-128"/>
          <a:cs typeface="+mn-cs"/>
        </a:defRPr>
      </a:lvl3pPr>
      <a:lvl4pPr marL="642938" indent="-191691" algn="l" rtl="0" eaLnBrk="0" fontAlgn="base" hangingPunct="0">
        <a:lnSpc>
          <a:spcPct val="90000"/>
        </a:lnSpc>
        <a:spcBef>
          <a:spcPct val="25000"/>
        </a:spcBef>
        <a:spcAft>
          <a:spcPct val="0"/>
        </a:spcAft>
        <a:buClr>
          <a:schemeClr val="tx1"/>
        </a:buClr>
        <a:buSzPct val="70000"/>
        <a:buFont typeface="Wingdings" pitchFamily="2" charset="2"/>
        <a:buChar char="l"/>
        <a:defRPr kern="1200">
          <a:solidFill>
            <a:schemeClr val="tx1"/>
          </a:solidFill>
          <a:latin typeface="+mn-lt"/>
          <a:ea typeface="Geneva" pitchFamily="68" charset="-128"/>
          <a:cs typeface="+mn-cs"/>
        </a:defRPr>
      </a:lvl4pPr>
      <a:lvl5pPr marL="864394" indent="-220266" algn="l" rtl="0" eaLnBrk="0" fontAlgn="base" hangingPunct="0">
        <a:lnSpc>
          <a:spcPct val="90000"/>
        </a:lnSpc>
        <a:spcBef>
          <a:spcPct val="25000"/>
        </a:spcBef>
        <a:spcAft>
          <a:spcPct val="0"/>
        </a:spcAft>
        <a:buClr>
          <a:schemeClr val="tx2"/>
        </a:buClr>
        <a:buSzPct val="70000"/>
        <a:buFont typeface="Wingdings" pitchFamily="2" charset="2"/>
        <a:buChar char="l"/>
        <a:defRPr sz="1200" kern="1200">
          <a:solidFill>
            <a:schemeClr val="tx1"/>
          </a:solidFill>
          <a:latin typeface="+mn-lt"/>
          <a:ea typeface="Geneva" pitchFamily="68"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image" Target="../media/image34.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slideLayout" Target="../slideLayouts/slideLayout34.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2.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5" name="Group 4"/>
          <p:cNvGrpSpPr>
            <a:grpSpLocks/>
          </p:cNvGrpSpPr>
          <p:nvPr/>
        </p:nvGrpSpPr>
        <p:grpSpPr bwMode="auto">
          <a:xfrm>
            <a:off x="7952753" y="6126065"/>
            <a:ext cx="528638" cy="527050"/>
            <a:chOff x="5661535" y="4573551"/>
            <a:chExt cx="963199" cy="963199"/>
          </a:xfrm>
        </p:grpSpPr>
        <p:sp>
          <p:nvSpPr>
            <p:cNvPr id="6" name="Freeform 5"/>
            <p:cNvSpPr>
              <a:spLocks noChangeAspect="1"/>
            </p:cNvSpPr>
            <p:nvPr/>
          </p:nvSpPr>
          <p:spPr>
            <a:xfrm>
              <a:off x="5670213" y="4744721"/>
              <a:ext cx="847498" cy="620857"/>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7" name="Oval 6">
              <a:hlinkClick r:id="" action="ppaction://hlinkshowjump?jump=nextslide"/>
            </p:cNvPr>
            <p:cNvSpPr/>
            <p:nvPr/>
          </p:nvSpPr>
          <p:spPr>
            <a:xfrm>
              <a:off x="5661535" y="4573551"/>
              <a:ext cx="963199" cy="96319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2" name="Title 1"/>
          <p:cNvSpPr>
            <a:spLocks noGrp="1"/>
          </p:cNvSpPr>
          <p:nvPr>
            <p:ph type="ctrTitle"/>
          </p:nvPr>
        </p:nvSpPr>
        <p:spPr>
          <a:xfrm>
            <a:off x="260417" y="3375574"/>
            <a:ext cx="6364707" cy="1494310"/>
          </a:xfrm>
        </p:spPr>
        <p:txBody>
          <a:bodyPr/>
          <a:lstStyle/>
          <a:p>
            <a:r>
              <a:rPr lang="en-US" sz="3600" dirty="0"/>
              <a:t>WBENC Board of Directors</a:t>
            </a:r>
          </a:p>
        </p:txBody>
      </p:sp>
      <p:sp>
        <p:nvSpPr>
          <p:cNvPr id="3" name="TextBox 2">
            <a:extLst>
              <a:ext uri="{FF2B5EF4-FFF2-40B4-BE49-F238E27FC236}">
                <a16:creationId xmlns:a16="http://schemas.microsoft.com/office/drawing/2014/main" id="{E900BF8B-3A0A-4A95-8E59-E4B31EA1C4B7}"/>
              </a:ext>
            </a:extLst>
          </p:cNvPr>
          <p:cNvSpPr txBox="1"/>
          <p:nvPr/>
        </p:nvSpPr>
        <p:spPr>
          <a:xfrm>
            <a:off x="209031" y="4587171"/>
            <a:ext cx="6687931" cy="461665"/>
          </a:xfrm>
          <a:prstGeom prst="rect">
            <a:avLst/>
          </a:prstGeom>
          <a:noFill/>
        </p:spPr>
        <p:txBody>
          <a:bodyPr wrap="square" rtlCol="0">
            <a:spAutoFit/>
          </a:bodyPr>
          <a:lstStyle/>
          <a:p>
            <a:r>
              <a:rPr lang="en-US" sz="2400" dirty="0">
                <a:solidFill>
                  <a:schemeClr val="tx2"/>
                </a:solidFill>
              </a:rPr>
              <a:t>November 2017 Board Meeting</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Corporate Seat Nominations</a:t>
            </a:r>
          </a:p>
        </p:txBody>
      </p:sp>
      <p:sp>
        <p:nvSpPr>
          <p:cNvPr id="5" name="TextBox 4">
            <a:extLst>
              <a:ext uri="{FF2B5EF4-FFF2-40B4-BE49-F238E27FC236}">
                <a16:creationId xmlns:a16="http://schemas.microsoft.com/office/drawing/2014/main" id="{00A43F7A-36DB-4EDC-A822-0BA06EB6E9FB}"/>
              </a:ext>
            </a:extLst>
          </p:cNvPr>
          <p:cNvSpPr txBox="1"/>
          <p:nvPr/>
        </p:nvSpPr>
        <p:spPr>
          <a:xfrm>
            <a:off x="415235" y="1013393"/>
            <a:ext cx="6860208" cy="2931572"/>
          </a:xfrm>
          <a:prstGeom prst="rect">
            <a:avLst/>
          </a:prstGeom>
          <a:noFill/>
        </p:spPr>
        <p:txBody>
          <a:bodyPr wrap="square" rtlCol="0">
            <a:spAutoFit/>
          </a:bodyPr>
          <a:lstStyle/>
          <a:p>
            <a:pPr marL="0" indent="0">
              <a:buNone/>
            </a:pPr>
            <a:endParaRPr lang="en-US" sz="1600" dirty="0">
              <a:solidFill>
                <a:schemeClr val="tx2"/>
              </a:solidFill>
            </a:endParaRPr>
          </a:p>
          <a:p>
            <a:pPr marL="0" indent="0">
              <a:buNone/>
            </a:pPr>
            <a:r>
              <a:rPr lang="en-US" u="sng" dirty="0">
                <a:solidFill>
                  <a:schemeClr val="accent1"/>
                </a:solidFill>
              </a:rPr>
              <a:t>Nominations for New Corporate Seats (6)</a:t>
            </a:r>
          </a:p>
          <a:p>
            <a:pPr marL="0" indent="0">
              <a:buNone/>
            </a:pPr>
            <a:endParaRPr lang="en-US" sz="1050" dirty="0">
              <a:solidFill>
                <a:schemeClr val="tx2"/>
              </a:solidFill>
            </a:endParaRPr>
          </a:p>
          <a:p>
            <a:pPr marL="0" indent="0">
              <a:buNone/>
            </a:pPr>
            <a:r>
              <a:rPr lang="en-US" sz="1600" i="1" dirty="0">
                <a:solidFill>
                  <a:schemeClr val="tx2"/>
                </a:solidFill>
              </a:rPr>
              <a:t>Kellogg			Michelle Van Treeck</a:t>
            </a:r>
            <a:endParaRPr lang="en-US" sz="1600" dirty="0">
              <a:solidFill>
                <a:schemeClr val="tx2"/>
              </a:solidFill>
            </a:endParaRPr>
          </a:p>
          <a:p>
            <a:pPr marL="0" indent="0">
              <a:buNone/>
            </a:pPr>
            <a:r>
              <a:rPr lang="en-US" sz="1600" i="1" dirty="0">
                <a:solidFill>
                  <a:schemeClr val="tx2"/>
                </a:solidFill>
              </a:rPr>
              <a:t>Adient			Kelly Bysouth</a:t>
            </a:r>
            <a:endParaRPr lang="en-US" sz="1600" dirty="0">
              <a:solidFill>
                <a:schemeClr val="tx2"/>
              </a:solidFill>
            </a:endParaRPr>
          </a:p>
          <a:p>
            <a:pPr marL="0" indent="0">
              <a:buNone/>
            </a:pPr>
            <a:r>
              <a:rPr lang="en-US" sz="1600" i="1" dirty="0">
                <a:solidFill>
                  <a:schemeClr val="tx2"/>
                </a:solidFill>
              </a:rPr>
              <a:t>FedEx			Sue Spence</a:t>
            </a:r>
            <a:endParaRPr lang="en-US" sz="1600" dirty="0">
              <a:solidFill>
                <a:schemeClr val="tx2"/>
              </a:solidFill>
            </a:endParaRPr>
          </a:p>
          <a:p>
            <a:pPr marL="0" indent="0">
              <a:buNone/>
            </a:pPr>
            <a:r>
              <a:rPr lang="en-US" sz="1600" i="1" dirty="0">
                <a:solidFill>
                  <a:schemeClr val="tx2"/>
                </a:solidFill>
              </a:rPr>
              <a:t>Walt Disney Co.	Rick Wertsching</a:t>
            </a:r>
            <a:endParaRPr lang="en-US" sz="1600" dirty="0">
              <a:solidFill>
                <a:schemeClr val="tx2"/>
              </a:solidFill>
            </a:endParaRPr>
          </a:p>
          <a:p>
            <a:pPr marL="0" indent="0">
              <a:buNone/>
            </a:pPr>
            <a:r>
              <a:rPr lang="en-US" sz="1600" i="1" dirty="0">
                <a:solidFill>
                  <a:schemeClr val="tx2"/>
                </a:solidFill>
              </a:rPr>
              <a:t>Allstate			Eugene Campbell</a:t>
            </a:r>
            <a:endParaRPr lang="en-US" sz="1600" dirty="0">
              <a:solidFill>
                <a:schemeClr val="tx2"/>
              </a:solidFill>
            </a:endParaRPr>
          </a:p>
          <a:p>
            <a:pPr marL="0" indent="0">
              <a:buNone/>
            </a:pPr>
            <a:r>
              <a:rPr lang="en-US" sz="1600" i="1" dirty="0">
                <a:solidFill>
                  <a:schemeClr val="tx2"/>
                </a:solidFill>
              </a:rPr>
              <a:t>Capital One		Jim Gorzalski</a:t>
            </a:r>
            <a:endParaRPr lang="en-US" sz="1600" dirty="0">
              <a:solidFill>
                <a:schemeClr val="tx2"/>
              </a:solidFill>
            </a:endParaRPr>
          </a:p>
          <a:p>
            <a:pPr marL="0" indent="0">
              <a:buNone/>
            </a:pPr>
            <a:r>
              <a:rPr lang="en-US" sz="1600" i="1" dirty="0">
                <a:solidFill>
                  <a:schemeClr val="tx2"/>
                </a:solidFill>
              </a:rPr>
              <a:t> </a:t>
            </a:r>
            <a:endParaRPr lang="en-US" sz="1600" dirty="0">
              <a:solidFill>
                <a:schemeClr val="tx2"/>
              </a:solidFill>
            </a:endParaRPr>
          </a:p>
          <a:p>
            <a:pPr marL="0" lvl="0" indent="0">
              <a:buNone/>
            </a:pPr>
            <a:r>
              <a:rPr lang="en-US" sz="1400" i="1" dirty="0">
                <a:solidFill>
                  <a:schemeClr val="tx2"/>
                </a:solidFill>
              </a:rPr>
              <a:t>	*Currently pursuing discussions with Facebook to identify candidate</a:t>
            </a:r>
          </a:p>
          <a:p>
            <a:pPr marL="0" lvl="0" indent="0">
              <a:buNone/>
            </a:pPr>
            <a:r>
              <a:rPr lang="en-US" sz="1400" i="1" dirty="0">
                <a:solidFill>
                  <a:schemeClr val="tx2"/>
                </a:solidFill>
              </a:rPr>
              <a:t>         * Also pursuing discussions with D.W. Morgan  </a:t>
            </a:r>
            <a:endParaRPr lang="en-US" sz="600" dirty="0">
              <a:solidFill>
                <a:schemeClr val="tx2"/>
              </a:solidFill>
            </a:endParaRPr>
          </a:p>
        </p:txBody>
      </p:sp>
    </p:spTree>
    <p:extLst>
      <p:ext uri="{BB962C8B-B14F-4D97-AF65-F5344CB8AC3E}">
        <p14:creationId xmlns:p14="http://schemas.microsoft.com/office/powerpoint/2010/main" val="280282250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9">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DBED28-3F08-4ECC-BE73-314D5BA1BF16}"/>
              </a:ext>
            </a:extLst>
          </p:cNvPr>
          <p:cNvSpPr txBox="1"/>
          <p:nvPr/>
        </p:nvSpPr>
        <p:spPr>
          <a:xfrm>
            <a:off x="190819" y="724451"/>
            <a:ext cx="3453528" cy="1785104"/>
          </a:xfrm>
          <a:prstGeom prst="rect">
            <a:avLst/>
          </a:prstGeom>
          <a:noFill/>
        </p:spPr>
        <p:txBody>
          <a:bodyPr wrap="square" rtlCol="0">
            <a:spAutoFit/>
          </a:bodyPr>
          <a:lstStyle/>
          <a:p>
            <a:r>
              <a:rPr lang="en-US" sz="2600" dirty="0">
                <a:solidFill>
                  <a:schemeClr val="bg1"/>
                </a:solidFill>
              </a:rPr>
              <a:t>Michelle Van Treeck</a:t>
            </a:r>
          </a:p>
          <a:p>
            <a:endParaRPr lang="en-US" sz="1000" dirty="0">
              <a:solidFill>
                <a:schemeClr val="bg1"/>
              </a:solidFill>
            </a:endParaRPr>
          </a:p>
          <a:p>
            <a:r>
              <a:rPr lang="en-US" sz="2000" i="1" dirty="0">
                <a:solidFill>
                  <a:schemeClr val="bg1"/>
                </a:solidFill>
              </a:rPr>
              <a:t>VP &amp; Global Chief Procurement Officer</a:t>
            </a:r>
          </a:p>
          <a:p>
            <a:endParaRPr lang="en-US" sz="1000" i="1" dirty="0">
              <a:solidFill>
                <a:schemeClr val="bg1"/>
              </a:solidFill>
            </a:endParaRPr>
          </a:p>
          <a:p>
            <a:r>
              <a:rPr lang="en-US" sz="2400" dirty="0">
                <a:solidFill>
                  <a:schemeClr val="bg1"/>
                </a:solidFill>
              </a:rPr>
              <a:t>Kellogg</a:t>
            </a:r>
          </a:p>
        </p:txBody>
      </p:sp>
      <p:pic>
        <p:nvPicPr>
          <p:cNvPr id="5" name="Picture 4">
            <a:extLst>
              <a:ext uri="{FF2B5EF4-FFF2-40B4-BE49-F238E27FC236}">
                <a16:creationId xmlns:a16="http://schemas.microsoft.com/office/drawing/2014/main" id="{7074970A-F434-406F-B2E1-66196F086753}"/>
              </a:ext>
            </a:extLst>
          </p:cNvPr>
          <p:cNvPicPr>
            <a:picLocks noChangeAspect="1"/>
          </p:cNvPicPr>
          <p:nvPr/>
        </p:nvPicPr>
        <p:blipFill>
          <a:blip r:embed="rId2"/>
          <a:stretch>
            <a:fillRect/>
          </a:stretch>
        </p:blipFill>
        <p:spPr>
          <a:xfrm>
            <a:off x="4707920" y="1461765"/>
            <a:ext cx="3018098" cy="3898376"/>
          </a:xfrm>
          <a:prstGeom prst="rect">
            <a:avLst/>
          </a:prstGeom>
        </p:spPr>
      </p:pic>
      <p:sp>
        <p:nvSpPr>
          <p:cNvPr id="8" name="Title 1">
            <a:extLst>
              <a:ext uri="{FF2B5EF4-FFF2-40B4-BE49-F238E27FC236}">
                <a16:creationId xmlns:a16="http://schemas.microsoft.com/office/drawing/2014/main" id="{E0B48DB3-A525-4D1B-A623-77E07F21367E}"/>
              </a:ext>
            </a:extLst>
          </p:cNvPr>
          <p:cNvSpPr txBox="1">
            <a:spLocks/>
          </p:cNvSpPr>
          <p:nvPr/>
        </p:nvSpPr>
        <p:spPr bwMode="gray">
          <a:xfrm>
            <a:off x="4005702" y="4417"/>
            <a:ext cx="5424695" cy="79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a:lstStyle>
          <a:p>
            <a:pPr defTabSz="914400"/>
            <a:r>
              <a:rPr lang="en-US" sz="2400" b="0" dirty="0"/>
              <a:t>New Corporate Seat Nominations</a:t>
            </a:r>
          </a:p>
        </p:txBody>
      </p:sp>
    </p:spTree>
    <p:extLst>
      <p:ext uri="{BB962C8B-B14F-4D97-AF65-F5344CB8AC3E}">
        <p14:creationId xmlns:p14="http://schemas.microsoft.com/office/powerpoint/2010/main" val="91994755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6FEB21-6BB1-4778-BA18-6AA3174C6C1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00939" y="1214783"/>
            <a:ext cx="4376386" cy="4516741"/>
          </a:xfrm>
          <a:prstGeom prst="rect">
            <a:avLst/>
          </a:prstGeom>
        </p:spPr>
      </p:pic>
      <p:sp>
        <p:nvSpPr>
          <p:cNvPr id="12" name="Rectangle 7">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9">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DBED28-3F08-4ECC-BE73-314D5BA1BF16}"/>
              </a:ext>
            </a:extLst>
          </p:cNvPr>
          <p:cNvSpPr txBox="1"/>
          <p:nvPr/>
        </p:nvSpPr>
        <p:spPr>
          <a:xfrm>
            <a:off x="560894" y="684696"/>
            <a:ext cx="2632765" cy="2123658"/>
          </a:xfrm>
          <a:prstGeom prst="rect">
            <a:avLst/>
          </a:prstGeom>
          <a:noFill/>
        </p:spPr>
        <p:txBody>
          <a:bodyPr wrap="square" rtlCol="0">
            <a:spAutoFit/>
          </a:bodyPr>
          <a:lstStyle/>
          <a:p>
            <a:r>
              <a:rPr lang="en-US" sz="2800" dirty="0">
                <a:solidFill>
                  <a:schemeClr val="bg1"/>
                </a:solidFill>
              </a:rPr>
              <a:t>Kelly Bysouth</a:t>
            </a:r>
          </a:p>
          <a:p>
            <a:endParaRPr lang="en-US" sz="1000" dirty="0">
              <a:solidFill>
                <a:schemeClr val="bg1"/>
              </a:solidFill>
            </a:endParaRPr>
          </a:p>
          <a:p>
            <a:r>
              <a:rPr lang="en-US" sz="2000" i="1" dirty="0">
                <a:solidFill>
                  <a:schemeClr val="bg1"/>
                </a:solidFill>
              </a:rPr>
              <a:t>Vice President, Global Procurement &amp; Supply Chain</a:t>
            </a:r>
          </a:p>
          <a:p>
            <a:endParaRPr lang="en-US" sz="1000" i="1" dirty="0">
              <a:solidFill>
                <a:schemeClr val="bg1"/>
              </a:solidFill>
            </a:endParaRPr>
          </a:p>
          <a:p>
            <a:r>
              <a:rPr lang="en-US" sz="2400" dirty="0">
                <a:solidFill>
                  <a:schemeClr val="bg1"/>
                </a:solidFill>
              </a:rPr>
              <a:t>Adient</a:t>
            </a:r>
          </a:p>
        </p:txBody>
      </p:sp>
      <p:sp>
        <p:nvSpPr>
          <p:cNvPr id="9" name="Title 1">
            <a:extLst>
              <a:ext uri="{FF2B5EF4-FFF2-40B4-BE49-F238E27FC236}">
                <a16:creationId xmlns:a16="http://schemas.microsoft.com/office/drawing/2014/main" id="{7725AC62-8787-41B4-BF3F-1001A385D441}"/>
              </a:ext>
            </a:extLst>
          </p:cNvPr>
          <p:cNvSpPr txBox="1">
            <a:spLocks/>
          </p:cNvSpPr>
          <p:nvPr/>
        </p:nvSpPr>
        <p:spPr bwMode="gray">
          <a:xfrm>
            <a:off x="4005702" y="4417"/>
            <a:ext cx="5424695" cy="79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a:lstStyle>
          <a:p>
            <a:pPr defTabSz="914400"/>
            <a:r>
              <a:rPr lang="en-US" sz="2400" b="0" dirty="0"/>
              <a:t>New Corporate Seat Nominations</a:t>
            </a:r>
          </a:p>
        </p:txBody>
      </p:sp>
    </p:spTree>
    <p:extLst>
      <p:ext uri="{BB962C8B-B14F-4D97-AF65-F5344CB8AC3E}">
        <p14:creationId xmlns:p14="http://schemas.microsoft.com/office/powerpoint/2010/main" val="253977131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9">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DBED28-3F08-4ECC-BE73-314D5BA1BF16}"/>
              </a:ext>
            </a:extLst>
          </p:cNvPr>
          <p:cNvSpPr txBox="1"/>
          <p:nvPr/>
        </p:nvSpPr>
        <p:spPr>
          <a:xfrm>
            <a:off x="448251" y="706783"/>
            <a:ext cx="2632765" cy="2123658"/>
          </a:xfrm>
          <a:prstGeom prst="rect">
            <a:avLst/>
          </a:prstGeom>
          <a:noFill/>
        </p:spPr>
        <p:txBody>
          <a:bodyPr wrap="square" rtlCol="0">
            <a:spAutoFit/>
          </a:bodyPr>
          <a:lstStyle/>
          <a:p>
            <a:r>
              <a:rPr lang="en-US" sz="2800" dirty="0">
                <a:solidFill>
                  <a:schemeClr val="bg1"/>
                </a:solidFill>
              </a:rPr>
              <a:t>Sue Spence</a:t>
            </a:r>
          </a:p>
          <a:p>
            <a:endParaRPr lang="en-US" sz="1000" dirty="0">
              <a:solidFill>
                <a:schemeClr val="bg1"/>
              </a:solidFill>
            </a:endParaRPr>
          </a:p>
          <a:p>
            <a:r>
              <a:rPr lang="en-US" sz="2000" i="1" dirty="0">
                <a:solidFill>
                  <a:schemeClr val="bg1"/>
                </a:solidFill>
              </a:rPr>
              <a:t>Vice President, Sourcing &amp; Procurement</a:t>
            </a:r>
          </a:p>
          <a:p>
            <a:endParaRPr lang="en-US" sz="1000" dirty="0">
              <a:solidFill>
                <a:schemeClr val="bg1"/>
              </a:solidFill>
            </a:endParaRPr>
          </a:p>
          <a:p>
            <a:r>
              <a:rPr lang="en-US" sz="2400" dirty="0">
                <a:solidFill>
                  <a:schemeClr val="bg1"/>
                </a:solidFill>
              </a:rPr>
              <a:t>FedEx</a:t>
            </a:r>
          </a:p>
        </p:txBody>
      </p:sp>
      <p:sp>
        <p:nvSpPr>
          <p:cNvPr id="7" name="Title 1">
            <a:extLst>
              <a:ext uri="{FF2B5EF4-FFF2-40B4-BE49-F238E27FC236}">
                <a16:creationId xmlns:a16="http://schemas.microsoft.com/office/drawing/2014/main" id="{24784C3D-BF7E-48C4-9B6E-D477FE2C4480}"/>
              </a:ext>
            </a:extLst>
          </p:cNvPr>
          <p:cNvSpPr txBox="1">
            <a:spLocks/>
          </p:cNvSpPr>
          <p:nvPr/>
        </p:nvSpPr>
        <p:spPr bwMode="gray">
          <a:xfrm>
            <a:off x="4005702" y="4417"/>
            <a:ext cx="5424695" cy="79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a:lstStyle>
          <a:p>
            <a:pPr defTabSz="914400"/>
            <a:r>
              <a:rPr lang="en-US" sz="2400" b="0" dirty="0"/>
              <a:t>New Corporate Seat Nominations</a:t>
            </a:r>
          </a:p>
        </p:txBody>
      </p:sp>
      <p:pic>
        <p:nvPicPr>
          <p:cNvPr id="5" name="Picture 4">
            <a:extLst>
              <a:ext uri="{FF2B5EF4-FFF2-40B4-BE49-F238E27FC236}">
                <a16:creationId xmlns:a16="http://schemas.microsoft.com/office/drawing/2014/main" id="{8690ACF5-2241-4D9B-A7A1-07C5D6489352}"/>
              </a:ext>
            </a:extLst>
          </p:cNvPr>
          <p:cNvPicPr>
            <a:picLocks noChangeAspect="1"/>
          </p:cNvPicPr>
          <p:nvPr/>
        </p:nvPicPr>
        <p:blipFill>
          <a:blip r:embed="rId2"/>
          <a:stretch>
            <a:fillRect/>
          </a:stretch>
        </p:blipFill>
        <p:spPr>
          <a:xfrm>
            <a:off x="4623302" y="1067806"/>
            <a:ext cx="3120385" cy="4686294"/>
          </a:xfrm>
          <a:prstGeom prst="rect">
            <a:avLst/>
          </a:prstGeom>
        </p:spPr>
      </p:pic>
    </p:spTree>
    <p:extLst>
      <p:ext uri="{BB962C8B-B14F-4D97-AF65-F5344CB8AC3E}">
        <p14:creationId xmlns:p14="http://schemas.microsoft.com/office/powerpoint/2010/main" val="3162112675"/>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9">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DBED28-3F08-4ECC-BE73-314D5BA1BF16}"/>
              </a:ext>
            </a:extLst>
          </p:cNvPr>
          <p:cNvSpPr txBox="1"/>
          <p:nvPr/>
        </p:nvSpPr>
        <p:spPr>
          <a:xfrm>
            <a:off x="459408" y="733297"/>
            <a:ext cx="2999409" cy="2123658"/>
          </a:xfrm>
          <a:prstGeom prst="rect">
            <a:avLst/>
          </a:prstGeom>
          <a:noFill/>
        </p:spPr>
        <p:txBody>
          <a:bodyPr wrap="square" rtlCol="0">
            <a:spAutoFit/>
          </a:bodyPr>
          <a:lstStyle/>
          <a:p>
            <a:r>
              <a:rPr lang="en-US" sz="2800" dirty="0">
                <a:solidFill>
                  <a:schemeClr val="bg1"/>
                </a:solidFill>
              </a:rPr>
              <a:t>Rick Wertsching</a:t>
            </a:r>
          </a:p>
          <a:p>
            <a:endParaRPr lang="en-US" sz="1000" dirty="0">
              <a:solidFill>
                <a:schemeClr val="bg1"/>
              </a:solidFill>
            </a:endParaRPr>
          </a:p>
          <a:p>
            <a:r>
              <a:rPr lang="en-US" sz="2000" i="1" dirty="0">
                <a:solidFill>
                  <a:schemeClr val="bg1"/>
                </a:solidFill>
              </a:rPr>
              <a:t>Vice President, Sourcing &amp; Procurement</a:t>
            </a:r>
          </a:p>
          <a:p>
            <a:endParaRPr lang="en-US" sz="1000" dirty="0">
              <a:solidFill>
                <a:schemeClr val="bg1"/>
              </a:solidFill>
            </a:endParaRPr>
          </a:p>
          <a:p>
            <a:r>
              <a:rPr lang="en-US" sz="2400" dirty="0">
                <a:solidFill>
                  <a:schemeClr val="bg1"/>
                </a:solidFill>
              </a:rPr>
              <a:t>Walt Disney Co.</a:t>
            </a:r>
          </a:p>
        </p:txBody>
      </p:sp>
      <p:sp>
        <p:nvSpPr>
          <p:cNvPr id="7" name="Title 1">
            <a:extLst>
              <a:ext uri="{FF2B5EF4-FFF2-40B4-BE49-F238E27FC236}">
                <a16:creationId xmlns:a16="http://schemas.microsoft.com/office/drawing/2014/main" id="{7B838A20-2947-4DEB-8EC6-1830FE79403F}"/>
              </a:ext>
            </a:extLst>
          </p:cNvPr>
          <p:cNvSpPr txBox="1">
            <a:spLocks/>
          </p:cNvSpPr>
          <p:nvPr/>
        </p:nvSpPr>
        <p:spPr bwMode="gray">
          <a:xfrm>
            <a:off x="4005702" y="4417"/>
            <a:ext cx="5424695" cy="79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a:lstStyle>
          <a:p>
            <a:pPr defTabSz="914400"/>
            <a:r>
              <a:rPr lang="en-US" sz="2400" b="0" dirty="0"/>
              <a:t>New Corporate Seat Nominations</a:t>
            </a:r>
          </a:p>
        </p:txBody>
      </p:sp>
      <p:pic>
        <p:nvPicPr>
          <p:cNvPr id="5" name="Picture 4">
            <a:extLst>
              <a:ext uri="{FF2B5EF4-FFF2-40B4-BE49-F238E27FC236}">
                <a16:creationId xmlns:a16="http://schemas.microsoft.com/office/drawing/2014/main" id="{60A29A21-3116-4BBC-9213-6595865C11F8}"/>
              </a:ext>
            </a:extLst>
          </p:cNvPr>
          <p:cNvPicPr>
            <a:picLocks noChangeAspect="1"/>
          </p:cNvPicPr>
          <p:nvPr/>
        </p:nvPicPr>
        <p:blipFill>
          <a:blip r:embed="rId2"/>
          <a:stretch>
            <a:fillRect/>
          </a:stretch>
        </p:blipFill>
        <p:spPr>
          <a:xfrm>
            <a:off x="4825861" y="1215472"/>
            <a:ext cx="3094521" cy="4492047"/>
          </a:xfrm>
          <a:prstGeom prst="rect">
            <a:avLst/>
          </a:prstGeom>
        </p:spPr>
      </p:pic>
    </p:spTree>
    <p:extLst>
      <p:ext uri="{BB962C8B-B14F-4D97-AF65-F5344CB8AC3E}">
        <p14:creationId xmlns:p14="http://schemas.microsoft.com/office/powerpoint/2010/main" val="270730632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9">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DBED28-3F08-4ECC-BE73-314D5BA1BF16}"/>
              </a:ext>
            </a:extLst>
          </p:cNvPr>
          <p:cNvSpPr txBox="1"/>
          <p:nvPr/>
        </p:nvSpPr>
        <p:spPr>
          <a:xfrm>
            <a:off x="252663" y="715617"/>
            <a:ext cx="3249230" cy="1815882"/>
          </a:xfrm>
          <a:prstGeom prst="rect">
            <a:avLst/>
          </a:prstGeom>
          <a:noFill/>
        </p:spPr>
        <p:txBody>
          <a:bodyPr wrap="square" rtlCol="0">
            <a:spAutoFit/>
          </a:bodyPr>
          <a:lstStyle/>
          <a:p>
            <a:r>
              <a:rPr lang="en-US" sz="2800" dirty="0">
                <a:solidFill>
                  <a:schemeClr val="bg1"/>
                </a:solidFill>
              </a:rPr>
              <a:t>Eugene Campbell</a:t>
            </a:r>
          </a:p>
          <a:p>
            <a:endParaRPr lang="en-US" sz="1000" dirty="0">
              <a:solidFill>
                <a:schemeClr val="bg1"/>
              </a:solidFill>
            </a:endParaRPr>
          </a:p>
          <a:p>
            <a:r>
              <a:rPr lang="en-US" sz="2000" b="0" i="1" dirty="0">
                <a:solidFill>
                  <a:schemeClr val="bg1"/>
                </a:solidFill>
              </a:rPr>
              <a:t>Supplier Diversity &amp; Sustainability Director</a:t>
            </a:r>
          </a:p>
          <a:p>
            <a:endParaRPr lang="en-US" sz="1000" dirty="0">
              <a:solidFill>
                <a:schemeClr val="bg1"/>
              </a:solidFill>
            </a:endParaRPr>
          </a:p>
          <a:p>
            <a:r>
              <a:rPr lang="en-US" sz="2400" dirty="0">
                <a:solidFill>
                  <a:schemeClr val="bg1"/>
                </a:solidFill>
              </a:rPr>
              <a:t>Allstate</a:t>
            </a:r>
          </a:p>
        </p:txBody>
      </p:sp>
      <p:pic>
        <p:nvPicPr>
          <p:cNvPr id="5" name="Picture 4">
            <a:extLst>
              <a:ext uri="{FF2B5EF4-FFF2-40B4-BE49-F238E27FC236}">
                <a16:creationId xmlns:a16="http://schemas.microsoft.com/office/drawing/2014/main" id="{2CC7F2B4-25EB-4160-9DD5-B854955DA042}"/>
              </a:ext>
            </a:extLst>
          </p:cNvPr>
          <p:cNvPicPr>
            <a:picLocks noChangeAspect="1"/>
          </p:cNvPicPr>
          <p:nvPr/>
        </p:nvPicPr>
        <p:blipFill>
          <a:blip r:embed="rId2"/>
          <a:stretch>
            <a:fillRect/>
          </a:stretch>
        </p:blipFill>
        <p:spPr>
          <a:xfrm>
            <a:off x="4414767" y="1276833"/>
            <a:ext cx="3686727" cy="4406982"/>
          </a:xfrm>
          <a:prstGeom prst="rect">
            <a:avLst/>
          </a:prstGeom>
        </p:spPr>
      </p:pic>
      <p:sp>
        <p:nvSpPr>
          <p:cNvPr id="8" name="Title 1">
            <a:extLst>
              <a:ext uri="{FF2B5EF4-FFF2-40B4-BE49-F238E27FC236}">
                <a16:creationId xmlns:a16="http://schemas.microsoft.com/office/drawing/2014/main" id="{D2FC9FD5-F96E-4EF3-ABE5-7B5BC547364F}"/>
              </a:ext>
            </a:extLst>
          </p:cNvPr>
          <p:cNvSpPr txBox="1">
            <a:spLocks/>
          </p:cNvSpPr>
          <p:nvPr/>
        </p:nvSpPr>
        <p:spPr bwMode="gray">
          <a:xfrm>
            <a:off x="4005702" y="4417"/>
            <a:ext cx="5424695" cy="79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a:lstStyle>
          <a:p>
            <a:pPr defTabSz="914400"/>
            <a:r>
              <a:rPr lang="en-US" sz="2400" b="0" dirty="0"/>
              <a:t>New Corporate Seat Nominations</a:t>
            </a:r>
          </a:p>
        </p:txBody>
      </p:sp>
    </p:spTree>
    <p:extLst>
      <p:ext uri="{BB962C8B-B14F-4D97-AF65-F5344CB8AC3E}">
        <p14:creationId xmlns:p14="http://schemas.microsoft.com/office/powerpoint/2010/main" val="3008689743"/>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9">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DBED28-3F08-4ECC-BE73-314D5BA1BF16}"/>
              </a:ext>
            </a:extLst>
          </p:cNvPr>
          <p:cNvSpPr txBox="1"/>
          <p:nvPr/>
        </p:nvSpPr>
        <p:spPr>
          <a:xfrm>
            <a:off x="463825" y="702365"/>
            <a:ext cx="2632765" cy="1815882"/>
          </a:xfrm>
          <a:prstGeom prst="rect">
            <a:avLst/>
          </a:prstGeom>
          <a:noFill/>
        </p:spPr>
        <p:txBody>
          <a:bodyPr wrap="square" rtlCol="0">
            <a:spAutoFit/>
          </a:bodyPr>
          <a:lstStyle/>
          <a:p>
            <a:r>
              <a:rPr lang="en-US" sz="2800" dirty="0">
                <a:solidFill>
                  <a:schemeClr val="bg1"/>
                </a:solidFill>
              </a:rPr>
              <a:t>Jim Gorzalski</a:t>
            </a:r>
          </a:p>
          <a:p>
            <a:endParaRPr lang="en-US" sz="1000" dirty="0">
              <a:solidFill>
                <a:schemeClr val="bg1"/>
              </a:solidFill>
            </a:endParaRPr>
          </a:p>
          <a:p>
            <a:r>
              <a:rPr lang="en-US" sz="2000" b="0" i="1" dirty="0">
                <a:solidFill>
                  <a:schemeClr val="bg1"/>
                </a:solidFill>
              </a:rPr>
              <a:t>Chief Procurement Officer</a:t>
            </a:r>
          </a:p>
          <a:p>
            <a:endParaRPr lang="en-US" sz="1000" dirty="0">
              <a:solidFill>
                <a:schemeClr val="bg1"/>
              </a:solidFill>
            </a:endParaRPr>
          </a:p>
          <a:p>
            <a:r>
              <a:rPr lang="en-US" sz="2400" dirty="0">
                <a:solidFill>
                  <a:schemeClr val="bg1"/>
                </a:solidFill>
              </a:rPr>
              <a:t>Capital One</a:t>
            </a:r>
          </a:p>
        </p:txBody>
      </p:sp>
      <p:sp>
        <p:nvSpPr>
          <p:cNvPr id="7" name="Title 1">
            <a:extLst>
              <a:ext uri="{FF2B5EF4-FFF2-40B4-BE49-F238E27FC236}">
                <a16:creationId xmlns:a16="http://schemas.microsoft.com/office/drawing/2014/main" id="{6BC4AF54-52F8-4EDE-B5F6-BF52289A4F5B}"/>
              </a:ext>
            </a:extLst>
          </p:cNvPr>
          <p:cNvSpPr txBox="1">
            <a:spLocks/>
          </p:cNvSpPr>
          <p:nvPr/>
        </p:nvSpPr>
        <p:spPr bwMode="gray">
          <a:xfrm>
            <a:off x="4005702" y="4417"/>
            <a:ext cx="5424695" cy="79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2800" kern="1200">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2pPr>
            <a:lvl3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3pPr>
            <a:lvl4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4pPr>
            <a:lvl5pPr algn="l" rtl="0" eaLnBrk="0" fontAlgn="base" hangingPunct="0">
              <a:lnSpc>
                <a:spcPct val="90000"/>
              </a:lnSpc>
              <a:spcBef>
                <a:spcPct val="0"/>
              </a:spcBef>
              <a:spcAft>
                <a:spcPct val="0"/>
              </a:spcAft>
              <a:defRPr sz="2800">
                <a:solidFill>
                  <a:schemeClr val="bg1"/>
                </a:solidFill>
                <a:latin typeface="Arial" pitchFamily="68" charset="-52"/>
                <a:ea typeface="MS PGothic" pitchFamily="34" charset="-128"/>
                <a:cs typeface="Geneva" pitchFamily="68" charset="-128"/>
              </a:defRPr>
            </a:lvl5pPr>
            <a:lvl6pPr marL="4572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6pPr>
            <a:lvl7pPr marL="9144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7pPr>
            <a:lvl8pPr marL="13716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8pPr>
            <a:lvl9pPr marL="1828800" algn="l" defTabSz="457200" rtl="0" fontAlgn="base">
              <a:spcBef>
                <a:spcPct val="0"/>
              </a:spcBef>
              <a:spcAft>
                <a:spcPct val="0"/>
              </a:spcAft>
              <a:defRPr sz="2800">
                <a:solidFill>
                  <a:schemeClr val="bg1"/>
                </a:solidFill>
                <a:latin typeface="Arial" pitchFamily="68" charset="-52"/>
                <a:ea typeface="Geneva" pitchFamily="68" charset="-128"/>
                <a:cs typeface="Geneva" pitchFamily="68" charset="-128"/>
              </a:defRPr>
            </a:lvl9pPr>
          </a:lstStyle>
          <a:p>
            <a:pPr defTabSz="914400"/>
            <a:r>
              <a:rPr lang="en-US" sz="2400" b="0" dirty="0"/>
              <a:t>New Corporate Seat Nominations</a:t>
            </a:r>
          </a:p>
        </p:txBody>
      </p:sp>
      <p:pic>
        <p:nvPicPr>
          <p:cNvPr id="6" name="Picture 5" descr="A person wearing glasses and smiling at the camera&#10;&#10;Description generated with very high confidence">
            <a:extLst>
              <a:ext uri="{FF2B5EF4-FFF2-40B4-BE49-F238E27FC236}">
                <a16:creationId xmlns:a16="http://schemas.microsoft.com/office/drawing/2014/main" id="{542E37EF-3D4C-4162-9E7B-D1FEAE17070F}"/>
              </a:ext>
            </a:extLst>
          </p:cNvPr>
          <p:cNvPicPr>
            <a:picLocks noChangeAspect="1"/>
          </p:cNvPicPr>
          <p:nvPr/>
        </p:nvPicPr>
        <p:blipFill>
          <a:blip r:embed="rId2"/>
          <a:stretch>
            <a:fillRect/>
          </a:stretch>
        </p:blipFill>
        <p:spPr>
          <a:xfrm>
            <a:off x="3889558" y="1351119"/>
            <a:ext cx="4749757" cy="4020427"/>
          </a:xfrm>
          <a:prstGeom prst="rect">
            <a:avLst/>
          </a:prstGeom>
        </p:spPr>
      </p:pic>
    </p:spTree>
    <p:extLst>
      <p:ext uri="{BB962C8B-B14F-4D97-AF65-F5344CB8AC3E}">
        <p14:creationId xmlns:p14="http://schemas.microsoft.com/office/powerpoint/2010/main" val="2949619169"/>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384175" y="3787775"/>
            <a:ext cx="43005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defTabSz="914400">
              <a:spcBef>
                <a:spcPts val="900"/>
              </a:spcBef>
            </a:pPr>
            <a:r>
              <a:rPr lang="en-CA" sz="4000" b="0" dirty="0">
                <a:solidFill>
                  <a:schemeClr val="accent1"/>
                </a:solidFill>
                <a:ea typeface="ヒラギノ角ゴ Pro W3" charset="0"/>
                <a:cs typeface="ヒラギノ角ゴ Pro W3" charset="0"/>
              </a:rPr>
              <a:t>Questions?</a:t>
            </a:r>
          </a:p>
        </p:txBody>
      </p:sp>
      <p:grpSp>
        <p:nvGrpSpPr>
          <p:cNvPr id="29699" name="Group 8"/>
          <p:cNvGrpSpPr>
            <a:grpSpLocks/>
          </p:cNvGrpSpPr>
          <p:nvPr/>
        </p:nvGrpSpPr>
        <p:grpSpPr bwMode="auto">
          <a:xfrm>
            <a:off x="8108425" y="6116638"/>
            <a:ext cx="530225" cy="527050"/>
            <a:chOff x="7284195" y="6116102"/>
            <a:chExt cx="528835" cy="527179"/>
          </a:xfrm>
        </p:grpSpPr>
        <p:sp>
          <p:nvSpPr>
            <p:cNvPr id="10" name="Freeform 9"/>
            <p:cNvSpPr>
              <a:spLocks noChangeAspect="1"/>
            </p:cNvSpPr>
            <p:nvPr/>
          </p:nvSpPr>
          <p:spPr>
            <a:xfrm flipH="1">
              <a:off x="7349112" y="6209787"/>
              <a:ext cx="463918" cy="33980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1" name="Oval 10">
              <a:hlinkClick r:id="" action="ppaction://hlinkshowjump?jump=previousslide"/>
            </p:cNvPr>
            <p:cNvSpPr/>
            <p:nvPr/>
          </p:nvSpPr>
          <p:spPr>
            <a:xfrm flipH="1" flipV="1">
              <a:off x="7284195" y="6116102"/>
              <a:ext cx="527252" cy="52717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49159" name="Rectangle 7"/>
          <p:cNvSpPr>
            <a:spLocks noGrp="1"/>
          </p:cNvSpPr>
          <p:nvPr>
            <p:ph type="subTitle" idx="1"/>
          </p:nvPr>
        </p:nvSpPr>
        <p:spPr>
          <a:xfrm>
            <a:off x="412225" y="5635594"/>
            <a:ext cx="8226425" cy="347662"/>
          </a:xfrm>
        </p:spPr>
        <p:txBody>
          <a:bodyPr/>
          <a:lstStyle/>
          <a:p>
            <a:pPr>
              <a:buFont typeface="Wingdings" charset="0"/>
              <a:buNone/>
              <a:defRPr/>
            </a:pPr>
            <a:r>
              <a:rPr lang="en-CA" dirty="0">
                <a:ea typeface="+mn-ea"/>
              </a:rPr>
              <a:t>Thank You</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a:t>Pamela Prince-Eason </a:t>
            </a:r>
          </a:p>
        </p:txBody>
      </p:sp>
      <p:sp>
        <p:nvSpPr>
          <p:cNvPr id="3" name="Text Placeholder 2"/>
          <p:cNvSpPr>
            <a:spLocks noGrp="1"/>
          </p:cNvSpPr>
          <p:nvPr>
            <p:ph type="body" sz="half" idx="15"/>
          </p:nvPr>
        </p:nvSpPr>
        <p:spPr/>
        <p:txBody>
          <a:bodyPr/>
          <a:lstStyle/>
          <a:p>
            <a:r>
              <a:rPr lang="en-US" dirty="0"/>
              <a:t>November 15, 2017</a:t>
            </a:r>
          </a:p>
        </p:txBody>
      </p:sp>
      <p:sp>
        <p:nvSpPr>
          <p:cNvPr id="4" name="Text Placeholder 3"/>
          <p:cNvSpPr>
            <a:spLocks noGrp="1"/>
          </p:cNvSpPr>
          <p:nvPr>
            <p:ph type="body" sz="half" idx="16"/>
          </p:nvPr>
        </p:nvSpPr>
        <p:spPr>
          <a:xfrm>
            <a:off x="2266545" y="2310898"/>
            <a:ext cx="4610911" cy="326514"/>
          </a:xfrm>
        </p:spPr>
        <p:txBody>
          <a:bodyPr/>
          <a:lstStyle/>
          <a:p>
            <a:r>
              <a:rPr lang="en-US" dirty="0"/>
              <a:t>2018 WBENC Executive </a:t>
            </a:r>
          </a:p>
          <a:p>
            <a:r>
              <a:rPr lang="en-US" dirty="0"/>
              <a:t>Education Programs</a:t>
            </a:r>
          </a:p>
        </p:txBody>
      </p:sp>
    </p:spTree>
    <p:extLst>
      <p:ext uri="{BB962C8B-B14F-4D97-AF65-F5344CB8AC3E}">
        <p14:creationId xmlns:p14="http://schemas.microsoft.com/office/powerpoint/2010/main" val="1257560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a:bodyPr>
          <a:lstStyle/>
          <a:p>
            <a:pPr marL="0" indent="0"/>
            <a:r>
              <a:rPr lang="en-US" sz="2000" dirty="0"/>
              <a:t>In partnership with our Corporate Members, WBENC is launching several advanced educational programs for Women’s Business Enterprises (WBEs) to help support growth and increase business capabilities. </a:t>
            </a:r>
          </a:p>
          <a:p>
            <a:pPr marL="0" indent="0"/>
            <a:endParaRPr lang="en-US" sz="2000" dirty="0"/>
          </a:p>
          <a:p>
            <a:pPr marL="0" indent="0"/>
            <a:r>
              <a:rPr lang="en-US" sz="2000" dirty="0">
                <a:solidFill>
                  <a:srgbClr val="008B97"/>
                </a:solidFill>
              </a:rPr>
              <a:t>2018 Programs</a:t>
            </a:r>
          </a:p>
          <a:p>
            <a:pPr>
              <a:buFont typeface="Arial" panose="020B0604020202020204" pitchFamily="34" charset="0"/>
              <a:buChar char="•"/>
            </a:pPr>
            <a:r>
              <a:rPr lang="en-US" sz="2000" dirty="0"/>
              <a:t>CATAPULT </a:t>
            </a:r>
          </a:p>
          <a:p>
            <a:pPr>
              <a:buFont typeface="Arial" panose="020B0604020202020204" pitchFamily="34" charset="0"/>
              <a:buChar char="•"/>
            </a:pPr>
            <a:r>
              <a:rPr lang="en-US" sz="2000" dirty="0"/>
              <a:t>Women in Technology</a:t>
            </a:r>
          </a:p>
          <a:p>
            <a:pPr>
              <a:buFont typeface="Arial" panose="020B0604020202020204" pitchFamily="34" charset="0"/>
              <a:buChar char="•"/>
            </a:pPr>
            <a:r>
              <a:rPr lang="en-US" sz="2000" dirty="0"/>
              <a:t>Accelerated Leadership Development Program</a:t>
            </a:r>
          </a:p>
          <a:p>
            <a:pPr>
              <a:buFont typeface="Arial" panose="020B0604020202020204" pitchFamily="34" charset="0"/>
              <a:buChar char="•"/>
            </a:pPr>
            <a:r>
              <a:rPr lang="en-US" sz="2000" dirty="0"/>
              <a:t>Women of Color </a:t>
            </a:r>
          </a:p>
          <a:p>
            <a:pPr>
              <a:buFont typeface="Arial" panose="020B0604020202020204" pitchFamily="34" charset="0"/>
              <a:buChar char="•"/>
            </a:pPr>
            <a:r>
              <a:rPr lang="en-US" sz="2000" dirty="0"/>
              <a:t>WBENC Energy Executive Program</a:t>
            </a:r>
          </a:p>
          <a:p>
            <a:pPr>
              <a:buFont typeface="Arial" panose="020B0604020202020204" pitchFamily="34" charset="0"/>
              <a:buChar char="•"/>
            </a:pPr>
            <a:r>
              <a:rPr lang="en-US" sz="2000" dirty="0"/>
              <a:t>WBE Education Program</a:t>
            </a:r>
          </a:p>
          <a:p>
            <a:pPr>
              <a:buFont typeface="Arial" panose="020B0604020202020204" pitchFamily="34" charset="0"/>
              <a:buChar char="•"/>
            </a:pPr>
            <a:endParaRPr lang="en-US" sz="2000" dirty="0"/>
          </a:p>
        </p:txBody>
      </p:sp>
      <p:sp>
        <p:nvSpPr>
          <p:cNvPr id="3" name="Title 2"/>
          <p:cNvSpPr>
            <a:spLocks noGrp="1"/>
          </p:cNvSpPr>
          <p:nvPr>
            <p:ph type="title"/>
          </p:nvPr>
        </p:nvSpPr>
        <p:spPr/>
        <p:txBody>
          <a:bodyPr/>
          <a:lstStyle/>
          <a:p>
            <a:r>
              <a:rPr lang="en-US" dirty="0"/>
              <a:t>Investing in Executive Education</a:t>
            </a:r>
          </a:p>
        </p:txBody>
      </p:sp>
      <p:sp>
        <p:nvSpPr>
          <p:cNvPr id="5" name="Vertical Text Placeholder 6">
            <a:extLst>
              <a:ext uri="{FF2B5EF4-FFF2-40B4-BE49-F238E27FC236}">
                <a16:creationId xmlns:a16="http://schemas.microsoft.com/office/drawing/2014/main" id="{DF67A4A3-BBAB-422D-B1BE-786BC15219B2}"/>
              </a:ext>
            </a:extLst>
          </p:cNvPr>
          <p:cNvSpPr txBox="1">
            <a:spLocks/>
          </p:cNvSpPr>
          <p:nvPr/>
        </p:nvSpPr>
        <p:spPr>
          <a:xfrm rot="10800000">
            <a:off x="728826" y="1302876"/>
            <a:ext cx="833438" cy="3897774"/>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fontAlgn="auto">
              <a:spcAft>
                <a:spcPts val="0"/>
              </a:spcAft>
            </a:pPr>
            <a:r>
              <a:rPr lang="en-US" sz="2400" dirty="0">
                <a:solidFill>
                  <a:prstClr val="white"/>
                </a:solidFill>
              </a:rPr>
              <a:t>Executive Education</a:t>
            </a:r>
          </a:p>
        </p:txBody>
      </p:sp>
    </p:spTree>
    <p:extLst>
      <p:ext uri="{BB962C8B-B14F-4D97-AF65-F5344CB8AC3E}">
        <p14:creationId xmlns:p14="http://schemas.microsoft.com/office/powerpoint/2010/main" val="106512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5" name="Group 4"/>
          <p:cNvGrpSpPr>
            <a:grpSpLocks/>
          </p:cNvGrpSpPr>
          <p:nvPr/>
        </p:nvGrpSpPr>
        <p:grpSpPr bwMode="auto">
          <a:xfrm>
            <a:off x="7952753" y="6126065"/>
            <a:ext cx="528638" cy="527050"/>
            <a:chOff x="5661535" y="4573551"/>
            <a:chExt cx="963199" cy="963199"/>
          </a:xfrm>
        </p:grpSpPr>
        <p:sp>
          <p:nvSpPr>
            <p:cNvPr id="6" name="Freeform 5"/>
            <p:cNvSpPr>
              <a:spLocks noChangeAspect="1"/>
            </p:cNvSpPr>
            <p:nvPr/>
          </p:nvSpPr>
          <p:spPr>
            <a:xfrm>
              <a:off x="5670213" y="4744721"/>
              <a:ext cx="847498" cy="620857"/>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7" name="Oval 6">
              <a:hlinkClick r:id="" action="ppaction://hlinkshowjump?jump=nextslide"/>
            </p:cNvPr>
            <p:cNvSpPr/>
            <p:nvPr/>
          </p:nvSpPr>
          <p:spPr>
            <a:xfrm>
              <a:off x="5661535" y="4573551"/>
              <a:ext cx="963199" cy="96319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2" name="Title 1"/>
          <p:cNvSpPr>
            <a:spLocks noGrp="1"/>
          </p:cNvSpPr>
          <p:nvPr>
            <p:ph type="ctrTitle"/>
          </p:nvPr>
        </p:nvSpPr>
        <p:spPr>
          <a:xfrm>
            <a:off x="299746" y="3542723"/>
            <a:ext cx="6364707" cy="1494310"/>
          </a:xfrm>
        </p:spPr>
        <p:txBody>
          <a:bodyPr/>
          <a:lstStyle/>
          <a:p>
            <a:r>
              <a:rPr lang="en-US" sz="3600" dirty="0"/>
              <a:t>Nominating Committee Update</a:t>
            </a:r>
          </a:p>
        </p:txBody>
      </p:sp>
      <p:sp>
        <p:nvSpPr>
          <p:cNvPr id="3" name="TextBox 2">
            <a:extLst>
              <a:ext uri="{FF2B5EF4-FFF2-40B4-BE49-F238E27FC236}">
                <a16:creationId xmlns:a16="http://schemas.microsoft.com/office/drawing/2014/main" id="{E900BF8B-3A0A-4A95-8E59-E4B31EA1C4B7}"/>
              </a:ext>
            </a:extLst>
          </p:cNvPr>
          <p:cNvSpPr txBox="1"/>
          <p:nvPr/>
        </p:nvSpPr>
        <p:spPr>
          <a:xfrm>
            <a:off x="204115" y="4960797"/>
            <a:ext cx="6687931" cy="461665"/>
          </a:xfrm>
          <a:prstGeom prst="rect">
            <a:avLst/>
          </a:prstGeom>
          <a:noFill/>
        </p:spPr>
        <p:txBody>
          <a:bodyPr wrap="square" rtlCol="0">
            <a:spAutoFit/>
          </a:bodyPr>
          <a:lstStyle/>
          <a:p>
            <a:r>
              <a:rPr lang="en-US" sz="2400" dirty="0">
                <a:solidFill>
                  <a:schemeClr val="tx2"/>
                </a:solidFill>
              </a:rPr>
              <a:t>November 2017 Board Meeting</a:t>
            </a:r>
          </a:p>
        </p:txBody>
      </p:sp>
    </p:spTree>
    <p:extLst>
      <p:ext uri="{BB962C8B-B14F-4D97-AF65-F5344CB8AC3E}">
        <p14:creationId xmlns:p14="http://schemas.microsoft.com/office/powerpoint/2010/main" val="398571085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9DAD8F-606B-4601-A6B7-B0EAFEF97A29}"/>
              </a:ext>
            </a:extLst>
          </p:cNvPr>
          <p:cNvSpPr>
            <a:spLocks noGrp="1"/>
          </p:cNvSpPr>
          <p:nvPr>
            <p:ph sz="quarter" idx="10"/>
          </p:nvPr>
        </p:nvSpPr>
        <p:spPr>
          <a:xfrm>
            <a:off x="2633473" y="1771650"/>
            <a:ext cx="4526085" cy="3429000"/>
          </a:xfrm>
        </p:spPr>
        <p:txBody>
          <a:bodyPr>
            <a:normAutofit/>
          </a:bodyPr>
          <a:lstStyle/>
          <a:p>
            <a:r>
              <a:rPr lang="en-US" sz="1600" b="1" dirty="0">
                <a:solidFill>
                  <a:srgbClr val="008B97"/>
                </a:solidFill>
                <a:latin typeface="+mj-lt"/>
              </a:rPr>
              <a:t>When: </a:t>
            </a:r>
            <a:r>
              <a:rPr lang="en-US" sz="1600" dirty="0"/>
              <a:t>March – September 2018</a:t>
            </a:r>
          </a:p>
          <a:p>
            <a:r>
              <a:rPr lang="en-US" sz="1600" b="1" dirty="0">
                <a:solidFill>
                  <a:srgbClr val="008B97"/>
                </a:solidFill>
              </a:rPr>
              <a:t>Where: </a:t>
            </a:r>
            <a:r>
              <a:rPr lang="en-US" sz="1600" dirty="0"/>
              <a:t>Plano, Texas and Richmond, Virginia</a:t>
            </a:r>
          </a:p>
          <a:p>
            <a:r>
              <a:rPr lang="en-US" sz="1600" b="1" dirty="0">
                <a:solidFill>
                  <a:srgbClr val="008B97"/>
                </a:solidFill>
              </a:rPr>
              <a:t>Sponsored by: </a:t>
            </a:r>
            <a:r>
              <a:rPr lang="en-US" sz="1600" dirty="0"/>
              <a:t>Capital One</a:t>
            </a:r>
          </a:p>
          <a:p>
            <a:endParaRPr lang="en-US" dirty="0"/>
          </a:p>
          <a:p>
            <a:r>
              <a:rPr lang="en-US" sz="1200" dirty="0"/>
              <a:t>CATAPULT is an intensive seven-month transformational journey that will assist WBEs in developing solutions to critical business challenges. Delivered through the use of instructional courses, collaborative thinking workshops, and one-on-one meetings with subject matter experts, the CATAPULT program will provide WBEs with the building blocks needed to develop a solution to complex business challenges. The program culminates with a “shark tank” like pitch competition and an opportunity to win a $25,000 business grant. </a:t>
            </a:r>
            <a:br>
              <a:rPr lang="en-US" sz="1200" dirty="0"/>
            </a:br>
            <a:endParaRPr lang="en-US" sz="1200" dirty="0"/>
          </a:p>
          <a:p>
            <a:r>
              <a:rPr lang="en-US" sz="1200" dirty="0"/>
              <a:t>This program is specifically for WBEs with revenues between $500,000 and $10M that have been in business for more than three years.</a:t>
            </a:r>
          </a:p>
        </p:txBody>
      </p:sp>
      <p:sp>
        <p:nvSpPr>
          <p:cNvPr id="3" name="Title 2">
            <a:extLst>
              <a:ext uri="{FF2B5EF4-FFF2-40B4-BE49-F238E27FC236}">
                <a16:creationId xmlns:a16="http://schemas.microsoft.com/office/drawing/2014/main" id="{DDCE4BA6-B22E-48A8-AD9E-13D53FC6362F}"/>
              </a:ext>
            </a:extLst>
          </p:cNvPr>
          <p:cNvSpPr>
            <a:spLocks noGrp="1"/>
          </p:cNvSpPr>
          <p:nvPr>
            <p:ph type="title"/>
          </p:nvPr>
        </p:nvSpPr>
        <p:spPr>
          <a:xfrm>
            <a:off x="2633472" y="857250"/>
            <a:ext cx="6172200" cy="685800"/>
          </a:xfrm>
        </p:spPr>
        <p:txBody>
          <a:bodyPr>
            <a:normAutofit/>
          </a:bodyPr>
          <a:lstStyle/>
          <a:p>
            <a:r>
              <a:rPr lang="en-US" dirty="0"/>
              <a:t>Catapult</a:t>
            </a:r>
          </a:p>
        </p:txBody>
      </p:sp>
      <p:pic>
        <p:nvPicPr>
          <p:cNvPr id="4" name="Picture 3">
            <a:extLst>
              <a:ext uri="{FF2B5EF4-FFF2-40B4-BE49-F238E27FC236}">
                <a16:creationId xmlns:a16="http://schemas.microsoft.com/office/drawing/2014/main" id="{29BAD0F5-AB73-4291-9305-AA09188912EF}"/>
              </a:ext>
            </a:extLst>
          </p:cNvPr>
          <p:cNvPicPr>
            <a:picLocks noChangeAspect="1"/>
          </p:cNvPicPr>
          <p:nvPr/>
        </p:nvPicPr>
        <p:blipFill>
          <a:blip r:embed="rId2"/>
          <a:stretch>
            <a:fillRect/>
          </a:stretch>
        </p:blipFill>
        <p:spPr>
          <a:xfrm>
            <a:off x="7044922" y="1771651"/>
            <a:ext cx="1760751" cy="795089"/>
          </a:xfrm>
          <a:prstGeom prst="rect">
            <a:avLst/>
          </a:prstGeom>
        </p:spPr>
      </p:pic>
      <p:sp>
        <p:nvSpPr>
          <p:cNvPr id="5" name="Vertical Text Placeholder 6">
            <a:extLst>
              <a:ext uri="{FF2B5EF4-FFF2-40B4-BE49-F238E27FC236}">
                <a16:creationId xmlns:a16="http://schemas.microsoft.com/office/drawing/2014/main" id="{6690BFE1-DD69-46D3-A996-B6360C85EF4B}"/>
              </a:ext>
            </a:extLst>
          </p:cNvPr>
          <p:cNvSpPr txBox="1">
            <a:spLocks/>
          </p:cNvSpPr>
          <p:nvPr/>
        </p:nvSpPr>
        <p:spPr>
          <a:xfrm rot="10800000">
            <a:off x="728826" y="1302876"/>
            <a:ext cx="833438" cy="3897774"/>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fontAlgn="auto">
              <a:spcAft>
                <a:spcPts val="0"/>
              </a:spcAft>
            </a:pPr>
            <a:r>
              <a:rPr lang="en-US" sz="2400" dirty="0">
                <a:solidFill>
                  <a:prstClr val="white"/>
                </a:solidFill>
              </a:rPr>
              <a:t>Executive Education</a:t>
            </a:r>
          </a:p>
        </p:txBody>
      </p:sp>
    </p:spTree>
    <p:extLst>
      <p:ext uri="{BB962C8B-B14F-4D97-AF65-F5344CB8AC3E}">
        <p14:creationId xmlns:p14="http://schemas.microsoft.com/office/powerpoint/2010/main" val="134153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9DAD8F-606B-4601-A6B7-B0EAFEF97A29}"/>
              </a:ext>
            </a:extLst>
          </p:cNvPr>
          <p:cNvSpPr>
            <a:spLocks noGrp="1"/>
          </p:cNvSpPr>
          <p:nvPr>
            <p:ph sz="quarter" idx="10"/>
          </p:nvPr>
        </p:nvSpPr>
        <p:spPr>
          <a:xfrm>
            <a:off x="2633473" y="1771650"/>
            <a:ext cx="4526085" cy="3429000"/>
          </a:xfrm>
        </p:spPr>
        <p:txBody>
          <a:bodyPr>
            <a:normAutofit fontScale="92500"/>
          </a:bodyPr>
          <a:lstStyle/>
          <a:p>
            <a:r>
              <a:rPr lang="en-US" sz="1600" b="1" dirty="0">
                <a:solidFill>
                  <a:srgbClr val="008B97"/>
                </a:solidFill>
                <a:latin typeface="+mj-lt"/>
              </a:rPr>
              <a:t>When: </a:t>
            </a:r>
            <a:r>
              <a:rPr lang="en-US" sz="1600" dirty="0"/>
              <a:t>April 2018</a:t>
            </a:r>
          </a:p>
          <a:p>
            <a:r>
              <a:rPr lang="en-US" sz="1600" b="1" dirty="0">
                <a:solidFill>
                  <a:srgbClr val="008B97"/>
                </a:solidFill>
              </a:rPr>
              <a:t>Where: </a:t>
            </a:r>
            <a:r>
              <a:rPr lang="en-US" sz="1600" dirty="0"/>
              <a:t>Austin, Texas</a:t>
            </a:r>
          </a:p>
          <a:p>
            <a:r>
              <a:rPr lang="en-US" sz="1600" b="1" dirty="0">
                <a:solidFill>
                  <a:srgbClr val="008B97"/>
                </a:solidFill>
              </a:rPr>
              <a:t>Sponsored by: </a:t>
            </a:r>
            <a:r>
              <a:rPr lang="en-US" sz="1600" dirty="0"/>
              <a:t>Dell</a:t>
            </a:r>
          </a:p>
          <a:p>
            <a:endParaRPr lang="en-US" dirty="0"/>
          </a:p>
          <a:p>
            <a:r>
              <a:rPr lang="en-US" sz="1200" dirty="0"/>
              <a:t>The Women in Technology Executive Education Program is a four-day, immersive executive education experience designed for WBE leaders in the technology supply chain and focuses on increasing the competitive advantage, capabilities and strategy development needed for success in today’s fast paced environment.</a:t>
            </a:r>
          </a:p>
          <a:p>
            <a:endParaRPr lang="en-US" sz="1200" dirty="0"/>
          </a:p>
          <a:p>
            <a:r>
              <a:rPr lang="en-US" sz="1200" dirty="0"/>
              <a:t>The curriculum will guide WBEs through topics such as Talent Acquisition Strategies, Multigenerational Talent Management, Industry Trends &amp; Strategic Planning, Sales &amp; Marketing Strategies, Access to Capital, Demystifying &amp; Navigating the Technology Supply Chain, Leadership and Finance. </a:t>
            </a:r>
            <a:br>
              <a:rPr lang="en-US" sz="1200" dirty="0"/>
            </a:br>
            <a:endParaRPr lang="en-US" sz="1200" dirty="0"/>
          </a:p>
          <a:p>
            <a:r>
              <a:rPr lang="en-US" sz="1200" dirty="0"/>
              <a:t>This program is specifically for WBEs who are currently in the technology industry supply chain who have revenue in excess of $3M.</a:t>
            </a:r>
          </a:p>
        </p:txBody>
      </p:sp>
      <p:sp>
        <p:nvSpPr>
          <p:cNvPr id="3" name="Title 2">
            <a:extLst>
              <a:ext uri="{FF2B5EF4-FFF2-40B4-BE49-F238E27FC236}">
                <a16:creationId xmlns:a16="http://schemas.microsoft.com/office/drawing/2014/main" id="{DDCE4BA6-B22E-48A8-AD9E-13D53FC6362F}"/>
              </a:ext>
            </a:extLst>
          </p:cNvPr>
          <p:cNvSpPr>
            <a:spLocks noGrp="1"/>
          </p:cNvSpPr>
          <p:nvPr>
            <p:ph type="title"/>
          </p:nvPr>
        </p:nvSpPr>
        <p:spPr>
          <a:xfrm>
            <a:off x="2633472" y="857250"/>
            <a:ext cx="6172200" cy="685800"/>
          </a:xfrm>
        </p:spPr>
        <p:txBody>
          <a:bodyPr>
            <a:normAutofit/>
          </a:bodyPr>
          <a:lstStyle/>
          <a:p>
            <a:r>
              <a:rPr lang="en-US" dirty="0"/>
              <a:t>Women in Technology</a:t>
            </a:r>
          </a:p>
        </p:txBody>
      </p:sp>
      <p:pic>
        <p:nvPicPr>
          <p:cNvPr id="5" name="Picture 4">
            <a:extLst>
              <a:ext uri="{FF2B5EF4-FFF2-40B4-BE49-F238E27FC236}">
                <a16:creationId xmlns:a16="http://schemas.microsoft.com/office/drawing/2014/main" id="{E376A063-474C-44FE-9B11-51D9580943A3}"/>
              </a:ext>
            </a:extLst>
          </p:cNvPr>
          <p:cNvPicPr>
            <a:picLocks noChangeAspect="1"/>
          </p:cNvPicPr>
          <p:nvPr/>
        </p:nvPicPr>
        <p:blipFill>
          <a:blip r:embed="rId2"/>
          <a:stretch>
            <a:fillRect/>
          </a:stretch>
        </p:blipFill>
        <p:spPr>
          <a:xfrm>
            <a:off x="7417342" y="1712069"/>
            <a:ext cx="1284051" cy="1284051"/>
          </a:xfrm>
          <a:prstGeom prst="rect">
            <a:avLst/>
          </a:prstGeom>
        </p:spPr>
      </p:pic>
      <p:sp>
        <p:nvSpPr>
          <p:cNvPr id="6" name="Vertical Text Placeholder 6">
            <a:extLst>
              <a:ext uri="{FF2B5EF4-FFF2-40B4-BE49-F238E27FC236}">
                <a16:creationId xmlns:a16="http://schemas.microsoft.com/office/drawing/2014/main" id="{0A01F9D4-8CA7-4F5B-961D-B1B158EFD785}"/>
              </a:ext>
            </a:extLst>
          </p:cNvPr>
          <p:cNvSpPr txBox="1">
            <a:spLocks/>
          </p:cNvSpPr>
          <p:nvPr/>
        </p:nvSpPr>
        <p:spPr>
          <a:xfrm rot="10800000">
            <a:off x="728826" y="1302876"/>
            <a:ext cx="833438" cy="3897774"/>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fontAlgn="auto">
              <a:spcAft>
                <a:spcPts val="0"/>
              </a:spcAft>
            </a:pPr>
            <a:r>
              <a:rPr lang="en-US" sz="2400" dirty="0">
                <a:solidFill>
                  <a:prstClr val="white"/>
                </a:solidFill>
              </a:rPr>
              <a:t>Executive Education</a:t>
            </a:r>
          </a:p>
        </p:txBody>
      </p:sp>
    </p:spTree>
    <p:extLst>
      <p:ext uri="{BB962C8B-B14F-4D97-AF65-F5344CB8AC3E}">
        <p14:creationId xmlns:p14="http://schemas.microsoft.com/office/powerpoint/2010/main" val="1781705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9DAD8F-606B-4601-A6B7-B0EAFEF97A29}"/>
              </a:ext>
            </a:extLst>
          </p:cNvPr>
          <p:cNvSpPr>
            <a:spLocks noGrp="1"/>
          </p:cNvSpPr>
          <p:nvPr>
            <p:ph sz="quarter" idx="10"/>
          </p:nvPr>
        </p:nvSpPr>
        <p:spPr>
          <a:xfrm>
            <a:off x="2633472" y="1771650"/>
            <a:ext cx="4681728" cy="3631686"/>
          </a:xfrm>
        </p:spPr>
        <p:txBody>
          <a:bodyPr>
            <a:normAutofit fontScale="92500" lnSpcReduction="20000"/>
          </a:bodyPr>
          <a:lstStyle/>
          <a:p>
            <a:r>
              <a:rPr lang="en-US" sz="1600" b="1" dirty="0">
                <a:solidFill>
                  <a:srgbClr val="008B97"/>
                </a:solidFill>
                <a:latin typeface="+mj-lt"/>
              </a:rPr>
              <a:t>When: </a:t>
            </a:r>
            <a:r>
              <a:rPr lang="en-US" sz="1600" dirty="0"/>
              <a:t>January – December 2018</a:t>
            </a:r>
            <a:endParaRPr lang="en-US" sz="1600" b="1" dirty="0">
              <a:solidFill>
                <a:srgbClr val="008B97"/>
              </a:solidFill>
              <a:latin typeface="+mj-lt"/>
            </a:endParaRPr>
          </a:p>
          <a:p>
            <a:r>
              <a:rPr lang="en-US" sz="1600" b="1" dirty="0">
                <a:solidFill>
                  <a:srgbClr val="008B97"/>
                </a:solidFill>
              </a:rPr>
              <a:t>Where: </a:t>
            </a:r>
            <a:r>
              <a:rPr lang="en-US" sz="1600" dirty="0"/>
              <a:t>In process of securing (3 in person – 1 west coast, </a:t>
            </a:r>
            <a:br>
              <a:rPr lang="en-US" sz="1600" dirty="0"/>
            </a:br>
            <a:r>
              <a:rPr lang="en-US" sz="1600" dirty="0"/>
              <a:t>1 east coast and 1 mid-America)</a:t>
            </a:r>
            <a:endParaRPr lang="en-US" sz="1600" b="1" dirty="0">
              <a:solidFill>
                <a:srgbClr val="008B97"/>
              </a:solidFill>
            </a:endParaRPr>
          </a:p>
          <a:p>
            <a:r>
              <a:rPr lang="en-US" sz="1600" b="1" dirty="0">
                <a:solidFill>
                  <a:srgbClr val="008B97"/>
                </a:solidFill>
              </a:rPr>
              <a:t>Sponsored by: </a:t>
            </a:r>
            <a:r>
              <a:rPr lang="en-US" sz="1600" dirty="0"/>
              <a:t>Robert Half</a:t>
            </a:r>
            <a:endParaRPr lang="en-US" sz="1600" b="1" dirty="0">
              <a:solidFill>
                <a:srgbClr val="008B97"/>
              </a:solidFill>
            </a:endParaRPr>
          </a:p>
          <a:p>
            <a:endParaRPr lang="en-US" dirty="0"/>
          </a:p>
          <a:p>
            <a:r>
              <a:rPr lang="en-US" sz="1050" dirty="0"/>
              <a:t>The Accelerated Leadership Development program (ALD) is a cohort-style leadership program designed to examine three key leadership areas: Leading with Character, Collaborative Leadership, and Making a Strategic Contribution.</a:t>
            </a:r>
          </a:p>
          <a:p>
            <a:endParaRPr lang="en-US" sz="1050" dirty="0"/>
          </a:p>
          <a:p>
            <a:endParaRPr lang="en-US" sz="1050" b="1" dirty="0"/>
          </a:p>
          <a:p>
            <a:endParaRPr lang="en-US" sz="1050" b="1" dirty="0"/>
          </a:p>
          <a:p>
            <a:endParaRPr lang="en-US" sz="1050" b="1" dirty="0"/>
          </a:p>
          <a:p>
            <a:br>
              <a:rPr lang="en-US" sz="1050" b="1" dirty="0"/>
            </a:br>
            <a:r>
              <a:rPr lang="en-US" b="1" dirty="0"/>
              <a:t>Leading with Character</a:t>
            </a:r>
            <a:r>
              <a:rPr lang="en-US" dirty="0"/>
              <a:t> focuses on becoming an authentic leader through practicing courage and building critical self-awareness.  </a:t>
            </a:r>
            <a:r>
              <a:rPr lang="en-US" b="1" dirty="0"/>
              <a:t>Collaborative Leadership</a:t>
            </a:r>
            <a:r>
              <a:rPr lang="en-US" dirty="0"/>
              <a:t> focuses on cultivating collaboration in teams and organizational culture, while acknowledging and mitigating the barriers that exist.  </a:t>
            </a:r>
            <a:r>
              <a:rPr lang="en-US" b="1" dirty="0"/>
              <a:t>Making a Strategic Contribution</a:t>
            </a:r>
            <a:r>
              <a:rPr lang="en-US" dirty="0"/>
              <a:t> focuses on mindfully and intentionally making a strategic, significant, and sustainable contribution to the good of the organization and greater community.  </a:t>
            </a:r>
          </a:p>
          <a:p>
            <a:endParaRPr lang="en-US" b="1" dirty="0"/>
          </a:p>
          <a:p>
            <a:r>
              <a:rPr lang="en-US" dirty="0"/>
              <a:t>This program is specifically for WBEs who are LARGE and looking to enhance their leadership in order to continue to substantially grow.  Minimum revenues to qualify for this program are $50M and the owner must have at least three years experience running a business.</a:t>
            </a:r>
          </a:p>
        </p:txBody>
      </p:sp>
      <p:sp>
        <p:nvSpPr>
          <p:cNvPr id="3" name="Title 2">
            <a:extLst>
              <a:ext uri="{FF2B5EF4-FFF2-40B4-BE49-F238E27FC236}">
                <a16:creationId xmlns:a16="http://schemas.microsoft.com/office/drawing/2014/main" id="{DDCE4BA6-B22E-48A8-AD9E-13D53FC6362F}"/>
              </a:ext>
            </a:extLst>
          </p:cNvPr>
          <p:cNvSpPr>
            <a:spLocks noGrp="1"/>
          </p:cNvSpPr>
          <p:nvPr>
            <p:ph type="title"/>
          </p:nvPr>
        </p:nvSpPr>
        <p:spPr>
          <a:xfrm>
            <a:off x="2633472" y="857250"/>
            <a:ext cx="6172200" cy="685800"/>
          </a:xfrm>
        </p:spPr>
        <p:txBody>
          <a:bodyPr>
            <a:normAutofit/>
          </a:bodyPr>
          <a:lstStyle/>
          <a:p>
            <a:r>
              <a:rPr lang="en-US" dirty="0"/>
              <a:t>Accelerated Leadership Development</a:t>
            </a:r>
          </a:p>
        </p:txBody>
      </p:sp>
      <p:pic>
        <p:nvPicPr>
          <p:cNvPr id="4" name="Picture 3" descr="C:\Users\regwoo01\AppData\Local\Microsoft\Windows\INetCacheContent.Word\ald-logo-large.png">
            <a:extLst>
              <a:ext uri="{FF2B5EF4-FFF2-40B4-BE49-F238E27FC236}">
                <a16:creationId xmlns:a16="http://schemas.microsoft.com/office/drawing/2014/main" id="{7CCFC8B6-95F8-4F3F-A41E-528B27C6BD5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50252" y="1771651"/>
            <a:ext cx="1455420" cy="583565"/>
          </a:xfrm>
          <a:prstGeom prst="rect">
            <a:avLst/>
          </a:prstGeom>
          <a:noFill/>
          <a:ln>
            <a:noFill/>
          </a:ln>
        </p:spPr>
      </p:pic>
      <p:pic>
        <p:nvPicPr>
          <p:cNvPr id="7" name="Picture 6">
            <a:extLst>
              <a:ext uri="{FF2B5EF4-FFF2-40B4-BE49-F238E27FC236}">
                <a16:creationId xmlns:a16="http://schemas.microsoft.com/office/drawing/2014/main" id="{C2F7AA1F-51D5-4D17-A175-9768BC5C93F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9966" y="3279992"/>
            <a:ext cx="965201" cy="616791"/>
          </a:xfrm>
          <a:prstGeom prst="rect">
            <a:avLst/>
          </a:prstGeom>
          <a:noFill/>
          <a:ln>
            <a:noFill/>
          </a:ln>
        </p:spPr>
      </p:pic>
      <p:sp>
        <p:nvSpPr>
          <p:cNvPr id="6" name="Vertical Text Placeholder 6">
            <a:extLst>
              <a:ext uri="{FF2B5EF4-FFF2-40B4-BE49-F238E27FC236}">
                <a16:creationId xmlns:a16="http://schemas.microsoft.com/office/drawing/2014/main" id="{E93D1F3F-AA63-4EF9-8105-32F724099747}"/>
              </a:ext>
            </a:extLst>
          </p:cNvPr>
          <p:cNvSpPr txBox="1">
            <a:spLocks/>
          </p:cNvSpPr>
          <p:nvPr/>
        </p:nvSpPr>
        <p:spPr>
          <a:xfrm rot="10800000">
            <a:off x="728826" y="1302876"/>
            <a:ext cx="833438" cy="3897774"/>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fontAlgn="auto">
              <a:spcAft>
                <a:spcPts val="0"/>
              </a:spcAft>
            </a:pPr>
            <a:r>
              <a:rPr lang="en-US" sz="2400" dirty="0">
                <a:solidFill>
                  <a:prstClr val="white"/>
                </a:solidFill>
              </a:rPr>
              <a:t>Executive Education</a:t>
            </a:r>
          </a:p>
        </p:txBody>
      </p:sp>
    </p:spTree>
    <p:extLst>
      <p:ext uri="{BB962C8B-B14F-4D97-AF65-F5344CB8AC3E}">
        <p14:creationId xmlns:p14="http://schemas.microsoft.com/office/powerpoint/2010/main" val="98220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9DAD8F-606B-4601-A6B7-B0EAFEF97A29}"/>
              </a:ext>
            </a:extLst>
          </p:cNvPr>
          <p:cNvSpPr>
            <a:spLocks noGrp="1"/>
          </p:cNvSpPr>
          <p:nvPr>
            <p:ph sz="quarter" idx="10"/>
          </p:nvPr>
        </p:nvSpPr>
        <p:spPr>
          <a:xfrm>
            <a:off x="2633473" y="1771650"/>
            <a:ext cx="4527053" cy="3583560"/>
          </a:xfrm>
        </p:spPr>
        <p:txBody>
          <a:bodyPr>
            <a:normAutofit fontScale="92500"/>
          </a:bodyPr>
          <a:lstStyle/>
          <a:p>
            <a:r>
              <a:rPr lang="en-US" sz="1400" b="1" dirty="0">
                <a:solidFill>
                  <a:srgbClr val="008B97"/>
                </a:solidFill>
                <a:latin typeface="+mj-lt"/>
              </a:rPr>
              <a:t>When: </a:t>
            </a:r>
            <a:r>
              <a:rPr lang="en-US" sz="1400" dirty="0"/>
              <a:t>January 2018 – December 2018 (soft launch was July 2017)</a:t>
            </a:r>
            <a:br>
              <a:rPr lang="en-US" sz="1400" dirty="0"/>
            </a:br>
            <a:r>
              <a:rPr lang="en-US" sz="1400" b="1" dirty="0">
                <a:solidFill>
                  <a:srgbClr val="008B97"/>
                </a:solidFill>
              </a:rPr>
              <a:t>Where: </a:t>
            </a:r>
            <a:r>
              <a:rPr lang="en-US" sz="1400" dirty="0"/>
              <a:t>Texas, Florida/Michigan, Louisiana</a:t>
            </a:r>
            <a:br>
              <a:rPr lang="en-US" sz="1400" b="1" dirty="0">
                <a:solidFill>
                  <a:srgbClr val="008B97"/>
                </a:solidFill>
              </a:rPr>
            </a:br>
            <a:r>
              <a:rPr lang="en-US" sz="1400" b="1" dirty="0">
                <a:solidFill>
                  <a:srgbClr val="008B97"/>
                </a:solidFill>
              </a:rPr>
              <a:t>Sponsored by: </a:t>
            </a:r>
            <a:r>
              <a:rPr lang="en-US" sz="1400" dirty="0"/>
              <a:t>The Coca Cola Company, Essence Magazine Entrepreneurial Village Board, WBEC South</a:t>
            </a:r>
          </a:p>
          <a:p>
            <a:endParaRPr lang="en-US" dirty="0"/>
          </a:p>
          <a:p>
            <a:r>
              <a:rPr lang="en-US" sz="1000" dirty="0"/>
              <a:t>The goal of the WBENC Women of Color program is to create multi-tiered programming which will aid women of color WBEs in increasing their competitive advantage and capacity for the inclusion in corporate supply chains.</a:t>
            </a:r>
          </a:p>
          <a:p>
            <a:endParaRPr lang="en-US" sz="1000" dirty="0"/>
          </a:p>
          <a:p>
            <a:r>
              <a:rPr lang="en-US" sz="1000" dirty="0"/>
              <a:t>The Women’s Business Enterprise National Council (WBENC) understands that having a comprehensive business eco-system is critical to the success of women-owned firms and in particular of African-American and Latina women-owned companies. This program will focus on the </a:t>
            </a:r>
            <a:r>
              <a:rPr lang="en-US" sz="1000" i="1" dirty="0"/>
              <a:t>business eco-system</a:t>
            </a:r>
            <a:r>
              <a:rPr lang="en-US" sz="1000" dirty="0"/>
              <a:t> and will contain the following components:</a:t>
            </a:r>
          </a:p>
          <a:p>
            <a:pPr marL="171450" indent="-171450">
              <a:buFont typeface="Arial" panose="020B0604020202020204" pitchFamily="34" charset="0"/>
              <a:buChar char="•"/>
            </a:pPr>
            <a:r>
              <a:rPr lang="en-US" sz="1000" dirty="0"/>
              <a:t>Access to capital</a:t>
            </a:r>
          </a:p>
          <a:p>
            <a:pPr marL="171450" indent="-171450">
              <a:buFont typeface="Arial" panose="020B0604020202020204" pitchFamily="34" charset="0"/>
              <a:buChar char="•"/>
            </a:pPr>
            <a:r>
              <a:rPr lang="en-US" sz="1000" dirty="0"/>
              <a:t>Access to business and personal development programming</a:t>
            </a:r>
          </a:p>
          <a:p>
            <a:pPr marL="171450" indent="-171450">
              <a:buFont typeface="Arial" panose="020B0604020202020204" pitchFamily="34" charset="0"/>
              <a:buChar char="•"/>
            </a:pPr>
            <a:r>
              <a:rPr lang="en-US" sz="1000" dirty="0"/>
              <a:t>Understanding the corporate supply chain</a:t>
            </a:r>
          </a:p>
          <a:p>
            <a:pPr marL="171450" indent="-171450">
              <a:buFont typeface="Arial" panose="020B0604020202020204" pitchFamily="34" charset="0"/>
              <a:buChar char="•"/>
            </a:pPr>
            <a:r>
              <a:rPr lang="en-US" sz="1000" dirty="0"/>
              <a:t>Access to social and business networks</a:t>
            </a:r>
          </a:p>
          <a:p>
            <a:pPr lvl="0"/>
            <a:endParaRPr lang="en-US" sz="1000" dirty="0"/>
          </a:p>
          <a:p>
            <a:r>
              <a:rPr lang="en-US" sz="1000" dirty="0"/>
              <a:t>This program is open to WBEs and WOC interested in entrepreneurism.  There are no revenue or length of time in business requirements. </a:t>
            </a:r>
          </a:p>
        </p:txBody>
      </p:sp>
      <p:sp>
        <p:nvSpPr>
          <p:cNvPr id="3" name="Title 2">
            <a:extLst>
              <a:ext uri="{FF2B5EF4-FFF2-40B4-BE49-F238E27FC236}">
                <a16:creationId xmlns:a16="http://schemas.microsoft.com/office/drawing/2014/main" id="{DDCE4BA6-B22E-48A8-AD9E-13D53FC6362F}"/>
              </a:ext>
            </a:extLst>
          </p:cNvPr>
          <p:cNvSpPr>
            <a:spLocks noGrp="1"/>
          </p:cNvSpPr>
          <p:nvPr>
            <p:ph type="title"/>
          </p:nvPr>
        </p:nvSpPr>
        <p:spPr>
          <a:xfrm>
            <a:off x="2633472" y="857250"/>
            <a:ext cx="6172200" cy="685800"/>
          </a:xfrm>
        </p:spPr>
        <p:txBody>
          <a:bodyPr>
            <a:normAutofit/>
          </a:bodyPr>
          <a:lstStyle/>
          <a:p>
            <a:r>
              <a:rPr lang="en-US" dirty="0"/>
              <a:t>Women of Color</a:t>
            </a:r>
          </a:p>
        </p:txBody>
      </p:sp>
      <p:pic>
        <p:nvPicPr>
          <p:cNvPr id="12" name="Picture 11">
            <a:extLst>
              <a:ext uri="{FF2B5EF4-FFF2-40B4-BE49-F238E27FC236}">
                <a16:creationId xmlns:a16="http://schemas.microsoft.com/office/drawing/2014/main" id="{32E02BD1-3868-4B40-AB7E-E9EC2488DB5E}"/>
              </a:ext>
            </a:extLst>
          </p:cNvPr>
          <p:cNvPicPr>
            <a:picLocks noChangeAspect="1"/>
          </p:cNvPicPr>
          <p:nvPr/>
        </p:nvPicPr>
        <p:blipFill>
          <a:blip r:embed="rId2"/>
          <a:stretch>
            <a:fillRect/>
          </a:stretch>
        </p:blipFill>
        <p:spPr>
          <a:xfrm>
            <a:off x="7474813" y="1683194"/>
            <a:ext cx="1368339" cy="1130236"/>
          </a:xfrm>
          <a:prstGeom prst="rect">
            <a:avLst/>
          </a:prstGeom>
        </p:spPr>
      </p:pic>
      <p:sp>
        <p:nvSpPr>
          <p:cNvPr id="5" name="Vertical Text Placeholder 6">
            <a:extLst>
              <a:ext uri="{FF2B5EF4-FFF2-40B4-BE49-F238E27FC236}">
                <a16:creationId xmlns:a16="http://schemas.microsoft.com/office/drawing/2014/main" id="{9E62B509-2808-4C11-8A5E-B725954763BC}"/>
              </a:ext>
            </a:extLst>
          </p:cNvPr>
          <p:cNvSpPr txBox="1">
            <a:spLocks/>
          </p:cNvSpPr>
          <p:nvPr/>
        </p:nvSpPr>
        <p:spPr>
          <a:xfrm rot="10800000">
            <a:off x="728826" y="1302876"/>
            <a:ext cx="833438" cy="3897774"/>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fontAlgn="auto">
              <a:spcAft>
                <a:spcPts val="0"/>
              </a:spcAft>
            </a:pPr>
            <a:r>
              <a:rPr lang="en-US" sz="2400" dirty="0">
                <a:solidFill>
                  <a:prstClr val="white"/>
                </a:solidFill>
              </a:rPr>
              <a:t>Executive Education</a:t>
            </a:r>
          </a:p>
        </p:txBody>
      </p:sp>
      <p:pic>
        <p:nvPicPr>
          <p:cNvPr id="6" name="Picture 5" descr="A picture containing clipart&#10;&#10;Description generated with very high confidence">
            <a:extLst>
              <a:ext uri="{FF2B5EF4-FFF2-40B4-BE49-F238E27FC236}">
                <a16:creationId xmlns:a16="http://schemas.microsoft.com/office/drawing/2014/main" id="{52954755-AD21-4728-8BA5-E56D04DAFDAD}"/>
              </a:ext>
            </a:extLst>
          </p:cNvPr>
          <p:cNvPicPr>
            <a:picLocks noChangeAspect="1"/>
          </p:cNvPicPr>
          <p:nvPr/>
        </p:nvPicPr>
        <p:blipFill>
          <a:blip r:embed="rId3"/>
          <a:stretch>
            <a:fillRect/>
          </a:stretch>
        </p:blipFill>
        <p:spPr>
          <a:xfrm>
            <a:off x="7278664" y="3042030"/>
            <a:ext cx="1777218" cy="353704"/>
          </a:xfrm>
          <a:prstGeom prst="rect">
            <a:avLst/>
          </a:prstGeom>
        </p:spPr>
      </p:pic>
    </p:spTree>
    <p:extLst>
      <p:ext uri="{BB962C8B-B14F-4D97-AF65-F5344CB8AC3E}">
        <p14:creationId xmlns:p14="http://schemas.microsoft.com/office/powerpoint/2010/main" val="411360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9DAD8F-606B-4601-A6B7-B0EAFEF97A29}"/>
              </a:ext>
            </a:extLst>
          </p:cNvPr>
          <p:cNvSpPr>
            <a:spLocks noGrp="1"/>
          </p:cNvSpPr>
          <p:nvPr>
            <p:ph sz="quarter" idx="10"/>
          </p:nvPr>
        </p:nvSpPr>
        <p:spPr>
          <a:xfrm>
            <a:off x="2633473" y="1771650"/>
            <a:ext cx="4526085" cy="3429000"/>
          </a:xfrm>
        </p:spPr>
        <p:txBody>
          <a:bodyPr>
            <a:normAutofit fontScale="92500"/>
          </a:bodyPr>
          <a:lstStyle/>
          <a:p>
            <a:r>
              <a:rPr lang="en-US" sz="1600" b="1" dirty="0">
                <a:solidFill>
                  <a:srgbClr val="008B97"/>
                </a:solidFill>
                <a:latin typeface="+mj-lt"/>
              </a:rPr>
              <a:t>When: </a:t>
            </a:r>
            <a:r>
              <a:rPr lang="en-US" sz="1600" dirty="0"/>
              <a:t>November 2018</a:t>
            </a:r>
          </a:p>
          <a:p>
            <a:r>
              <a:rPr lang="en-US" sz="1600" b="1" dirty="0">
                <a:solidFill>
                  <a:srgbClr val="008B97"/>
                </a:solidFill>
              </a:rPr>
              <a:t>Where: </a:t>
            </a:r>
            <a:r>
              <a:rPr lang="en-US" sz="1600" dirty="0"/>
              <a:t>Shell Robert Training Center in Robert, Louisiana</a:t>
            </a:r>
          </a:p>
          <a:p>
            <a:r>
              <a:rPr lang="en-US" sz="1600" b="1" dirty="0">
                <a:solidFill>
                  <a:srgbClr val="008B97"/>
                </a:solidFill>
              </a:rPr>
              <a:t>Sponsored by: </a:t>
            </a:r>
            <a:r>
              <a:rPr lang="en-US" sz="1600" dirty="0"/>
              <a:t>Shell, BP, Chevron, ExxonMobil, NMSDC and WBEC South</a:t>
            </a:r>
          </a:p>
          <a:p>
            <a:endParaRPr lang="en-US" dirty="0"/>
          </a:p>
          <a:p>
            <a:r>
              <a:rPr lang="en-US" sz="1200" dirty="0"/>
              <a:t>The WBENC Energy Executive Program is a week-long immersive executive education experience designed to help drive development of WBE leaders within the energy, oil and gas supply chain. The program focuses on increasing the competitive advantage, capabilities and strategy development of each WBE and supports the evolution of diversity and inclusion strategies among major energy, oil and gas companies. The intensive curriculum for this program is taught by industry experts and professors from the University of Texas, McCombs School of Business. </a:t>
            </a:r>
          </a:p>
          <a:p>
            <a:endParaRPr lang="en-US" sz="1200" dirty="0"/>
          </a:p>
          <a:p>
            <a:r>
              <a:rPr lang="en-US" sz="1200" dirty="0"/>
              <a:t>This program is specifically for WBEs who provide technical services applicable to the energy, oil and gas industries with revenues of $1M+ and at least three years experience running a business.</a:t>
            </a:r>
          </a:p>
        </p:txBody>
      </p:sp>
      <p:sp>
        <p:nvSpPr>
          <p:cNvPr id="3" name="Title 2">
            <a:extLst>
              <a:ext uri="{FF2B5EF4-FFF2-40B4-BE49-F238E27FC236}">
                <a16:creationId xmlns:a16="http://schemas.microsoft.com/office/drawing/2014/main" id="{DDCE4BA6-B22E-48A8-AD9E-13D53FC6362F}"/>
              </a:ext>
            </a:extLst>
          </p:cNvPr>
          <p:cNvSpPr>
            <a:spLocks noGrp="1"/>
          </p:cNvSpPr>
          <p:nvPr>
            <p:ph type="title"/>
          </p:nvPr>
        </p:nvSpPr>
        <p:spPr>
          <a:xfrm>
            <a:off x="2633472" y="857250"/>
            <a:ext cx="6172200" cy="685800"/>
          </a:xfrm>
        </p:spPr>
        <p:txBody>
          <a:bodyPr>
            <a:normAutofit/>
          </a:bodyPr>
          <a:lstStyle/>
          <a:p>
            <a:r>
              <a:rPr lang="en-US" dirty="0"/>
              <a:t>Energy Executive Program</a:t>
            </a:r>
          </a:p>
        </p:txBody>
      </p:sp>
      <p:pic>
        <p:nvPicPr>
          <p:cNvPr id="2054" name="Picture 6" descr="Screen+Shot+2017-10-19+at+5.28.22+PM.png">
            <a:extLst>
              <a:ext uri="{FF2B5EF4-FFF2-40B4-BE49-F238E27FC236}">
                <a16:creationId xmlns:a16="http://schemas.microsoft.com/office/drawing/2014/main" id="{EEF6544A-CF53-4E2F-A41F-DFC1E3DF4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731" y="2784494"/>
            <a:ext cx="1671503" cy="1855021"/>
          </a:xfrm>
          <a:prstGeom prst="rect">
            <a:avLst/>
          </a:prstGeom>
          <a:noFill/>
          <a:extLst>
            <a:ext uri="{909E8E84-426E-40DD-AFC4-6F175D3DCCD1}">
              <a14:hiddenFill xmlns:a14="http://schemas.microsoft.com/office/drawing/2010/main">
                <a:solidFill>
                  <a:srgbClr val="FFFFFF"/>
                </a:solidFill>
              </a14:hiddenFill>
            </a:ext>
          </a:extLst>
        </p:spPr>
      </p:pic>
      <p:sp>
        <p:nvSpPr>
          <p:cNvPr id="5" name="Vertical Text Placeholder 6">
            <a:extLst>
              <a:ext uri="{FF2B5EF4-FFF2-40B4-BE49-F238E27FC236}">
                <a16:creationId xmlns:a16="http://schemas.microsoft.com/office/drawing/2014/main" id="{C3634D83-555C-4D9D-B806-C1A9FE00C070}"/>
              </a:ext>
            </a:extLst>
          </p:cNvPr>
          <p:cNvSpPr txBox="1">
            <a:spLocks/>
          </p:cNvSpPr>
          <p:nvPr/>
        </p:nvSpPr>
        <p:spPr>
          <a:xfrm rot="10800000">
            <a:off x="728826" y="1302876"/>
            <a:ext cx="833438" cy="3897774"/>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fontAlgn="auto">
              <a:spcAft>
                <a:spcPts val="0"/>
              </a:spcAft>
            </a:pPr>
            <a:r>
              <a:rPr lang="en-US" sz="2400" dirty="0">
                <a:solidFill>
                  <a:prstClr val="white"/>
                </a:solidFill>
              </a:rPr>
              <a:t>Executive Education</a:t>
            </a:r>
          </a:p>
        </p:txBody>
      </p:sp>
      <p:pic>
        <p:nvPicPr>
          <p:cNvPr id="4" name="Picture 3">
            <a:extLst>
              <a:ext uri="{FF2B5EF4-FFF2-40B4-BE49-F238E27FC236}">
                <a16:creationId xmlns:a16="http://schemas.microsoft.com/office/drawing/2014/main" id="{DAD9AFBD-4E0A-447D-9FDE-0BC26E4DE982}"/>
              </a:ext>
            </a:extLst>
          </p:cNvPr>
          <p:cNvPicPr>
            <a:picLocks noChangeAspect="1"/>
          </p:cNvPicPr>
          <p:nvPr/>
        </p:nvPicPr>
        <p:blipFill>
          <a:blip r:embed="rId3"/>
          <a:stretch>
            <a:fillRect/>
          </a:stretch>
        </p:blipFill>
        <p:spPr>
          <a:xfrm>
            <a:off x="7188670" y="1953050"/>
            <a:ext cx="1842855" cy="545123"/>
          </a:xfrm>
          <a:prstGeom prst="rect">
            <a:avLst/>
          </a:prstGeom>
        </p:spPr>
      </p:pic>
    </p:spTree>
    <p:extLst>
      <p:ext uri="{BB962C8B-B14F-4D97-AF65-F5344CB8AC3E}">
        <p14:creationId xmlns:p14="http://schemas.microsoft.com/office/powerpoint/2010/main" val="3920228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9DAD8F-606B-4601-A6B7-B0EAFEF97A29}"/>
              </a:ext>
            </a:extLst>
          </p:cNvPr>
          <p:cNvSpPr>
            <a:spLocks noGrp="1"/>
          </p:cNvSpPr>
          <p:nvPr>
            <p:ph sz="quarter" idx="10"/>
          </p:nvPr>
        </p:nvSpPr>
        <p:spPr>
          <a:xfrm>
            <a:off x="2633473" y="1771650"/>
            <a:ext cx="4526085" cy="3429000"/>
          </a:xfrm>
        </p:spPr>
        <p:txBody>
          <a:bodyPr>
            <a:normAutofit/>
          </a:bodyPr>
          <a:lstStyle/>
          <a:p>
            <a:r>
              <a:rPr lang="en-US" sz="1600" b="1" dirty="0">
                <a:solidFill>
                  <a:srgbClr val="008B97"/>
                </a:solidFill>
                <a:latin typeface="+mj-lt"/>
              </a:rPr>
              <a:t>When: </a:t>
            </a:r>
            <a:r>
              <a:rPr lang="en-US" sz="1600" dirty="0"/>
              <a:t>March – December 2018</a:t>
            </a:r>
          </a:p>
          <a:p>
            <a:r>
              <a:rPr lang="en-US" sz="1600" b="1" dirty="0">
                <a:solidFill>
                  <a:srgbClr val="008B97"/>
                </a:solidFill>
              </a:rPr>
              <a:t>Where: </a:t>
            </a:r>
            <a:r>
              <a:rPr lang="en-US" sz="1600" dirty="0"/>
              <a:t>Kick off at Summit &amp; Salute in Dallas, Texas; Three additional in-person sessions.</a:t>
            </a:r>
          </a:p>
          <a:p>
            <a:r>
              <a:rPr lang="en-US" sz="1600" b="1" dirty="0">
                <a:solidFill>
                  <a:srgbClr val="008B97"/>
                </a:solidFill>
              </a:rPr>
              <a:t>Sponsored by: </a:t>
            </a:r>
            <a:r>
              <a:rPr lang="en-US" sz="1600" dirty="0"/>
              <a:t>Wells Fargo</a:t>
            </a:r>
          </a:p>
          <a:p>
            <a:endParaRPr lang="en-US" dirty="0"/>
          </a:p>
          <a:p>
            <a:r>
              <a:rPr lang="en-US" sz="1200" dirty="0"/>
              <a:t>The WBE Education Program, sponsored by Wells Fargo, is a program for high potential WBEs to help improve financial stability and to increase readiness for growth and ability to scale. The program focuses on business plan creation and implementation, business growth and sustainability, innovation, and financial acumen and access to capital. </a:t>
            </a:r>
          </a:p>
          <a:p>
            <a:endParaRPr lang="en-US" sz="1200" dirty="0"/>
          </a:p>
          <a:p>
            <a:r>
              <a:rPr lang="en-US" sz="1200" dirty="0"/>
              <a:t>The program includes four in-person sessions, a capstone presentation, and opportunities to intersect with other WBENC educational programs to enhance the learning experience. </a:t>
            </a:r>
          </a:p>
          <a:p>
            <a:endParaRPr lang="en-US" sz="1200" dirty="0"/>
          </a:p>
        </p:txBody>
      </p:sp>
      <p:sp>
        <p:nvSpPr>
          <p:cNvPr id="3" name="Title 2">
            <a:extLst>
              <a:ext uri="{FF2B5EF4-FFF2-40B4-BE49-F238E27FC236}">
                <a16:creationId xmlns:a16="http://schemas.microsoft.com/office/drawing/2014/main" id="{DDCE4BA6-B22E-48A8-AD9E-13D53FC6362F}"/>
              </a:ext>
            </a:extLst>
          </p:cNvPr>
          <p:cNvSpPr>
            <a:spLocks noGrp="1"/>
          </p:cNvSpPr>
          <p:nvPr>
            <p:ph type="title"/>
          </p:nvPr>
        </p:nvSpPr>
        <p:spPr>
          <a:xfrm>
            <a:off x="2633472" y="857250"/>
            <a:ext cx="6172200" cy="685800"/>
          </a:xfrm>
        </p:spPr>
        <p:txBody>
          <a:bodyPr>
            <a:normAutofit/>
          </a:bodyPr>
          <a:lstStyle/>
          <a:p>
            <a:r>
              <a:rPr lang="en-US" dirty="0"/>
              <a:t>WBE Education program</a:t>
            </a:r>
          </a:p>
        </p:txBody>
      </p:sp>
      <p:pic>
        <p:nvPicPr>
          <p:cNvPr id="6" name="Picture 5">
            <a:extLst>
              <a:ext uri="{FF2B5EF4-FFF2-40B4-BE49-F238E27FC236}">
                <a16:creationId xmlns:a16="http://schemas.microsoft.com/office/drawing/2014/main" id="{DC17DFEF-361F-48A1-98D9-FDF1F3112B91}"/>
              </a:ext>
            </a:extLst>
          </p:cNvPr>
          <p:cNvPicPr>
            <a:picLocks noChangeAspect="1"/>
          </p:cNvPicPr>
          <p:nvPr/>
        </p:nvPicPr>
        <p:blipFill>
          <a:blip r:embed="rId2"/>
          <a:stretch>
            <a:fillRect/>
          </a:stretch>
        </p:blipFill>
        <p:spPr>
          <a:xfrm>
            <a:off x="7531350" y="1771651"/>
            <a:ext cx="1274323" cy="1274323"/>
          </a:xfrm>
          <a:prstGeom prst="rect">
            <a:avLst/>
          </a:prstGeom>
        </p:spPr>
      </p:pic>
      <p:sp>
        <p:nvSpPr>
          <p:cNvPr id="5" name="Vertical Text Placeholder 6">
            <a:extLst>
              <a:ext uri="{FF2B5EF4-FFF2-40B4-BE49-F238E27FC236}">
                <a16:creationId xmlns:a16="http://schemas.microsoft.com/office/drawing/2014/main" id="{9A37B926-F30F-4365-8208-CBF03180DC88}"/>
              </a:ext>
            </a:extLst>
          </p:cNvPr>
          <p:cNvSpPr txBox="1">
            <a:spLocks/>
          </p:cNvSpPr>
          <p:nvPr/>
        </p:nvSpPr>
        <p:spPr>
          <a:xfrm rot="10800000">
            <a:off x="728826" y="1302876"/>
            <a:ext cx="833438" cy="3897774"/>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fontAlgn="auto">
              <a:spcAft>
                <a:spcPts val="0"/>
              </a:spcAft>
            </a:pPr>
            <a:r>
              <a:rPr lang="en-US" sz="2400" dirty="0">
                <a:solidFill>
                  <a:prstClr val="white"/>
                </a:solidFill>
              </a:rPr>
              <a:t>Executive Education</a:t>
            </a:r>
          </a:p>
        </p:txBody>
      </p:sp>
    </p:spTree>
    <p:extLst>
      <p:ext uri="{BB962C8B-B14F-4D97-AF65-F5344CB8AC3E}">
        <p14:creationId xmlns:p14="http://schemas.microsoft.com/office/powerpoint/2010/main" val="177894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369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633472" y="1531020"/>
            <a:ext cx="6172200" cy="3429000"/>
          </a:xfrm>
        </p:spPr>
        <p:txBody>
          <a:bodyPr>
            <a:normAutofit fontScale="62500" lnSpcReduction="20000"/>
          </a:bodyPr>
          <a:lstStyle/>
          <a:p>
            <a:pPr marL="0" indent="0"/>
            <a:r>
              <a:rPr lang="en-US" sz="2000" dirty="0"/>
              <a:t>WIPP has been WBENC’s partner of choice to support political advocacy for women business owners and WBENC certified WBEs receive individual “basic” membership in WIPP as part of certification though may or may not be active.  </a:t>
            </a:r>
          </a:p>
          <a:p>
            <a:pPr marL="0" indent="0"/>
            <a:endParaRPr lang="en-US" sz="2000" dirty="0"/>
          </a:p>
          <a:p>
            <a:pPr marL="0" indent="0"/>
            <a:r>
              <a:rPr lang="en-US" sz="2000" dirty="0"/>
              <a:t>WBENC has been approached by the WIPP Executive Committee to work together to create a long term partnership and sustainable business model after the loss of their founder Barbara Kasoff.</a:t>
            </a:r>
          </a:p>
          <a:p>
            <a:pPr marL="0" indent="0"/>
            <a:endParaRPr lang="en-US" sz="2000" dirty="0"/>
          </a:p>
          <a:p>
            <a:pPr marL="0" indent="0"/>
            <a:r>
              <a:rPr lang="en-US" sz="2000" dirty="0"/>
              <a:t>WIPP is a 501c6 and WBENC and each affiliate are 501c3’s.  In looking at a relationship going forward, we would continue with this type of non-profit construct.  (Primarily to separate any form of lobbying from our mission of women’s business development.)</a:t>
            </a:r>
          </a:p>
          <a:p>
            <a:pPr marL="0" indent="0"/>
            <a:endParaRPr lang="en-US" sz="2000" dirty="0"/>
          </a:p>
          <a:p>
            <a:pPr marL="0" indent="0"/>
            <a:r>
              <a:rPr lang="en-US" sz="2000" dirty="0">
                <a:solidFill>
                  <a:srgbClr val="008B97"/>
                </a:solidFill>
              </a:rPr>
              <a:t>Other Key Items of Interest</a:t>
            </a:r>
          </a:p>
          <a:p>
            <a:pPr>
              <a:buFont typeface="Arial" panose="020B0604020202020204" pitchFamily="34" charset="0"/>
              <a:buChar char="•"/>
            </a:pPr>
            <a:r>
              <a:rPr lang="en-US" sz="2000" dirty="0"/>
              <a:t>They are financially sufficient </a:t>
            </a:r>
          </a:p>
          <a:p>
            <a:pPr>
              <a:buFont typeface="Arial" panose="020B0604020202020204" pitchFamily="34" charset="0"/>
              <a:buChar char="•"/>
            </a:pPr>
            <a:r>
              <a:rPr lang="en-US" sz="2000" dirty="0"/>
              <a:t>AMEX Open partners with WIPP to run Small Business Saturday – Opportunity for inclusion and promotion on a broader scale of the Women-owned logo</a:t>
            </a:r>
          </a:p>
          <a:p>
            <a:pPr>
              <a:buFont typeface="Arial" panose="020B0604020202020204" pitchFamily="34" charset="0"/>
              <a:buChar char="•"/>
            </a:pPr>
            <a:r>
              <a:rPr lang="en-US" sz="2000" dirty="0"/>
              <a:t>SBA partners with WIPP to run the Give Me 5 Programming</a:t>
            </a:r>
          </a:p>
          <a:p>
            <a:pPr>
              <a:buFont typeface="Arial" panose="020B0604020202020204" pitchFamily="34" charset="0"/>
              <a:buChar char="•"/>
            </a:pPr>
            <a:r>
              <a:rPr lang="en-US" sz="2000" dirty="0"/>
              <a:t>We likely have duplicative funding partners and those would need to be maintained</a:t>
            </a:r>
          </a:p>
          <a:p>
            <a:pPr marL="0" indent="0"/>
            <a:endParaRPr lang="en-US" sz="2000" dirty="0"/>
          </a:p>
        </p:txBody>
      </p:sp>
      <p:sp>
        <p:nvSpPr>
          <p:cNvPr id="3" name="Title 2"/>
          <p:cNvSpPr>
            <a:spLocks noGrp="1"/>
          </p:cNvSpPr>
          <p:nvPr>
            <p:ph type="title"/>
          </p:nvPr>
        </p:nvSpPr>
        <p:spPr/>
        <p:txBody>
          <a:bodyPr/>
          <a:lstStyle/>
          <a:p>
            <a:r>
              <a:rPr lang="en-US" dirty="0"/>
              <a:t>Board Input request</a:t>
            </a:r>
          </a:p>
        </p:txBody>
      </p:sp>
      <p:sp>
        <p:nvSpPr>
          <p:cNvPr id="5" name="Vertical Text Placeholder 6">
            <a:extLst>
              <a:ext uri="{FF2B5EF4-FFF2-40B4-BE49-F238E27FC236}">
                <a16:creationId xmlns:a16="http://schemas.microsoft.com/office/drawing/2014/main" id="{DF67A4A3-BBAB-422D-B1BE-786BC15219B2}"/>
              </a:ext>
            </a:extLst>
          </p:cNvPr>
          <p:cNvSpPr txBox="1">
            <a:spLocks/>
          </p:cNvSpPr>
          <p:nvPr/>
        </p:nvSpPr>
        <p:spPr>
          <a:xfrm rot="10800000">
            <a:off x="728826" y="1302876"/>
            <a:ext cx="833438" cy="3897774"/>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fontAlgn="auto">
              <a:spcAft>
                <a:spcPts val="0"/>
              </a:spcAft>
            </a:pPr>
            <a:r>
              <a:rPr lang="en-US" sz="2400" dirty="0">
                <a:solidFill>
                  <a:prstClr val="white"/>
                </a:solidFill>
              </a:rPr>
              <a:t>Women impacting public policy</a:t>
            </a:r>
          </a:p>
        </p:txBody>
      </p:sp>
      <p:sp>
        <p:nvSpPr>
          <p:cNvPr id="6" name="Text Placeholder 1">
            <a:extLst>
              <a:ext uri="{FF2B5EF4-FFF2-40B4-BE49-F238E27FC236}">
                <a16:creationId xmlns:a16="http://schemas.microsoft.com/office/drawing/2014/main" id="{61B19EBB-4C9B-44D8-8509-237F570FBE89}"/>
              </a:ext>
            </a:extLst>
          </p:cNvPr>
          <p:cNvSpPr txBox="1">
            <a:spLocks/>
          </p:cNvSpPr>
          <p:nvPr/>
        </p:nvSpPr>
        <p:spPr>
          <a:xfrm>
            <a:off x="3174585" y="4933180"/>
            <a:ext cx="4496011" cy="422031"/>
          </a:xfrm>
          <a:prstGeom prst="rect">
            <a:avLst/>
          </a:prstGeom>
        </p:spPr>
        <p:txBody>
          <a:bodyPr vert="horz" lIns="0" tIns="45720" rIns="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None/>
              <a:tabLst/>
              <a:defRPr sz="1100" kern="1200" baseline="0">
                <a:solidFill>
                  <a:srgbClr val="646464"/>
                </a:solidFill>
                <a:latin typeface="+mn-lt"/>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000" b="0" dirty="0">
                <a:latin typeface="Calibri" panose="020F0502020204030204"/>
              </a:rPr>
              <a:t>Please provide your thoughts on Next Steps</a:t>
            </a:r>
          </a:p>
        </p:txBody>
      </p:sp>
    </p:spTree>
    <p:extLst>
      <p:ext uri="{BB962C8B-B14F-4D97-AF65-F5344CB8AC3E}">
        <p14:creationId xmlns:p14="http://schemas.microsoft.com/office/powerpoint/2010/main" val="849116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9DAD8F-606B-4601-A6B7-B0EAFEF97A29}"/>
              </a:ext>
            </a:extLst>
          </p:cNvPr>
          <p:cNvSpPr>
            <a:spLocks noGrp="1"/>
          </p:cNvSpPr>
          <p:nvPr>
            <p:ph sz="quarter" idx="10"/>
          </p:nvPr>
        </p:nvSpPr>
        <p:spPr>
          <a:xfrm>
            <a:off x="2633472" y="1771650"/>
            <a:ext cx="5540598" cy="3429000"/>
          </a:xfrm>
        </p:spPr>
        <p:txBody>
          <a:bodyPr>
            <a:normAutofit/>
          </a:bodyPr>
          <a:lstStyle/>
          <a:p>
            <a:r>
              <a:rPr lang="en-US" sz="1600" b="1" dirty="0">
                <a:solidFill>
                  <a:srgbClr val="008B97"/>
                </a:solidFill>
                <a:latin typeface="+mj-lt"/>
              </a:rPr>
              <a:t>When: </a:t>
            </a:r>
            <a:r>
              <a:rPr lang="en-US" sz="1600" dirty="0"/>
              <a:t>August 2017</a:t>
            </a:r>
          </a:p>
          <a:p>
            <a:r>
              <a:rPr lang="en-US" sz="1600" b="1" dirty="0">
                <a:solidFill>
                  <a:srgbClr val="008B97"/>
                </a:solidFill>
              </a:rPr>
              <a:t>Where: </a:t>
            </a:r>
            <a:r>
              <a:rPr lang="en-US" sz="1600" dirty="0"/>
              <a:t>Nemacolin Woodlands, Farmington, PA (WBE Property)</a:t>
            </a:r>
          </a:p>
          <a:p>
            <a:r>
              <a:rPr lang="en-US" sz="1600" b="1" dirty="0">
                <a:solidFill>
                  <a:srgbClr val="008B97"/>
                </a:solidFill>
              </a:rPr>
              <a:t>Sponsored by: </a:t>
            </a:r>
            <a:r>
              <a:rPr lang="en-US" sz="1600" dirty="0"/>
              <a:t>WBENC</a:t>
            </a:r>
          </a:p>
          <a:p>
            <a:endParaRPr lang="en-US" dirty="0"/>
          </a:p>
        </p:txBody>
      </p:sp>
      <p:sp>
        <p:nvSpPr>
          <p:cNvPr id="3" name="Title 2">
            <a:extLst>
              <a:ext uri="{FF2B5EF4-FFF2-40B4-BE49-F238E27FC236}">
                <a16:creationId xmlns:a16="http://schemas.microsoft.com/office/drawing/2014/main" id="{DDCE4BA6-B22E-48A8-AD9E-13D53FC6362F}"/>
              </a:ext>
            </a:extLst>
          </p:cNvPr>
          <p:cNvSpPr>
            <a:spLocks noGrp="1"/>
          </p:cNvSpPr>
          <p:nvPr>
            <p:ph type="title"/>
          </p:nvPr>
        </p:nvSpPr>
        <p:spPr>
          <a:xfrm>
            <a:off x="2633472" y="857250"/>
            <a:ext cx="6172200" cy="685800"/>
          </a:xfrm>
        </p:spPr>
        <p:txBody>
          <a:bodyPr>
            <a:normAutofit fontScale="90000"/>
          </a:bodyPr>
          <a:lstStyle/>
          <a:p>
            <a:r>
              <a:rPr lang="en-US" dirty="0"/>
              <a:t>20</a:t>
            </a:r>
            <a:r>
              <a:rPr lang="en-US" baseline="30000" dirty="0"/>
              <a:t>th</a:t>
            </a:r>
            <a:r>
              <a:rPr lang="en-US" dirty="0"/>
              <a:t> Anniversary </a:t>
            </a:r>
            <a:br>
              <a:rPr lang="en-US" dirty="0"/>
            </a:br>
            <a:r>
              <a:rPr lang="en-US" dirty="0"/>
              <a:t>Corporate member annual meeting</a:t>
            </a:r>
          </a:p>
        </p:txBody>
      </p:sp>
      <p:sp>
        <p:nvSpPr>
          <p:cNvPr id="5" name="Vertical Text Placeholder 6">
            <a:extLst>
              <a:ext uri="{FF2B5EF4-FFF2-40B4-BE49-F238E27FC236}">
                <a16:creationId xmlns:a16="http://schemas.microsoft.com/office/drawing/2014/main" id="{C3634D83-555C-4D9D-B806-C1A9FE00C070}"/>
              </a:ext>
            </a:extLst>
          </p:cNvPr>
          <p:cNvSpPr txBox="1">
            <a:spLocks/>
          </p:cNvSpPr>
          <p:nvPr/>
        </p:nvSpPr>
        <p:spPr>
          <a:xfrm rot="10800000">
            <a:off x="728826" y="1302876"/>
            <a:ext cx="833438" cy="3897774"/>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fontAlgn="auto">
              <a:spcAft>
                <a:spcPts val="0"/>
              </a:spcAft>
            </a:pPr>
            <a:r>
              <a:rPr lang="en-US" sz="2400" dirty="0">
                <a:solidFill>
                  <a:prstClr val="white"/>
                </a:solidFill>
              </a:rPr>
              <a:t>Strategic planning retreat</a:t>
            </a:r>
          </a:p>
        </p:txBody>
      </p:sp>
      <p:sp>
        <p:nvSpPr>
          <p:cNvPr id="4" name="TextBox 3">
            <a:extLst>
              <a:ext uri="{FF2B5EF4-FFF2-40B4-BE49-F238E27FC236}">
                <a16:creationId xmlns:a16="http://schemas.microsoft.com/office/drawing/2014/main" id="{AEC5F2F8-0B28-4CB9-BE43-FF2B5A26DE60}"/>
              </a:ext>
            </a:extLst>
          </p:cNvPr>
          <p:cNvSpPr txBox="1"/>
          <p:nvPr/>
        </p:nvSpPr>
        <p:spPr>
          <a:xfrm>
            <a:off x="2598822" y="2752686"/>
            <a:ext cx="4275838" cy="1815882"/>
          </a:xfrm>
          <a:prstGeom prst="rect">
            <a:avLst/>
          </a:prstGeom>
          <a:noFill/>
        </p:spPr>
        <p:txBody>
          <a:bodyPr wrap="square" rtlCol="0">
            <a:spAutoFit/>
          </a:bodyPr>
          <a:lstStyle/>
          <a:p>
            <a:pPr fontAlgn="auto">
              <a:spcBef>
                <a:spcPts val="0"/>
              </a:spcBef>
              <a:spcAft>
                <a:spcPts val="0"/>
              </a:spcAft>
            </a:pPr>
            <a:r>
              <a:rPr lang="en-US" sz="1400" dirty="0">
                <a:solidFill>
                  <a:srgbClr val="646464"/>
                </a:solidFill>
                <a:latin typeface="Calibri" panose="020F0502020204030204"/>
                <a:ea typeface="+mn-ea"/>
                <a:cs typeface="+mn-cs"/>
              </a:rPr>
              <a:t>Strategic Breakout Sessions</a:t>
            </a:r>
          </a:p>
          <a:p>
            <a:pPr marL="285750" indent="-285750" fontAlgn="auto">
              <a:spcBef>
                <a:spcPts val="0"/>
              </a:spcBef>
              <a:spcAft>
                <a:spcPts val="0"/>
              </a:spcAft>
              <a:buFont typeface="Arial" panose="020B0604020202020204" pitchFamily="34" charset="0"/>
              <a:buChar char="•"/>
            </a:pPr>
            <a:r>
              <a:rPr lang="en-US" sz="1400" b="0" dirty="0">
                <a:solidFill>
                  <a:srgbClr val="646464"/>
                </a:solidFill>
                <a:latin typeface="Calibri" panose="020F0502020204030204"/>
                <a:ea typeface="+mn-ea"/>
                <a:cs typeface="+mn-cs"/>
              </a:rPr>
              <a:t>The Future of Certification</a:t>
            </a:r>
          </a:p>
          <a:p>
            <a:pPr marL="285750" indent="-285750" fontAlgn="auto">
              <a:spcBef>
                <a:spcPts val="0"/>
              </a:spcBef>
              <a:spcAft>
                <a:spcPts val="0"/>
              </a:spcAft>
              <a:buFont typeface="Arial" panose="020B0604020202020204" pitchFamily="34" charset="0"/>
              <a:buChar char="•"/>
            </a:pPr>
            <a:r>
              <a:rPr lang="en-US" sz="1400" b="0" dirty="0">
                <a:solidFill>
                  <a:srgbClr val="646464"/>
                </a:solidFill>
                <a:latin typeface="Calibri" panose="020F0502020204030204"/>
                <a:ea typeface="+mn-ea"/>
                <a:cs typeface="+mn-cs"/>
              </a:rPr>
              <a:t>The Value of WBENC Network Membership</a:t>
            </a:r>
          </a:p>
          <a:p>
            <a:pPr marL="285750" indent="-285750" fontAlgn="auto">
              <a:spcBef>
                <a:spcPts val="0"/>
              </a:spcBef>
              <a:spcAft>
                <a:spcPts val="0"/>
              </a:spcAft>
              <a:buFont typeface="Arial" panose="020B0604020202020204" pitchFamily="34" charset="0"/>
              <a:buChar char="•"/>
            </a:pPr>
            <a:r>
              <a:rPr lang="en-US" sz="1400" b="0" dirty="0">
                <a:solidFill>
                  <a:srgbClr val="646464"/>
                </a:solidFill>
                <a:latin typeface="Calibri" panose="020F0502020204030204"/>
                <a:ea typeface="+mn-ea"/>
                <a:cs typeface="+mn-cs"/>
              </a:rPr>
              <a:t>Attracting the Next Generation Entrepreneur</a:t>
            </a:r>
          </a:p>
          <a:p>
            <a:pPr fontAlgn="auto">
              <a:spcBef>
                <a:spcPts val="0"/>
              </a:spcBef>
              <a:spcAft>
                <a:spcPts val="0"/>
              </a:spcAft>
            </a:pPr>
            <a:endParaRPr lang="en-US" sz="1050" b="0" dirty="0">
              <a:solidFill>
                <a:srgbClr val="646464"/>
              </a:solidFill>
              <a:latin typeface="Calibri" panose="020F0502020204030204"/>
              <a:ea typeface="+mn-ea"/>
              <a:cs typeface="+mn-cs"/>
            </a:endParaRPr>
          </a:p>
          <a:p>
            <a:pPr fontAlgn="auto">
              <a:spcBef>
                <a:spcPts val="0"/>
              </a:spcBef>
              <a:spcAft>
                <a:spcPts val="0"/>
              </a:spcAft>
            </a:pPr>
            <a:r>
              <a:rPr lang="en-US" sz="1400" dirty="0">
                <a:solidFill>
                  <a:srgbClr val="646464"/>
                </a:solidFill>
                <a:latin typeface="Calibri" panose="020F0502020204030204"/>
                <a:ea typeface="+mn-ea"/>
                <a:cs typeface="+mn-cs"/>
              </a:rPr>
              <a:t>Annual Corporate Member Meeting </a:t>
            </a:r>
          </a:p>
          <a:p>
            <a:pPr marL="285750" indent="-285750" fontAlgn="auto">
              <a:spcBef>
                <a:spcPts val="0"/>
              </a:spcBef>
              <a:spcAft>
                <a:spcPts val="0"/>
              </a:spcAft>
              <a:buFont typeface="Arial" panose="020B0604020202020204" pitchFamily="34" charset="0"/>
              <a:buChar char="•"/>
            </a:pPr>
            <a:r>
              <a:rPr lang="en-US" sz="1400" b="0" dirty="0">
                <a:solidFill>
                  <a:srgbClr val="646464"/>
                </a:solidFill>
                <a:latin typeface="Calibri" panose="020F0502020204030204"/>
                <a:ea typeface="+mn-ea"/>
                <a:cs typeface="+mn-cs"/>
              </a:rPr>
              <a:t>Report out on C.O.R.E.</a:t>
            </a:r>
          </a:p>
          <a:p>
            <a:pPr marL="285750" indent="-285750" fontAlgn="auto">
              <a:spcBef>
                <a:spcPts val="0"/>
              </a:spcBef>
              <a:spcAft>
                <a:spcPts val="0"/>
              </a:spcAft>
              <a:buFont typeface="Arial" panose="020B0604020202020204" pitchFamily="34" charset="0"/>
              <a:buChar char="•"/>
            </a:pPr>
            <a:endParaRPr lang="en-US" sz="1400" b="0" dirty="0">
              <a:solidFill>
                <a:srgbClr val="646464"/>
              </a:solidFill>
              <a:latin typeface="Calibri" panose="020F0502020204030204"/>
              <a:ea typeface="+mn-ea"/>
              <a:cs typeface="+mn-cs"/>
            </a:endParaRPr>
          </a:p>
        </p:txBody>
      </p:sp>
      <p:sp>
        <p:nvSpPr>
          <p:cNvPr id="6" name="TextBox 5">
            <a:extLst>
              <a:ext uri="{FF2B5EF4-FFF2-40B4-BE49-F238E27FC236}">
                <a16:creationId xmlns:a16="http://schemas.microsoft.com/office/drawing/2014/main" id="{7C6EDB2F-0DE9-445E-9A57-8BCA117A9B60}"/>
              </a:ext>
            </a:extLst>
          </p:cNvPr>
          <p:cNvSpPr txBox="1"/>
          <p:nvPr/>
        </p:nvSpPr>
        <p:spPr>
          <a:xfrm>
            <a:off x="2633473" y="4368422"/>
            <a:ext cx="4386899" cy="954107"/>
          </a:xfrm>
          <a:prstGeom prst="rect">
            <a:avLst/>
          </a:prstGeom>
          <a:noFill/>
        </p:spPr>
        <p:txBody>
          <a:bodyPr wrap="square" rtlCol="0">
            <a:spAutoFit/>
          </a:bodyPr>
          <a:lstStyle/>
          <a:p>
            <a:pPr fontAlgn="auto">
              <a:spcBef>
                <a:spcPts val="0"/>
              </a:spcBef>
              <a:spcAft>
                <a:spcPts val="0"/>
              </a:spcAft>
            </a:pPr>
            <a:r>
              <a:rPr lang="en-US" sz="1400" dirty="0">
                <a:solidFill>
                  <a:srgbClr val="646464"/>
                </a:solidFill>
                <a:latin typeface="Calibri" panose="020F0502020204030204"/>
                <a:ea typeface="+mn-ea"/>
                <a:cs typeface="+mn-cs"/>
              </a:rPr>
              <a:t>Attendees</a:t>
            </a:r>
          </a:p>
          <a:p>
            <a:pPr marL="285750" indent="-285750" fontAlgn="auto">
              <a:spcBef>
                <a:spcPts val="0"/>
              </a:spcBef>
              <a:spcAft>
                <a:spcPts val="0"/>
              </a:spcAft>
              <a:buFont typeface="Arial" panose="020B0604020202020204" pitchFamily="34" charset="0"/>
              <a:buChar char="•"/>
            </a:pPr>
            <a:r>
              <a:rPr lang="en-US" sz="1400" b="0" dirty="0">
                <a:solidFill>
                  <a:srgbClr val="646464"/>
                </a:solidFill>
                <a:latin typeface="Calibri" panose="020F0502020204030204"/>
                <a:ea typeface="+mn-ea"/>
                <a:cs typeface="+mn-cs"/>
              </a:rPr>
              <a:t>13 of 14 RPO Leaders</a:t>
            </a:r>
          </a:p>
          <a:p>
            <a:pPr marL="285750" indent="-285750" fontAlgn="auto">
              <a:spcBef>
                <a:spcPts val="0"/>
              </a:spcBef>
              <a:spcAft>
                <a:spcPts val="0"/>
              </a:spcAft>
              <a:buFont typeface="Arial" panose="020B0604020202020204" pitchFamily="34" charset="0"/>
              <a:buChar char="•"/>
            </a:pPr>
            <a:r>
              <a:rPr lang="en-US" sz="1400" b="0" dirty="0">
                <a:solidFill>
                  <a:srgbClr val="646464"/>
                </a:solidFill>
                <a:latin typeface="Calibri" panose="020F0502020204030204"/>
                <a:ea typeface="+mn-ea"/>
                <a:cs typeface="+mn-cs"/>
              </a:rPr>
              <a:t>35 Board Members</a:t>
            </a:r>
          </a:p>
          <a:p>
            <a:pPr marL="285750" indent="-285750" fontAlgn="auto">
              <a:spcBef>
                <a:spcPts val="0"/>
              </a:spcBef>
              <a:spcAft>
                <a:spcPts val="0"/>
              </a:spcAft>
              <a:buFont typeface="Arial" panose="020B0604020202020204" pitchFamily="34" charset="0"/>
              <a:buChar char="•"/>
            </a:pPr>
            <a:r>
              <a:rPr lang="en-US" sz="1400" b="0" dirty="0">
                <a:solidFill>
                  <a:srgbClr val="646464"/>
                </a:solidFill>
                <a:latin typeface="Calibri" panose="020F0502020204030204"/>
                <a:ea typeface="+mn-ea"/>
                <a:cs typeface="+mn-cs"/>
              </a:rPr>
              <a:t>35 Non-board Corporate Members</a:t>
            </a:r>
          </a:p>
        </p:txBody>
      </p:sp>
    </p:spTree>
    <p:extLst>
      <p:ext uri="{BB962C8B-B14F-4D97-AF65-F5344CB8AC3E}">
        <p14:creationId xmlns:p14="http://schemas.microsoft.com/office/powerpoint/2010/main" val="218800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5" name="Group 4"/>
          <p:cNvGrpSpPr>
            <a:grpSpLocks/>
          </p:cNvGrpSpPr>
          <p:nvPr/>
        </p:nvGrpSpPr>
        <p:grpSpPr bwMode="auto">
          <a:xfrm>
            <a:off x="7283450" y="6116638"/>
            <a:ext cx="528638" cy="527050"/>
            <a:chOff x="5661535" y="4573551"/>
            <a:chExt cx="963199" cy="963199"/>
          </a:xfrm>
        </p:grpSpPr>
        <p:sp>
          <p:nvSpPr>
            <p:cNvPr id="6" name="Freeform 5"/>
            <p:cNvSpPr>
              <a:spLocks noChangeAspect="1"/>
            </p:cNvSpPr>
            <p:nvPr/>
          </p:nvSpPr>
          <p:spPr>
            <a:xfrm>
              <a:off x="5670213" y="4744721"/>
              <a:ext cx="847498" cy="620857"/>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Arial"/>
                <a:ea typeface="ＭＳ Ｐゴシック"/>
              </a:endParaRPr>
            </a:p>
          </p:txBody>
        </p:sp>
        <p:sp>
          <p:nvSpPr>
            <p:cNvPr id="7" name="Oval 6">
              <a:hlinkClick r:id="" action="ppaction://hlinkshowjump?jump=nextslide"/>
            </p:cNvPr>
            <p:cNvSpPr/>
            <p:nvPr/>
          </p:nvSpPr>
          <p:spPr>
            <a:xfrm>
              <a:off x="5661535" y="4573551"/>
              <a:ext cx="963199" cy="96319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Arial"/>
                <a:ea typeface="ＭＳ Ｐゴシック"/>
              </a:endParaRPr>
            </a:p>
          </p:txBody>
        </p:sp>
      </p:grpSp>
      <p:sp>
        <p:nvSpPr>
          <p:cNvPr id="8" name="Subtitle 7"/>
          <p:cNvSpPr>
            <a:spLocks noGrp="1"/>
          </p:cNvSpPr>
          <p:nvPr>
            <p:ph type="subTitle" idx="1"/>
          </p:nvPr>
        </p:nvSpPr>
        <p:spPr>
          <a:xfrm>
            <a:off x="1600200" y="4921250"/>
            <a:ext cx="6012833" cy="1589278"/>
          </a:xfrm>
        </p:spPr>
        <p:txBody>
          <a:bodyPr/>
          <a:lstStyle/>
          <a:p>
            <a:pPr algn="ctr">
              <a:buNone/>
            </a:pPr>
            <a:r>
              <a:rPr lang="en-CA" sz="2800" dirty="0">
                <a:solidFill>
                  <a:schemeClr val="accent1"/>
                </a:solidFill>
              </a:rPr>
              <a:t>2017 Financial Overview and  </a:t>
            </a:r>
          </a:p>
          <a:p>
            <a:pPr algn="ctr">
              <a:buNone/>
            </a:pPr>
            <a:r>
              <a:rPr lang="en-CA" sz="2800" dirty="0">
                <a:solidFill>
                  <a:schemeClr val="accent1"/>
                </a:solidFill>
              </a:rPr>
              <a:t>2018 Recommended Budget</a:t>
            </a:r>
          </a:p>
          <a:p>
            <a:pPr algn="ctr">
              <a:buNone/>
            </a:pPr>
            <a:r>
              <a:rPr lang="en-CA" sz="2800" dirty="0">
                <a:solidFill>
                  <a:schemeClr val="accent1"/>
                </a:solidFill>
              </a:rPr>
              <a:t>November 15, 2017</a:t>
            </a:r>
            <a:endParaRPr lang="en-US" sz="2800" dirty="0">
              <a:solidFill>
                <a:schemeClr val="accent1"/>
              </a:solidFill>
            </a:endParaRPr>
          </a:p>
        </p:txBody>
      </p:sp>
      <p:sp>
        <p:nvSpPr>
          <p:cNvPr id="9" name="Rectangle 8"/>
          <p:cNvSpPr>
            <a:spLocks noGrp="1"/>
          </p:cNvSpPr>
          <p:nvPr>
            <p:ph type="ctrTitle"/>
          </p:nvPr>
        </p:nvSpPr>
        <p:spPr>
          <a:xfrm>
            <a:off x="355600" y="3498850"/>
            <a:ext cx="8226425" cy="1289240"/>
          </a:xfrm>
          <a:noFill/>
        </p:spPr>
        <p:txBody>
          <a:bodyPr>
            <a:noAutofit/>
          </a:bodyPr>
          <a:lstStyle/>
          <a:p>
            <a:pPr algn="ctr"/>
            <a:r>
              <a:rPr lang="en-CA" sz="4000" dirty="0"/>
              <a:t>Treasurer’s Report to</a:t>
            </a:r>
            <a:br>
              <a:rPr lang="en-CA" sz="4000" dirty="0"/>
            </a:br>
            <a:r>
              <a:rPr lang="en-CA" sz="4000" dirty="0"/>
              <a:t>Board of Directors   </a:t>
            </a:r>
          </a:p>
        </p:txBody>
      </p:sp>
    </p:spTree>
    <p:extLst>
      <p:ext uri="{BB962C8B-B14F-4D97-AF65-F5344CB8AC3E}">
        <p14:creationId xmlns:p14="http://schemas.microsoft.com/office/powerpoint/2010/main" val="88590357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5BCFB7-9DAF-4C83-B179-FA9AD4BC5E45}"/>
              </a:ext>
            </a:extLst>
          </p:cNvPr>
          <p:cNvSpPr/>
          <p:nvPr/>
        </p:nvSpPr>
        <p:spPr>
          <a:xfrm>
            <a:off x="136939" y="927739"/>
            <a:ext cx="4943061" cy="1411092"/>
          </a:xfrm>
          <a:prstGeom prst="rect">
            <a:avLst/>
          </a:prstGeom>
        </p:spPr>
        <p:txBody>
          <a:bodyPr wrap="square">
            <a:spAutoFit/>
          </a:bodyPr>
          <a:lstStyle/>
          <a:p>
            <a:pPr marL="0" marR="0">
              <a:lnSpc>
                <a:spcPct val="107000"/>
              </a:lnSpc>
              <a:spcBef>
                <a:spcPts val="0"/>
              </a:spcBef>
              <a:spcAft>
                <a:spcPts val="0"/>
              </a:spcAft>
            </a:pPr>
            <a:endParaRPr lang="en-US" sz="1600" u="sng" dirty="0">
              <a:solidFill>
                <a:srgbClr val="8496B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u="sng" dirty="0">
                <a:solidFill>
                  <a:srgbClr val="8496B0"/>
                </a:solidFill>
                <a:latin typeface="Calibri" panose="020F0502020204030204" pitchFamily="34" charset="0"/>
                <a:ea typeface="Calibri" panose="020F0502020204030204" pitchFamily="34" charset="0"/>
                <a:cs typeface="Times New Roman" panose="02020603050405020304" pitchFamily="18" charset="0"/>
              </a:rPr>
              <a:t>Corporate Nominations for Existing Board Seats (1):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 dirty="0">
                <a:solidFill>
                  <a:srgbClr val="8496B0"/>
                </a:solidFill>
                <a:latin typeface="Calibri" panose="020F0502020204030204" pitchFamily="34" charset="0"/>
                <a:ea typeface="Calibri" panose="020F0502020204030204" pitchFamily="34" charset="0"/>
                <a:cs typeface="Times New Roman" panose="02020603050405020304" pitchFamily="18"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100"/>
              <a:buFont typeface="Symbol" panose="05050102010706020507" pitchFamily="18" charset="2"/>
              <a:buChar char=""/>
            </a:pPr>
            <a:r>
              <a:rPr lang="en-US" sz="1400" b="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Mary McEvoy, PepsiCo (Term ends 2018)</a:t>
            </a:r>
            <a:endParaRPr lang="en-US" sz="1600" b="0" dirty="0">
              <a:solidFill>
                <a:schemeClr val="tx2"/>
              </a:solidFill>
            </a:endParaRPr>
          </a:p>
          <a:p>
            <a:pPr marL="457200" marR="0">
              <a:lnSpc>
                <a:spcPct val="107000"/>
              </a:lnSpc>
              <a:spcBef>
                <a:spcPts val="0"/>
              </a:spcBef>
              <a:spcAft>
                <a:spcPts val="0"/>
              </a:spcAft>
            </a:pPr>
            <a:r>
              <a:rPr lang="en-US" sz="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endParaRPr lang="en-US" sz="1600"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FE47C8E-0C79-4262-8457-1679509CD444}"/>
              </a:ext>
            </a:extLst>
          </p:cNvPr>
          <p:cNvSpPr txBox="1"/>
          <p:nvPr/>
        </p:nvSpPr>
        <p:spPr>
          <a:xfrm>
            <a:off x="136939" y="194364"/>
            <a:ext cx="8733183" cy="461665"/>
          </a:xfrm>
          <a:prstGeom prst="rect">
            <a:avLst/>
          </a:prstGeom>
          <a:noFill/>
        </p:spPr>
        <p:txBody>
          <a:bodyPr wrap="square" rtlCol="0">
            <a:spAutoFit/>
          </a:bodyPr>
          <a:lstStyle/>
          <a:p>
            <a:r>
              <a:rPr lang="en-US" sz="2400" dirty="0">
                <a:solidFill>
                  <a:schemeClr val="bg1"/>
                </a:solidFill>
              </a:rPr>
              <a:t>Nominating Committee:  Corporate Board Seats</a:t>
            </a:r>
          </a:p>
        </p:txBody>
      </p:sp>
      <p:sp>
        <p:nvSpPr>
          <p:cNvPr id="5" name="TextBox 4">
            <a:extLst>
              <a:ext uri="{FF2B5EF4-FFF2-40B4-BE49-F238E27FC236}">
                <a16:creationId xmlns:a16="http://schemas.microsoft.com/office/drawing/2014/main" id="{BAD09D22-CFE9-4404-B670-188B0AEC75DA}"/>
              </a:ext>
            </a:extLst>
          </p:cNvPr>
          <p:cNvSpPr txBox="1"/>
          <p:nvPr/>
        </p:nvSpPr>
        <p:spPr>
          <a:xfrm>
            <a:off x="5172765" y="1192696"/>
            <a:ext cx="3629583" cy="1283428"/>
          </a:xfrm>
          <a:prstGeom prst="rect">
            <a:avLst/>
          </a:prstGeom>
          <a:noFill/>
        </p:spPr>
        <p:txBody>
          <a:bodyPr wrap="none" rtlCol="0">
            <a:spAutoFit/>
          </a:bodyPr>
          <a:lstStyle/>
          <a:p>
            <a:pPr marL="0" marR="0">
              <a:lnSpc>
                <a:spcPct val="107000"/>
              </a:lnSpc>
              <a:spcBef>
                <a:spcPts val="0"/>
              </a:spcBef>
              <a:spcAft>
                <a:spcPts val="0"/>
              </a:spcAft>
            </a:pPr>
            <a:r>
              <a:rPr lang="en-US" sz="1600" u="sng" dirty="0">
                <a:solidFill>
                  <a:srgbClr val="8496B0"/>
                </a:solidFill>
                <a:latin typeface="Calibri" panose="020F0502020204030204" pitchFamily="34" charset="0"/>
                <a:ea typeface="Calibri" panose="020F0502020204030204" pitchFamily="34" charset="0"/>
                <a:cs typeface="Times New Roman" panose="02020603050405020304" pitchFamily="18" charset="0"/>
              </a:rPr>
              <a:t>Current Open Corporate Board Seats (4):</a:t>
            </a:r>
          </a:p>
          <a:p>
            <a:pPr marL="0" marR="0">
              <a:lnSpc>
                <a:spcPct val="107000"/>
              </a:lnSpc>
              <a:spcBef>
                <a:spcPts val="0"/>
              </a:spcBef>
              <a:spcAft>
                <a:spcPts val="0"/>
              </a:spcAft>
            </a:pPr>
            <a:r>
              <a:rPr lang="en-US" sz="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100"/>
              <a:buFont typeface="Symbol" panose="05050102010706020507" pitchFamily="18" charset="2"/>
              <a:buChar char=""/>
            </a:pPr>
            <a:r>
              <a:rPr lang="en-US" sz="1400" b="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Ford Motor Company</a:t>
            </a:r>
            <a:endParaRPr lang="en-US" sz="1400" b="0" dirty="0">
              <a:solidFill>
                <a:schemeClr val="tx2"/>
              </a:solidFill>
            </a:endParaRPr>
          </a:p>
          <a:p>
            <a:pPr marL="342900" marR="0" lvl="0" indent="-342900">
              <a:spcBef>
                <a:spcPts val="0"/>
              </a:spcBef>
              <a:spcAft>
                <a:spcPts val="0"/>
              </a:spcAft>
              <a:buSzPts val="1100"/>
              <a:buFont typeface="Symbol" panose="05050102010706020507" pitchFamily="18" charset="2"/>
              <a:buChar char=""/>
            </a:pPr>
            <a:r>
              <a:rPr lang="en-US" sz="1400" b="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Marriott</a:t>
            </a:r>
            <a:endParaRPr lang="en-US" sz="1400" b="0" dirty="0">
              <a:solidFill>
                <a:schemeClr val="tx2"/>
              </a:solidFill>
            </a:endParaRPr>
          </a:p>
          <a:p>
            <a:pPr marL="342900" marR="0" lvl="0" indent="-342900">
              <a:spcBef>
                <a:spcPts val="0"/>
              </a:spcBef>
              <a:spcAft>
                <a:spcPts val="0"/>
              </a:spcAft>
              <a:buSzPts val="1100"/>
              <a:buFont typeface="Symbol" panose="05050102010706020507" pitchFamily="18" charset="2"/>
              <a:buChar char=""/>
            </a:pPr>
            <a:r>
              <a:rPr lang="en-US" sz="1400" b="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Office Depot/Office Max</a:t>
            </a:r>
          </a:p>
          <a:p>
            <a:pPr marL="342900" marR="0" lvl="0" indent="-342900">
              <a:spcBef>
                <a:spcPts val="0"/>
              </a:spcBef>
              <a:spcAft>
                <a:spcPts val="0"/>
              </a:spcAft>
              <a:buSzPts val="1100"/>
              <a:buFont typeface="Symbol" panose="05050102010706020507" pitchFamily="18" charset="2"/>
              <a:buChar char=""/>
            </a:pPr>
            <a:r>
              <a:rPr lang="en-US" sz="1400" b="0" dirty="0">
                <a:solidFill>
                  <a:schemeClr val="tx2"/>
                </a:solidFill>
                <a:latin typeface="Calibri" panose="020F0502020204030204" pitchFamily="34" charset="0"/>
                <a:cs typeface="Times New Roman" panose="02020603050405020304" pitchFamily="18" charset="0"/>
              </a:rPr>
              <a:t>UPS</a:t>
            </a: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DF710BB-C963-434E-8A37-150861303D21}"/>
              </a:ext>
            </a:extLst>
          </p:cNvPr>
          <p:cNvSpPr txBox="1"/>
          <p:nvPr/>
        </p:nvSpPr>
        <p:spPr>
          <a:xfrm>
            <a:off x="136939" y="2540629"/>
            <a:ext cx="6780696" cy="3427861"/>
          </a:xfrm>
          <a:prstGeom prst="rect">
            <a:avLst/>
          </a:prstGeom>
          <a:noFill/>
        </p:spPr>
        <p:txBody>
          <a:bodyPr wrap="square" rtlCol="0">
            <a:spAutoFit/>
          </a:bodyPr>
          <a:lstStyle/>
          <a:p>
            <a:pPr lvl="0">
              <a:spcBef>
                <a:spcPts val="0"/>
              </a:spcBef>
              <a:spcAft>
                <a:spcPts val="0"/>
              </a:spcAft>
            </a:pPr>
            <a:r>
              <a:rPr lang="en-US" sz="1600" u="sng" dirty="0">
                <a:solidFill>
                  <a:srgbClr val="8496B0"/>
                </a:solidFill>
                <a:latin typeface="Calibri" panose="020F0502020204030204" pitchFamily="34" charset="0"/>
                <a:ea typeface="Calibri" panose="020F0502020204030204" pitchFamily="34" charset="0"/>
                <a:cs typeface="Times New Roman" panose="02020603050405020304" pitchFamily="18" charset="0"/>
              </a:rPr>
              <a:t>Corporate Re-nominations for Existing Board Seats (Term Ending Dec 2020):</a:t>
            </a:r>
            <a:r>
              <a:rPr lang="en-US" sz="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spcAft>
                <a:spcPts val="0"/>
              </a:spcAft>
            </a:pPr>
            <a:r>
              <a:rPr lang="en-US" sz="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050" dirty="0">
              <a:solidFill>
                <a:srgbClr val="7E8083"/>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spcBef>
                <a:spcPts val="0"/>
              </a:spcBef>
              <a:spcAft>
                <a:spcPts val="0"/>
              </a:spcAft>
              <a:buFont typeface="Arial" panose="020B0604020202020204" pitchFamily="34" charset="0"/>
              <a:buChar char="•"/>
            </a:pPr>
            <a:r>
              <a:rPr lang="en-US" sz="1400" b="0" i="1" dirty="0">
                <a:solidFill>
                  <a:srgbClr val="7E8083"/>
                </a:solidFill>
                <a:latin typeface="Calibri" panose="020F0502020204030204" pitchFamily="34" charset="0"/>
                <a:ea typeface="Calibri" panose="020F0502020204030204" pitchFamily="34" charset="0"/>
                <a:cs typeface="Times New Roman" panose="02020603050405020304" pitchFamily="18" charset="0"/>
              </a:rPr>
              <a:t>Accenture				Nedra Dickson</a:t>
            </a:r>
            <a:endParaRPr lang="en-US" sz="1400" b="0" dirty="0">
              <a:solidFill>
                <a:srgbClr val="7E8083"/>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Font typeface="Arial" panose="020B0604020202020204" pitchFamily="34" charset="0"/>
              <a:buChar char="•"/>
            </a:pPr>
            <a:r>
              <a:rPr lang="en-US" sz="1400" b="0" i="1" dirty="0">
                <a:solidFill>
                  <a:srgbClr val="7E8083"/>
                </a:solidFill>
                <a:latin typeface="Calibri" panose="020F0502020204030204" pitchFamily="34" charset="0"/>
                <a:ea typeface="Calibri" panose="020F0502020204030204" pitchFamily="34" charset="0"/>
                <a:cs typeface="Times New Roman" panose="02020603050405020304" pitchFamily="18" charset="0"/>
              </a:rPr>
              <a:t>BP America			Debra Jennings-Johnson</a:t>
            </a:r>
            <a:endParaRPr lang="en-US" sz="1400" b="0" dirty="0">
              <a:solidFill>
                <a:srgbClr val="7E8083"/>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Font typeface="Arial" panose="020B0604020202020204" pitchFamily="34" charset="0"/>
              <a:buChar char="•"/>
            </a:pPr>
            <a:r>
              <a:rPr lang="en-US" sz="1400" b="0" i="1" dirty="0">
                <a:solidFill>
                  <a:srgbClr val="7E8083"/>
                </a:solidFill>
                <a:latin typeface="Calibri" panose="020F0502020204030204" pitchFamily="34" charset="0"/>
                <a:ea typeface="Calibri" panose="020F0502020204030204" pitchFamily="34" charset="0"/>
                <a:cs typeface="Times New Roman" panose="02020603050405020304" pitchFamily="18" charset="0"/>
              </a:rPr>
              <a:t>Chevron				Stephanie Beveridge</a:t>
            </a:r>
            <a:endParaRPr lang="en-US" sz="1400" b="0" dirty="0">
              <a:solidFill>
                <a:srgbClr val="7E8083"/>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Font typeface="Arial" panose="020B0604020202020204" pitchFamily="34" charset="0"/>
              <a:buChar char="•"/>
            </a:pPr>
            <a:r>
              <a:rPr lang="en-US" sz="1400" b="0" i="1" dirty="0">
                <a:solidFill>
                  <a:srgbClr val="7E8083"/>
                </a:solidFill>
                <a:latin typeface="Calibri" panose="020F0502020204030204" pitchFamily="34" charset="0"/>
                <a:ea typeface="Calibri" panose="020F0502020204030204" pitchFamily="34" charset="0"/>
                <a:cs typeface="Times New Roman" panose="02020603050405020304" pitchFamily="18" charset="0"/>
              </a:rPr>
              <a:t>EY					Theresa Harrison</a:t>
            </a:r>
            <a:endParaRPr lang="en-US" sz="1400" b="0" dirty="0">
              <a:solidFill>
                <a:srgbClr val="7E8083"/>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Font typeface="Arial" panose="020B0604020202020204" pitchFamily="34" charset="0"/>
              <a:buChar char="•"/>
            </a:pPr>
            <a:r>
              <a:rPr lang="en-US" sz="1400" b="0" i="1" dirty="0">
                <a:solidFill>
                  <a:srgbClr val="7E8083"/>
                </a:solidFill>
                <a:latin typeface="Calibri" panose="020F0502020204030204" pitchFamily="34" charset="0"/>
                <a:ea typeface="Calibri" panose="020F0502020204030204" pitchFamily="34" charset="0"/>
                <a:cs typeface="Times New Roman" panose="02020603050405020304" pitchFamily="18" charset="0"/>
              </a:rPr>
              <a:t>GM					David Drouillard</a:t>
            </a:r>
            <a:endParaRPr lang="en-US" sz="1400" b="0" dirty="0">
              <a:solidFill>
                <a:srgbClr val="7E8083"/>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Font typeface="Arial" panose="020B0604020202020204" pitchFamily="34" charset="0"/>
              <a:buChar char="•"/>
            </a:pPr>
            <a:r>
              <a:rPr lang="en-US" sz="1400" b="0" i="1" dirty="0">
                <a:solidFill>
                  <a:srgbClr val="7E8083"/>
                </a:solidFill>
                <a:latin typeface="Calibri" panose="020F0502020204030204" pitchFamily="34" charset="0"/>
                <a:ea typeface="Calibri" panose="020F0502020204030204" pitchFamily="34" charset="0"/>
                <a:cs typeface="Times New Roman" panose="02020603050405020304" pitchFamily="18" charset="0"/>
              </a:rPr>
              <a:t>Marriott				VACANT (Formerly Dominica Groom)</a:t>
            </a:r>
            <a:endParaRPr lang="en-US" sz="1400" b="0" dirty="0">
              <a:solidFill>
                <a:srgbClr val="7E8083"/>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Font typeface="Arial" panose="020B0604020202020204" pitchFamily="34" charset="0"/>
              <a:buChar char="•"/>
            </a:pPr>
            <a:r>
              <a:rPr lang="en-US" sz="1400" b="0" i="1" dirty="0">
                <a:solidFill>
                  <a:srgbClr val="7E8083"/>
                </a:solidFill>
                <a:latin typeface="Calibri" panose="020F0502020204030204" pitchFamily="34" charset="0"/>
                <a:ea typeface="Calibri" panose="020F0502020204030204" pitchFamily="34" charset="0"/>
                <a:cs typeface="Times New Roman" panose="02020603050405020304" pitchFamily="18" charset="0"/>
              </a:rPr>
              <a:t>Procter &amp; Gamble		Andy Butler</a:t>
            </a:r>
            <a:endParaRPr lang="en-US" sz="1400" b="0" dirty="0">
              <a:solidFill>
                <a:srgbClr val="7E8083"/>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Font typeface="Arial" panose="020B0604020202020204" pitchFamily="34" charset="0"/>
              <a:buChar char="•"/>
            </a:pPr>
            <a:r>
              <a:rPr lang="en-US" sz="1400" b="0" i="1" dirty="0">
                <a:solidFill>
                  <a:srgbClr val="7E8083"/>
                </a:solidFill>
                <a:latin typeface="Calibri" panose="020F0502020204030204" pitchFamily="34" charset="0"/>
                <a:ea typeface="Calibri" panose="020F0502020204030204" pitchFamily="34" charset="0"/>
                <a:cs typeface="Times New Roman" panose="02020603050405020304" pitchFamily="18" charset="0"/>
              </a:rPr>
              <a:t>Shell				Debra Stewart</a:t>
            </a:r>
            <a:endParaRPr lang="en-US" sz="1400" b="0" dirty="0">
              <a:solidFill>
                <a:srgbClr val="7E8083"/>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Font typeface="Arial" panose="020B0604020202020204" pitchFamily="34" charset="0"/>
              <a:buChar char="•"/>
            </a:pPr>
            <a:r>
              <a:rPr lang="en-US" sz="1400" b="0" i="1" dirty="0">
                <a:solidFill>
                  <a:srgbClr val="7E8083"/>
                </a:solidFill>
                <a:latin typeface="Calibri" panose="020F0502020204030204" pitchFamily="34" charset="0"/>
                <a:ea typeface="Calibri" panose="020F0502020204030204" pitchFamily="34" charset="0"/>
                <a:cs typeface="Times New Roman" panose="02020603050405020304" pitchFamily="18" charset="0"/>
              </a:rPr>
              <a:t>The Coca-Cola Company	Lori Billingsley</a:t>
            </a:r>
            <a:endParaRPr lang="en-US" sz="1400" b="0" dirty="0">
              <a:solidFill>
                <a:srgbClr val="7E8083"/>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Font typeface="Arial" panose="020B0604020202020204" pitchFamily="34" charset="0"/>
              <a:buChar char="•"/>
            </a:pPr>
            <a:r>
              <a:rPr lang="en-US" sz="1400" b="0" i="1" dirty="0">
                <a:solidFill>
                  <a:srgbClr val="7E8083"/>
                </a:solidFill>
                <a:latin typeface="Calibri" panose="020F0502020204030204" pitchFamily="34" charset="0"/>
                <a:ea typeface="Calibri" panose="020F0502020204030204" pitchFamily="34" charset="0"/>
                <a:cs typeface="Times New Roman" panose="02020603050405020304" pitchFamily="18" charset="0"/>
              </a:rPr>
              <a:t>Time Warner, Inc.		Clint Grimes</a:t>
            </a:r>
            <a:endParaRPr lang="en-US" sz="1400" b="0" dirty="0">
              <a:solidFill>
                <a:srgbClr val="7E8083"/>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Font typeface="Arial" panose="020B0604020202020204" pitchFamily="34" charset="0"/>
              <a:buChar char="•"/>
            </a:pPr>
            <a:r>
              <a:rPr lang="en-US" sz="1400" b="0" i="1" dirty="0">
                <a:solidFill>
                  <a:srgbClr val="7E8083"/>
                </a:solidFill>
                <a:latin typeface="Calibri" panose="020F0502020204030204" pitchFamily="34" charset="0"/>
                <a:ea typeface="Calibri" panose="020F0502020204030204" pitchFamily="34" charset="0"/>
                <a:cs typeface="Times New Roman" panose="02020603050405020304" pitchFamily="18" charset="0"/>
              </a:rPr>
              <a:t>United Airlines			Ruby McCleary</a:t>
            </a:r>
            <a:endParaRPr lang="en-US" sz="1400" b="0" dirty="0">
              <a:solidFill>
                <a:srgbClr val="7E8083"/>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Font typeface="Arial" panose="020B0604020202020204" pitchFamily="34" charset="0"/>
              <a:buChar char="•"/>
            </a:pPr>
            <a:r>
              <a:rPr lang="en-US" sz="1400" b="0" i="1" dirty="0">
                <a:solidFill>
                  <a:srgbClr val="7E8083"/>
                </a:solidFill>
                <a:latin typeface="Calibri" panose="020F0502020204030204" pitchFamily="34" charset="0"/>
                <a:ea typeface="Calibri" panose="020F0502020204030204" pitchFamily="34" charset="0"/>
                <a:cs typeface="Times New Roman" panose="02020603050405020304" pitchFamily="18" charset="0"/>
              </a:rPr>
              <a:t>Vistra Energy			Phil Seidler</a:t>
            </a:r>
            <a:endParaRPr lang="en-US" sz="1400" b="0" dirty="0">
              <a:solidFill>
                <a:srgbClr val="7E8083"/>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Font typeface="Arial" panose="020B0604020202020204" pitchFamily="34" charset="0"/>
              <a:buChar char="•"/>
            </a:pPr>
            <a:r>
              <a:rPr lang="en-US" sz="1400" b="0" i="1" dirty="0">
                <a:solidFill>
                  <a:srgbClr val="7E8083"/>
                </a:solidFill>
                <a:latin typeface="Calibri" panose="020F0502020204030204" pitchFamily="34" charset="0"/>
                <a:ea typeface="Calibri" panose="020F0502020204030204" pitchFamily="34" charset="0"/>
                <a:cs typeface="Times New Roman" panose="02020603050405020304" pitchFamily="18" charset="0"/>
              </a:rPr>
              <a:t>WW Grainger			Julie Holmes</a:t>
            </a:r>
            <a:endParaRPr lang="en-US" sz="1400" b="0" dirty="0">
              <a:solidFill>
                <a:srgbClr val="7E8083"/>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0469329"/>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Presentation Topics  </a:t>
            </a:r>
            <a:endParaRPr lang="en-US" sz="3200" dirty="0"/>
          </a:p>
        </p:txBody>
      </p:sp>
      <p:sp>
        <p:nvSpPr>
          <p:cNvPr id="3" name="Content Placeholder 2"/>
          <p:cNvSpPr>
            <a:spLocks noGrp="1"/>
          </p:cNvSpPr>
          <p:nvPr>
            <p:ph idx="1"/>
          </p:nvPr>
        </p:nvSpPr>
        <p:spPr>
          <a:xfrm>
            <a:off x="384175" y="1159845"/>
            <a:ext cx="8378825" cy="4972014"/>
          </a:xfrm>
        </p:spPr>
        <p:txBody>
          <a:bodyPr>
            <a:normAutofit/>
          </a:bodyPr>
          <a:lstStyle/>
          <a:p>
            <a:pPr lvl="1"/>
            <a:r>
              <a:rPr lang="en-US" sz="2800" dirty="0"/>
              <a:t>YTD October 2017 Financial Results &amp; 2017 Forecast </a:t>
            </a:r>
            <a:endParaRPr lang="en-US" sz="2600" dirty="0"/>
          </a:p>
          <a:p>
            <a:pPr lvl="1"/>
            <a:endParaRPr lang="en-US" sz="2800" dirty="0"/>
          </a:p>
          <a:p>
            <a:pPr lvl="1"/>
            <a:r>
              <a:rPr lang="en-US" sz="2800" dirty="0"/>
              <a:t>2016 Audit &amp; 2016 Form 990</a:t>
            </a:r>
            <a:endParaRPr lang="en-US" sz="2600" dirty="0"/>
          </a:p>
          <a:p>
            <a:pPr lvl="1"/>
            <a:endParaRPr lang="en-US" sz="2800" dirty="0"/>
          </a:p>
          <a:p>
            <a:pPr lvl="1"/>
            <a:r>
              <a:rPr lang="en-US" sz="2800" dirty="0"/>
              <a:t>Review the 2018 Recommended Budget </a:t>
            </a:r>
            <a:endParaRPr lang="en-US" dirty="0"/>
          </a:p>
          <a:p>
            <a:endParaRPr lang="en-US" dirty="0"/>
          </a:p>
        </p:txBody>
      </p:sp>
    </p:spTree>
    <p:extLst>
      <p:ext uri="{BB962C8B-B14F-4D97-AF65-F5344CB8AC3E}">
        <p14:creationId xmlns:p14="http://schemas.microsoft.com/office/powerpoint/2010/main" val="1228195668"/>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 y="469901"/>
            <a:ext cx="7839075" cy="120650"/>
          </a:xfrm>
        </p:spPr>
        <p:txBody>
          <a:bodyPr>
            <a:normAutofit fontScale="90000"/>
          </a:bodyPr>
          <a:lstStyle/>
          <a:p>
            <a:r>
              <a:rPr lang="en-US" sz="3600" b="1" dirty="0"/>
              <a:t>YTD 2017 October Financial Results  </a:t>
            </a:r>
            <a:br>
              <a:rPr lang="en-US" dirty="0"/>
            </a:br>
            <a:endParaRPr lang="en-US" dirty="0"/>
          </a:p>
        </p:txBody>
      </p:sp>
      <p:graphicFrame>
        <p:nvGraphicFramePr>
          <p:cNvPr id="4" name="Content Placeholder 3"/>
          <p:cNvGraphicFramePr>
            <a:graphicFrameLocks noGrp="1"/>
          </p:cNvGraphicFramePr>
          <p:nvPr>
            <p:ph idx="1"/>
            <p:extLst/>
          </p:nvPr>
        </p:nvGraphicFramePr>
        <p:xfrm>
          <a:off x="375298" y="899192"/>
          <a:ext cx="8378825" cy="4929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7141686"/>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 YTD October 2017 Financial Results     </a:t>
            </a:r>
            <a:endParaRPr lang="en-US" sz="3200" dirty="0"/>
          </a:p>
        </p:txBody>
      </p:sp>
      <p:sp>
        <p:nvSpPr>
          <p:cNvPr id="3" name="Content Placeholder 2"/>
          <p:cNvSpPr>
            <a:spLocks noGrp="1"/>
          </p:cNvSpPr>
          <p:nvPr>
            <p:ph idx="1"/>
          </p:nvPr>
        </p:nvSpPr>
        <p:spPr>
          <a:xfrm>
            <a:off x="384175" y="1159845"/>
            <a:ext cx="8378825" cy="4972014"/>
          </a:xfrm>
        </p:spPr>
        <p:txBody>
          <a:bodyPr>
            <a:normAutofit/>
          </a:bodyPr>
          <a:lstStyle/>
          <a:p>
            <a:pPr marL="1587" lvl="1" indent="0">
              <a:buNone/>
            </a:pPr>
            <a:r>
              <a:rPr lang="en-US" sz="2800" dirty="0"/>
              <a:t>Balance Sheet as of October 31, 2017</a:t>
            </a:r>
          </a:p>
          <a:p>
            <a:pPr lvl="1"/>
            <a:r>
              <a:rPr lang="en-US" sz="2800" dirty="0"/>
              <a:t>Cash: $4.28mm </a:t>
            </a:r>
            <a:r>
              <a:rPr lang="en-US" sz="2400" dirty="0"/>
              <a:t>($3.78mm at 10/31/16) </a:t>
            </a:r>
          </a:p>
          <a:p>
            <a:pPr lvl="1"/>
            <a:r>
              <a:rPr lang="en-US" sz="2800" dirty="0"/>
              <a:t>Accounts Receivable, net: $338k </a:t>
            </a:r>
            <a:r>
              <a:rPr lang="en-US" sz="2400" dirty="0"/>
              <a:t>($715k at 10/31/16) </a:t>
            </a:r>
          </a:p>
          <a:p>
            <a:pPr lvl="1"/>
            <a:r>
              <a:rPr lang="en-US" sz="2800" dirty="0"/>
              <a:t>Net Liquid Current Assets: $4.43mm </a:t>
            </a:r>
            <a:r>
              <a:rPr lang="en-US" sz="2400" dirty="0"/>
              <a:t>($4.30mm at 10/31/16) Calculation: Cash + Accounts Receivable  - Accounts Payable – Accrued Expenses </a:t>
            </a:r>
            <a:endParaRPr lang="en-US" sz="2600" dirty="0"/>
          </a:p>
          <a:p>
            <a:pPr lvl="1"/>
            <a:r>
              <a:rPr lang="en-US" sz="2800" dirty="0"/>
              <a:t>Net Working Capital: $3.93mm </a:t>
            </a:r>
            <a:r>
              <a:rPr lang="en-US" sz="2400" dirty="0"/>
              <a:t>($3.55mm at 10/31/16) Calculation: Current Assets – Current Liabilities</a:t>
            </a:r>
            <a:r>
              <a:rPr lang="en-US" sz="2800" dirty="0"/>
              <a:t> </a:t>
            </a:r>
          </a:p>
          <a:p>
            <a:pPr lvl="1"/>
            <a:endParaRPr lang="en-US" sz="2600" dirty="0"/>
          </a:p>
          <a:p>
            <a:pPr lvl="1"/>
            <a:endParaRPr lang="en-US" dirty="0"/>
          </a:p>
          <a:p>
            <a:endParaRPr lang="en-US" dirty="0"/>
          </a:p>
        </p:txBody>
      </p:sp>
    </p:spTree>
    <p:extLst>
      <p:ext uri="{BB962C8B-B14F-4D97-AF65-F5344CB8AC3E}">
        <p14:creationId xmlns:p14="http://schemas.microsoft.com/office/powerpoint/2010/main" val="2501731681"/>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 </a:t>
            </a:r>
            <a:r>
              <a:rPr lang="en-US" sz="3200" b="1" dirty="0"/>
              <a:t>2016 Audit &amp; 2016 Form 990    </a:t>
            </a:r>
            <a:endParaRPr lang="en-US" sz="3200" dirty="0"/>
          </a:p>
        </p:txBody>
      </p:sp>
      <p:sp>
        <p:nvSpPr>
          <p:cNvPr id="3" name="Content Placeholder 2"/>
          <p:cNvSpPr>
            <a:spLocks noGrp="1"/>
          </p:cNvSpPr>
          <p:nvPr>
            <p:ph idx="1"/>
          </p:nvPr>
        </p:nvSpPr>
        <p:spPr>
          <a:xfrm>
            <a:off x="384175" y="1159845"/>
            <a:ext cx="8378825" cy="4972014"/>
          </a:xfrm>
        </p:spPr>
        <p:txBody>
          <a:bodyPr>
            <a:normAutofit fontScale="85000" lnSpcReduction="20000"/>
          </a:bodyPr>
          <a:lstStyle/>
          <a:p>
            <a:pPr marL="1587" lvl="1" indent="0">
              <a:buNone/>
            </a:pPr>
            <a:r>
              <a:rPr lang="en-US" sz="2800" dirty="0"/>
              <a:t>2016 Audit </a:t>
            </a:r>
          </a:p>
          <a:p>
            <a:pPr lvl="1"/>
            <a:r>
              <a:rPr lang="en-US" sz="2800" dirty="0"/>
              <a:t>Received an Unmodified (Clean) Opinion</a:t>
            </a:r>
          </a:p>
          <a:p>
            <a:pPr lvl="1"/>
            <a:r>
              <a:rPr lang="en-US" sz="2800" dirty="0"/>
              <a:t>Netted $209k to UNA</a:t>
            </a:r>
            <a:endParaRPr lang="en-US" sz="2600" dirty="0"/>
          </a:p>
          <a:p>
            <a:pPr marL="1587" lvl="1" indent="0">
              <a:buNone/>
            </a:pPr>
            <a:endParaRPr lang="en-US" sz="2800" dirty="0"/>
          </a:p>
          <a:p>
            <a:pPr marL="1587" lvl="1" indent="0">
              <a:buNone/>
            </a:pPr>
            <a:r>
              <a:rPr lang="en-US" sz="2800" dirty="0"/>
              <a:t>2016 Form 990 </a:t>
            </a:r>
          </a:p>
          <a:p>
            <a:pPr lvl="1"/>
            <a:r>
              <a:rPr lang="en-US" sz="2800" dirty="0"/>
              <a:t>No Changes </a:t>
            </a:r>
          </a:p>
          <a:p>
            <a:pPr lvl="1"/>
            <a:r>
              <a:rPr lang="en-US" sz="2800" dirty="0"/>
              <a:t>Governance</a:t>
            </a:r>
          </a:p>
          <a:p>
            <a:pPr lvl="2"/>
            <a:r>
              <a:rPr lang="en-US" sz="2400" dirty="0"/>
              <a:t>Audit Committee &amp; WBENC Staff met with the audit partner. This satisfies the IRS requirement for board review. </a:t>
            </a:r>
          </a:p>
          <a:p>
            <a:pPr lvl="1"/>
            <a:r>
              <a:rPr lang="en-US" sz="2800" dirty="0"/>
              <a:t>Best Practices</a:t>
            </a:r>
          </a:p>
          <a:p>
            <a:pPr lvl="2"/>
            <a:r>
              <a:rPr lang="en-US" sz="2600" dirty="0"/>
              <a:t>Whistleblower, Conflict of Interest, and Retention &amp; Destruction Policies are in place though not required by the IRS.  </a:t>
            </a:r>
          </a:p>
          <a:p>
            <a:pPr marL="1587" lvl="1" indent="0">
              <a:buNone/>
            </a:pPr>
            <a:endParaRPr lang="en-US" dirty="0"/>
          </a:p>
          <a:p>
            <a:endParaRPr lang="en-US" dirty="0"/>
          </a:p>
        </p:txBody>
      </p:sp>
    </p:spTree>
    <p:extLst>
      <p:ext uri="{BB962C8B-B14F-4D97-AF65-F5344CB8AC3E}">
        <p14:creationId xmlns:p14="http://schemas.microsoft.com/office/powerpoint/2010/main" val="4216191429"/>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 </a:t>
            </a:r>
            <a:r>
              <a:rPr lang="en-US" sz="3200" b="1" dirty="0"/>
              <a:t>2018 Budget Overview   </a:t>
            </a:r>
            <a:endParaRPr lang="en-US" sz="3200" dirty="0"/>
          </a:p>
        </p:txBody>
      </p:sp>
      <p:sp>
        <p:nvSpPr>
          <p:cNvPr id="3" name="Content Placeholder 2"/>
          <p:cNvSpPr>
            <a:spLocks noGrp="1"/>
          </p:cNvSpPr>
          <p:nvPr>
            <p:ph idx="1"/>
          </p:nvPr>
        </p:nvSpPr>
        <p:spPr>
          <a:xfrm>
            <a:off x="384175" y="1159845"/>
            <a:ext cx="8378825" cy="4972014"/>
          </a:xfrm>
        </p:spPr>
        <p:txBody>
          <a:bodyPr>
            <a:normAutofit/>
          </a:bodyPr>
          <a:lstStyle/>
          <a:p>
            <a:pPr lvl="1"/>
            <a:r>
              <a:rPr lang="en-US" sz="2800" dirty="0"/>
              <a:t>Revenues:  $12,715,750</a:t>
            </a:r>
          </a:p>
          <a:p>
            <a:pPr lvl="2"/>
            <a:r>
              <a:rPr lang="en-US" sz="2600" dirty="0"/>
              <a:t>3.9% increase over 2017 Forecast of $12,235,055</a:t>
            </a:r>
          </a:p>
          <a:p>
            <a:pPr lvl="1"/>
            <a:endParaRPr lang="en-US" sz="2800" dirty="0"/>
          </a:p>
          <a:p>
            <a:pPr lvl="1"/>
            <a:r>
              <a:rPr lang="en-US" sz="2800" dirty="0"/>
              <a:t>Expenses:  $12,663,240</a:t>
            </a:r>
          </a:p>
          <a:p>
            <a:pPr lvl="2"/>
            <a:r>
              <a:rPr lang="en-US" sz="2600" dirty="0"/>
              <a:t>3.5% increase over 2017 Forecast of $12,229,847</a:t>
            </a:r>
          </a:p>
          <a:p>
            <a:pPr lvl="1"/>
            <a:endParaRPr lang="en-US" sz="2800" dirty="0"/>
          </a:p>
          <a:p>
            <a:pPr lvl="1"/>
            <a:r>
              <a:rPr lang="en-US" sz="2800" dirty="0"/>
              <a:t>Net Income:  $52,510</a:t>
            </a:r>
          </a:p>
          <a:p>
            <a:pPr lvl="2"/>
            <a:r>
              <a:rPr lang="en-US" sz="2600" dirty="0"/>
              <a:t>2017 forecasted net income is $5,208</a:t>
            </a:r>
          </a:p>
          <a:p>
            <a:pPr marL="1587" lvl="1" indent="0">
              <a:buNone/>
            </a:pPr>
            <a:endParaRPr lang="en-US" dirty="0"/>
          </a:p>
          <a:p>
            <a:endParaRPr lang="en-US" dirty="0"/>
          </a:p>
        </p:txBody>
      </p:sp>
    </p:spTree>
    <p:extLst>
      <p:ext uri="{BB962C8B-B14F-4D97-AF65-F5344CB8AC3E}">
        <p14:creationId xmlns:p14="http://schemas.microsoft.com/office/powerpoint/2010/main" val="2934431859"/>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60727"/>
            <a:ext cx="5421007" cy="427838"/>
          </a:xfrm>
        </p:spPr>
        <p:txBody>
          <a:bodyPr>
            <a:normAutofit fontScale="90000"/>
          </a:bodyPr>
          <a:lstStyle/>
          <a:p>
            <a:r>
              <a:rPr lang="en-US" sz="3600" b="1" dirty="0"/>
              <a:t>2018 Budget  </a:t>
            </a:r>
            <a:br>
              <a:rPr lang="en-US" dirty="0"/>
            </a:br>
            <a:endParaRPr lang="en-US" dirty="0"/>
          </a:p>
        </p:txBody>
      </p:sp>
      <p:graphicFrame>
        <p:nvGraphicFramePr>
          <p:cNvPr id="4" name="Content Placeholder 3"/>
          <p:cNvGraphicFramePr>
            <a:graphicFrameLocks noGrp="1"/>
          </p:cNvGraphicFramePr>
          <p:nvPr>
            <p:ph idx="1"/>
            <p:extLst/>
          </p:nvPr>
        </p:nvGraphicFramePr>
        <p:xfrm>
          <a:off x="375298" y="899192"/>
          <a:ext cx="8378825" cy="4929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4355476"/>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63" y="302004"/>
            <a:ext cx="8390138" cy="585763"/>
          </a:xfrm>
        </p:spPr>
        <p:txBody>
          <a:bodyPr>
            <a:noAutofit/>
          </a:bodyPr>
          <a:lstStyle/>
          <a:p>
            <a:r>
              <a:rPr lang="en-US" sz="3200" b="1" dirty="0">
                <a:solidFill>
                  <a:schemeClr val="accent1"/>
                </a:solidFill>
              </a:rPr>
              <a:t>2018 Budget:  Revenue by Category</a:t>
            </a:r>
            <a:br>
              <a:rPr lang="en-US" sz="3200" b="1" dirty="0">
                <a:solidFill>
                  <a:schemeClr val="accent1"/>
                </a:solidFill>
              </a:rPr>
            </a:br>
            <a:endParaRPr lang="en-US" sz="3200" b="1" dirty="0">
              <a:solidFill>
                <a:schemeClr val="accent1"/>
              </a:solidFill>
            </a:endParaRPr>
          </a:p>
        </p:txBody>
      </p:sp>
      <p:graphicFrame>
        <p:nvGraphicFramePr>
          <p:cNvPr id="3" name="Table 2"/>
          <p:cNvGraphicFramePr>
            <a:graphicFrameLocks noGrp="1"/>
          </p:cNvGraphicFramePr>
          <p:nvPr>
            <p:extLst/>
          </p:nvPr>
        </p:nvGraphicFramePr>
        <p:xfrm>
          <a:off x="414867" y="920164"/>
          <a:ext cx="7789333" cy="4885987"/>
        </p:xfrm>
        <a:graphic>
          <a:graphicData uri="http://schemas.openxmlformats.org/drawingml/2006/table">
            <a:tbl>
              <a:tblPr firstRow="1" bandRow="1">
                <a:tableStyleId>{5FD0F851-EC5A-4D38-B0AD-8093EC10F338}</a:tableStyleId>
              </a:tblPr>
              <a:tblGrid>
                <a:gridCol w="2506133">
                  <a:extLst>
                    <a:ext uri="{9D8B030D-6E8A-4147-A177-3AD203B41FA5}">
                      <a16:colId xmlns:a16="http://schemas.microsoft.com/office/drawing/2014/main" val="20000"/>
                    </a:ext>
                  </a:extLst>
                </a:gridCol>
                <a:gridCol w="1820333">
                  <a:extLst>
                    <a:ext uri="{9D8B030D-6E8A-4147-A177-3AD203B41FA5}">
                      <a16:colId xmlns:a16="http://schemas.microsoft.com/office/drawing/2014/main" val="20001"/>
                    </a:ext>
                  </a:extLst>
                </a:gridCol>
                <a:gridCol w="1787654">
                  <a:extLst>
                    <a:ext uri="{9D8B030D-6E8A-4147-A177-3AD203B41FA5}">
                      <a16:colId xmlns:a16="http://schemas.microsoft.com/office/drawing/2014/main" val="20002"/>
                    </a:ext>
                  </a:extLst>
                </a:gridCol>
                <a:gridCol w="1675213">
                  <a:extLst>
                    <a:ext uri="{9D8B030D-6E8A-4147-A177-3AD203B41FA5}">
                      <a16:colId xmlns:a16="http://schemas.microsoft.com/office/drawing/2014/main" val="20003"/>
                    </a:ext>
                  </a:extLst>
                </a:gridCol>
              </a:tblGrid>
              <a:tr h="1052569">
                <a:tc>
                  <a:txBody>
                    <a:bodyPr/>
                    <a:lstStyle/>
                    <a:p>
                      <a:endParaRPr lang="en-US" sz="1400" dirty="0">
                        <a:latin typeface="Arial" pitchFamily="34" charset="0"/>
                        <a:cs typeface="Arial" pitchFamily="34" charset="0"/>
                      </a:endParaRPr>
                    </a:p>
                    <a:p>
                      <a:endParaRPr lang="en-US" sz="1400" u="sng" dirty="0">
                        <a:latin typeface="Arial" pitchFamily="34" charset="0"/>
                        <a:cs typeface="Arial" pitchFamily="34" charset="0"/>
                      </a:endParaRPr>
                    </a:p>
                    <a:p>
                      <a:pPr algn="l"/>
                      <a:r>
                        <a:rPr lang="en-US" sz="1400" u="sng" dirty="0">
                          <a:latin typeface="Arial" pitchFamily="34" charset="0"/>
                          <a:cs typeface="Arial" pitchFamily="34" charset="0"/>
                        </a:rPr>
                        <a:t>Revenue (including In-kind)</a:t>
                      </a:r>
                    </a:p>
                  </a:txBody>
                  <a:tcPr/>
                </a:tc>
                <a:tc>
                  <a:txBody>
                    <a:bodyPr/>
                    <a:lstStyle/>
                    <a:p>
                      <a:pPr algn="r"/>
                      <a:endParaRPr lang="en-US" sz="1400" dirty="0">
                        <a:latin typeface="Arial" pitchFamily="34" charset="0"/>
                        <a:cs typeface="Arial" pitchFamily="34" charset="0"/>
                      </a:endParaRPr>
                    </a:p>
                    <a:p>
                      <a:pPr algn="r"/>
                      <a:r>
                        <a:rPr lang="en-US" sz="1400" dirty="0">
                          <a:latin typeface="Arial" pitchFamily="34" charset="0"/>
                          <a:cs typeface="Arial" pitchFamily="34" charset="0"/>
                        </a:rPr>
                        <a:t>2018</a:t>
                      </a:r>
                    </a:p>
                    <a:p>
                      <a:pPr algn="r"/>
                      <a:r>
                        <a:rPr lang="en-US" sz="1400" u="sng" dirty="0">
                          <a:latin typeface="Arial" pitchFamily="34" charset="0"/>
                          <a:cs typeface="Arial" pitchFamily="34" charset="0"/>
                        </a:rPr>
                        <a:t>Budget</a:t>
                      </a:r>
                    </a:p>
                  </a:txBody>
                  <a:tcPr/>
                </a:tc>
                <a:tc>
                  <a:txBody>
                    <a:bodyPr/>
                    <a:lstStyle/>
                    <a:p>
                      <a:pPr algn="r"/>
                      <a:endParaRPr lang="en-US" sz="1400" dirty="0">
                        <a:latin typeface="Arial" pitchFamily="34" charset="0"/>
                        <a:cs typeface="Arial" pitchFamily="34" charset="0"/>
                      </a:endParaRPr>
                    </a:p>
                    <a:p>
                      <a:pPr algn="r"/>
                      <a:r>
                        <a:rPr lang="en-US" sz="1400" dirty="0">
                          <a:latin typeface="Arial" pitchFamily="34" charset="0"/>
                          <a:cs typeface="Arial" pitchFamily="34" charset="0"/>
                        </a:rPr>
                        <a:t>2017</a:t>
                      </a:r>
                    </a:p>
                    <a:p>
                      <a:pPr algn="r"/>
                      <a:r>
                        <a:rPr lang="en-US" sz="1400" u="sng" dirty="0">
                          <a:latin typeface="Arial" pitchFamily="34" charset="0"/>
                          <a:cs typeface="Arial" pitchFamily="34" charset="0"/>
                        </a:rPr>
                        <a:t>Forecast</a:t>
                      </a:r>
                    </a:p>
                  </a:txBody>
                  <a:tcPr/>
                </a:tc>
                <a:tc>
                  <a:txBody>
                    <a:bodyPr/>
                    <a:lstStyle/>
                    <a:p>
                      <a:pPr algn="r"/>
                      <a:endParaRPr lang="en-US" sz="1400" dirty="0">
                        <a:latin typeface="Arial" pitchFamily="34" charset="0"/>
                        <a:cs typeface="Arial" pitchFamily="34" charset="0"/>
                      </a:endParaRPr>
                    </a:p>
                    <a:p>
                      <a:pPr algn="r"/>
                      <a:r>
                        <a:rPr lang="en-US" sz="1400" dirty="0">
                          <a:latin typeface="Arial" pitchFamily="34" charset="0"/>
                          <a:cs typeface="Arial" pitchFamily="34" charset="0"/>
                        </a:rPr>
                        <a:t>2017</a:t>
                      </a:r>
                    </a:p>
                    <a:p>
                      <a:pPr algn="r"/>
                      <a:r>
                        <a:rPr lang="en-US" sz="1400" u="sng" dirty="0">
                          <a:latin typeface="Arial" pitchFamily="34" charset="0"/>
                          <a:cs typeface="Arial" pitchFamily="34" charset="0"/>
                        </a:rPr>
                        <a:t>Budget</a:t>
                      </a:r>
                    </a:p>
                  </a:txBody>
                  <a:tcPr/>
                </a:tc>
                <a:extLst>
                  <a:ext uri="{0D108BD9-81ED-4DB2-BD59-A6C34878D82A}">
                    <a16:rowId xmlns:a16="http://schemas.microsoft.com/office/drawing/2014/main" val="10000"/>
                  </a:ext>
                </a:extLst>
              </a:tr>
              <a:tr h="552855">
                <a:tc>
                  <a:txBody>
                    <a:bodyPr/>
                    <a:lstStyle/>
                    <a:p>
                      <a:pPr marL="342900" indent="-342900">
                        <a:buFont typeface="Arial" pitchFamily="34" charset="0"/>
                        <a:buChar char="•"/>
                      </a:pPr>
                      <a:r>
                        <a:rPr lang="en-US" sz="1400" b="1" dirty="0">
                          <a:latin typeface="Arial" pitchFamily="34" charset="0"/>
                          <a:cs typeface="Arial" pitchFamily="34" charset="0"/>
                        </a:rPr>
                        <a:t>Membership</a:t>
                      </a:r>
                    </a:p>
                  </a:txBody>
                  <a:tcPr/>
                </a:tc>
                <a:tc>
                  <a:txBody>
                    <a:bodyPr/>
                    <a:lstStyle/>
                    <a:p>
                      <a:pPr algn="r"/>
                      <a:r>
                        <a:rPr lang="en-US" sz="1400" b="1" dirty="0">
                          <a:latin typeface="Arial" pitchFamily="34" charset="0"/>
                          <a:cs typeface="Arial" pitchFamily="34" charset="0"/>
                        </a:rPr>
                        <a:t>$4,500,000</a:t>
                      </a:r>
                    </a:p>
                  </a:txBody>
                  <a:tcPr/>
                </a:tc>
                <a:tc>
                  <a:txBody>
                    <a:bodyPr/>
                    <a:lstStyle/>
                    <a:p>
                      <a:pPr algn="r"/>
                      <a:r>
                        <a:rPr lang="en-US" sz="1400" b="1" dirty="0">
                          <a:latin typeface="Arial" pitchFamily="34" charset="0"/>
                          <a:cs typeface="Arial" pitchFamily="34" charset="0"/>
                        </a:rPr>
                        <a:t>$4,390,000</a:t>
                      </a:r>
                    </a:p>
                  </a:txBody>
                  <a:tcPr/>
                </a:tc>
                <a:tc>
                  <a:txBody>
                    <a:bodyPr/>
                    <a:lstStyle/>
                    <a:p>
                      <a:pPr algn="r"/>
                      <a:r>
                        <a:rPr lang="en-US" sz="1400" b="1" dirty="0">
                          <a:latin typeface="Arial" pitchFamily="34" charset="0"/>
                          <a:cs typeface="Arial" pitchFamily="34" charset="0"/>
                        </a:rPr>
                        <a:t>$4,288,000</a:t>
                      </a:r>
                    </a:p>
                  </a:txBody>
                  <a:tcPr/>
                </a:tc>
                <a:extLst>
                  <a:ext uri="{0D108BD9-81ED-4DB2-BD59-A6C34878D82A}">
                    <a16:rowId xmlns:a16="http://schemas.microsoft.com/office/drawing/2014/main" val="10001"/>
                  </a:ext>
                </a:extLst>
              </a:tr>
              <a:tr h="547812">
                <a:tc>
                  <a:txBody>
                    <a:bodyPr/>
                    <a:lstStyle/>
                    <a:p>
                      <a:pPr marL="342900" indent="-342900">
                        <a:buFont typeface="Arial" pitchFamily="34" charset="0"/>
                        <a:buChar char="•"/>
                      </a:pPr>
                      <a:r>
                        <a:rPr lang="en-US" sz="1400" b="1" dirty="0">
                          <a:latin typeface="Arial" pitchFamily="34" charset="0"/>
                          <a:cs typeface="Arial" pitchFamily="34" charset="0"/>
                        </a:rPr>
                        <a:t>Sponsorship</a:t>
                      </a:r>
                    </a:p>
                  </a:txBody>
                  <a:tcPr/>
                </a:tc>
                <a:tc>
                  <a:txBody>
                    <a:bodyPr/>
                    <a:lstStyle/>
                    <a:p>
                      <a:pPr algn="r"/>
                      <a:r>
                        <a:rPr lang="en-US" sz="1400" b="1" dirty="0">
                          <a:latin typeface="Arial" pitchFamily="34" charset="0"/>
                          <a:cs typeface="Arial" pitchFamily="34" charset="0"/>
                        </a:rPr>
                        <a:t>$5,147,250</a:t>
                      </a:r>
                    </a:p>
                  </a:txBody>
                  <a:tcPr/>
                </a:tc>
                <a:tc>
                  <a:txBody>
                    <a:bodyPr/>
                    <a:lstStyle/>
                    <a:p>
                      <a:pPr algn="r"/>
                      <a:r>
                        <a:rPr lang="en-US" sz="1400" b="1" dirty="0">
                          <a:latin typeface="Arial" pitchFamily="34" charset="0"/>
                          <a:cs typeface="Arial" pitchFamily="34" charset="0"/>
                        </a:rPr>
                        <a:t>$4,854,500</a:t>
                      </a:r>
                    </a:p>
                  </a:txBody>
                  <a:tcPr/>
                </a:tc>
                <a:tc>
                  <a:txBody>
                    <a:bodyPr/>
                    <a:lstStyle/>
                    <a:p>
                      <a:pPr algn="r"/>
                      <a:r>
                        <a:rPr lang="en-US" sz="1400" b="1" dirty="0">
                          <a:latin typeface="Arial" pitchFamily="34" charset="0"/>
                          <a:cs typeface="Arial" pitchFamily="34" charset="0"/>
                        </a:rPr>
                        <a:t>$4,639,750</a:t>
                      </a:r>
                    </a:p>
                  </a:txBody>
                  <a:tcPr/>
                </a:tc>
                <a:extLst>
                  <a:ext uri="{0D108BD9-81ED-4DB2-BD59-A6C34878D82A}">
                    <a16:rowId xmlns:a16="http://schemas.microsoft.com/office/drawing/2014/main" val="10002"/>
                  </a:ext>
                </a:extLst>
              </a:tr>
              <a:tr h="592667">
                <a:tc>
                  <a:txBody>
                    <a:bodyPr/>
                    <a:lstStyle/>
                    <a:p>
                      <a:pPr marL="342900" indent="-342900">
                        <a:buFont typeface="Arial" pitchFamily="34" charset="0"/>
                        <a:buChar char="•"/>
                      </a:pPr>
                      <a:r>
                        <a:rPr lang="en-US" sz="1400" b="1" dirty="0">
                          <a:latin typeface="Arial" pitchFamily="34" charset="0"/>
                          <a:cs typeface="Arial" pitchFamily="34" charset="0"/>
                        </a:rPr>
                        <a:t>Contributions    </a:t>
                      </a:r>
                    </a:p>
                  </a:txBody>
                  <a:tcPr/>
                </a:tc>
                <a:tc>
                  <a:txBody>
                    <a:bodyPr/>
                    <a:lstStyle/>
                    <a:p>
                      <a:pPr algn="r"/>
                      <a:r>
                        <a:rPr lang="en-US" sz="1400" b="1" dirty="0">
                          <a:latin typeface="Arial" pitchFamily="34" charset="0"/>
                          <a:cs typeface="Arial" pitchFamily="34" charset="0"/>
                        </a:rPr>
                        <a:t>$60,000</a:t>
                      </a:r>
                    </a:p>
                  </a:txBody>
                  <a:tcPr/>
                </a:tc>
                <a:tc>
                  <a:txBody>
                    <a:bodyPr/>
                    <a:lstStyle/>
                    <a:p>
                      <a:pPr algn="r"/>
                      <a:r>
                        <a:rPr lang="en-US" sz="1400" b="1" dirty="0">
                          <a:latin typeface="Arial" pitchFamily="34" charset="0"/>
                          <a:cs typeface="Arial" pitchFamily="34" charset="0"/>
                        </a:rPr>
                        <a:t>$82,661</a:t>
                      </a:r>
                    </a:p>
                  </a:txBody>
                  <a:tcPr/>
                </a:tc>
                <a:tc>
                  <a:txBody>
                    <a:bodyPr/>
                    <a:lstStyle/>
                    <a:p>
                      <a:pPr algn="r"/>
                      <a:r>
                        <a:rPr lang="en-US" sz="1400" b="1" dirty="0">
                          <a:latin typeface="Arial" pitchFamily="34" charset="0"/>
                          <a:cs typeface="Arial" pitchFamily="34" charset="0"/>
                        </a:rPr>
                        <a:t>$85,000</a:t>
                      </a:r>
                    </a:p>
                  </a:txBody>
                  <a:tcPr/>
                </a:tc>
                <a:extLst>
                  <a:ext uri="{0D108BD9-81ED-4DB2-BD59-A6C34878D82A}">
                    <a16:rowId xmlns:a16="http://schemas.microsoft.com/office/drawing/2014/main" val="10003"/>
                  </a:ext>
                </a:extLst>
              </a:tr>
              <a:tr h="535021">
                <a:tc>
                  <a:txBody>
                    <a:bodyPr/>
                    <a:lstStyle/>
                    <a:p>
                      <a:pPr marL="342900" indent="-342900">
                        <a:buFont typeface="Arial" pitchFamily="34" charset="0"/>
                        <a:buChar char="•"/>
                      </a:pPr>
                      <a:r>
                        <a:rPr lang="en-US" sz="1400" b="1" dirty="0">
                          <a:latin typeface="Arial" pitchFamily="34" charset="0"/>
                          <a:cs typeface="Arial" pitchFamily="34" charset="0"/>
                        </a:rPr>
                        <a:t>Registration Fees</a:t>
                      </a:r>
                    </a:p>
                  </a:txBody>
                  <a:tcPr/>
                </a:tc>
                <a:tc>
                  <a:txBody>
                    <a:bodyPr/>
                    <a:lstStyle/>
                    <a:p>
                      <a:pPr algn="r"/>
                      <a:r>
                        <a:rPr lang="en-US" sz="1400" b="1" u="none" dirty="0">
                          <a:latin typeface="Arial" pitchFamily="34" charset="0"/>
                          <a:cs typeface="Arial" pitchFamily="34" charset="0"/>
                        </a:rPr>
                        <a:t>$2,043,500</a:t>
                      </a:r>
                    </a:p>
                  </a:txBody>
                  <a:tcPr/>
                </a:tc>
                <a:tc>
                  <a:txBody>
                    <a:bodyPr/>
                    <a:lstStyle/>
                    <a:p>
                      <a:pPr algn="r"/>
                      <a:r>
                        <a:rPr lang="en-US" sz="1400" b="1" u="none" dirty="0">
                          <a:latin typeface="Arial" pitchFamily="34" charset="0"/>
                          <a:cs typeface="Arial" pitchFamily="34" charset="0"/>
                        </a:rPr>
                        <a:t>$1,994,806</a:t>
                      </a:r>
                    </a:p>
                  </a:txBody>
                  <a:tcPr/>
                </a:tc>
                <a:tc>
                  <a:txBody>
                    <a:bodyPr/>
                    <a:lstStyle/>
                    <a:p>
                      <a:pPr algn="r"/>
                      <a:r>
                        <a:rPr lang="en-US" sz="1400" b="1" u="none" dirty="0">
                          <a:latin typeface="Arial" pitchFamily="34" charset="0"/>
                          <a:cs typeface="Arial" pitchFamily="34" charset="0"/>
                        </a:rPr>
                        <a:t>$1,667,500</a:t>
                      </a:r>
                    </a:p>
                  </a:txBody>
                  <a:tcPr/>
                </a:tc>
                <a:extLst>
                  <a:ext uri="{0D108BD9-81ED-4DB2-BD59-A6C34878D82A}">
                    <a16:rowId xmlns:a16="http://schemas.microsoft.com/office/drawing/2014/main" val="10004"/>
                  </a:ext>
                </a:extLst>
              </a:tr>
              <a:tr h="535021">
                <a:tc>
                  <a:txBody>
                    <a:bodyPr/>
                    <a:lstStyle/>
                    <a:p>
                      <a:pPr marL="342900" indent="-342900">
                        <a:buFont typeface="Arial" pitchFamily="34" charset="0"/>
                        <a:buChar char="•"/>
                      </a:pPr>
                      <a:r>
                        <a:rPr lang="en-US" sz="1400" b="1" dirty="0">
                          <a:latin typeface="Arial" pitchFamily="34" charset="0"/>
                          <a:cs typeface="Arial" pitchFamily="34" charset="0"/>
                        </a:rPr>
                        <a:t>Exhibit Fees</a:t>
                      </a:r>
                    </a:p>
                  </a:txBody>
                  <a:tcPr/>
                </a:tc>
                <a:tc>
                  <a:txBody>
                    <a:bodyPr/>
                    <a:lstStyle/>
                    <a:p>
                      <a:pPr algn="r"/>
                      <a:r>
                        <a:rPr lang="en-US" sz="1400" b="1" u="none" dirty="0">
                          <a:latin typeface="Arial" pitchFamily="34" charset="0"/>
                          <a:cs typeface="Arial" pitchFamily="34" charset="0"/>
                        </a:rPr>
                        <a:t>$730,000</a:t>
                      </a:r>
                    </a:p>
                  </a:txBody>
                  <a:tcPr/>
                </a:tc>
                <a:tc>
                  <a:txBody>
                    <a:bodyPr/>
                    <a:lstStyle/>
                    <a:p>
                      <a:pPr algn="r"/>
                      <a:r>
                        <a:rPr lang="en-US" sz="1400" b="1" u="none" dirty="0">
                          <a:latin typeface="Arial" pitchFamily="34" charset="0"/>
                          <a:cs typeface="Arial" pitchFamily="34" charset="0"/>
                        </a:rPr>
                        <a:t>$703,000</a:t>
                      </a:r>
                    </a:p>
                  </a:txBody>
                  <a:tcPr/>
                </a:tc>
                <a:tc>
                  <a:txBody>
                    <a:bodyPr/>
                    <a:lstStyle/>
                    <a:p>
                      <a:pPr algn="r"/>
                      <a:r>
                        <a:rPr lang="en-US" sz="1400" b="1" u="none" dirty="0">
                          <a:latin typeface="Arial" pitchFamily="34" charset="0"/>
                          <a:cs typeface="Arial" pitchFamily="34" charset="0"/>
                        </a:rPr>
                        <a:t>$650,000</a:t>
                      </a:r>
                    </a:p>
                  </a:txBody>
                  <a:tcPr/>
                </a:tc>
                <a:extLst>
                  <a:ext uri="{0D108BD9-81ED-4DB2-BD59-A6C34878D82A}">
                    <a16:rowId xmlns:a16="http://schemas.microsoft.com/office/drawing/2014/main" val="10005"/>
                  </a:ext>
                </a:extLst>
              </a:tr>
              <a:tr h="535021">
                <a:tc>
                  <a:txBody>
                    <a:bodyPr/>
                    <a:lstStyle/>
                    <a:p>
                      <a:pPr marL="342900" indent="-342900">
                        <a:buFont typeface="Arial" pitchFamily="34" charset="0"/>
                        <a:buChar char="•"/>
                      </a:pPr>
                      <a:r>
                        <a:rPr lang="en-US" sz="1400" b="1" dirty="0">
                          <a:latin typeface="Arial" pitchFamily="34" charset="0"/>
                          <a:cs typeface="Arial" pitchFamily="34" charset="0"/>
                        </a:rPr>
                        <a:t>Other Revenues</a:t>
                      </a:r>
                    </a:p>
                  </a:txBody>
                  <a:tcPr/>
                </a:tc>
                <a:tc>
                  <a:txBody>
                    <a:bodyPr/>
                    <a:lstStyle/>
                    <a:p>
                      <a:pPr algn="r"/>
                      <a:r>
                        <a:rPr lang="en-US" sz="1400" b="1" u="sng" dirty="0">
                          <a:latin typeface="Arial" pitchFamily="34" charset="0"/>
                          <a:cs typeface="Arial" pitchFamily="34" charset="0"/>
                        </a:rPr>
                        <a:t>$235,000</a:t>
                      </a:r>
                    </a:p>
                  </a:txBody>
                  <a:tcPr/>
                </a:tc>
                <a:tc>
                  <a:txBody>
                    <a:bodyPr/>
                    <a:lstStyle/>
                    <a:p>
                      <a:pPr algn="r"/>
                      <a:r>
                        <a:rPr lang="en-US" sz="1400" b="1" u="sng" dirty="0">
                          <a:latin typeface="Arial" pitchFamily="34" charset="0"/>
                          <a:cs typeface="Arial" pitchFamily="34" charset="0"/>
                        </a:rPr>
                        <a:t>$210,088</a:t>
                      </a:r>
                    </a:p>
                  </a:txBody>
                  <a:tcPr/>
                </a:tc>
                <a:tc>
                  <a:txBody>
                    <a:bodyPr/>
                    <a:lstStyle/>
                    <a:p>
                      <a:pPr algn="r"/>
                      <a:r>
                        <a:rPr lang="en-US" sz="1400" b="1" u="sng" dirty="0">
                          <a:latin typeface="Arial" pitchFamily="34" charset="0"/>
                          <a:cs typeface="Arial" pitchFamily="34" charset="0"/>
                        </a:rPr>
                        <a:t>$245,000</a:t>
                      </a:r>
                    </a:p>
                  </a:txBody>
                  <a:tcPr/>
                </a:tc>
                <a:extLst>
                  <a:ext uri="{0D108BD9-81ED-4DB2-BD59-A6C34878D82A}">
                    <a16:rowId xmlns:a16="http://schemas.microsoft.com/office/drawing/2014/main" val="10006"/>
                  </a:ext>
                </a:extLst>
              </a:tr>
              <a:tr h="535021">
                <a:tc>
                  <a:txBody>
                    <a:bodyPr/>
                    <a:lstStyle/>
                    <a:p>
                      <a:r>
                        <a:rPr lang="en-US" sz="1400" b="1" dirty="0">
                          <a:latin typeface="Arial" pitchFamily="34" charset="0"/>
                          <a:cs typeface="Arial" pitchFamily="34" charset="0"/>
                        </a:rPr>
                        <a:t>Total</a:t>
                      </a:r>
                      <a:r>
                        <a:rPr lang="en-US" sz="1400" b="1" baseline="0" dirty="0">
                          <a:latin typeface="Arial" pitchFamily="34" charset="0"/>
                          <a:cs typeface="Arial" pitchFamily="34" charset="0"/>
                        </a:rPr>
                        <a:t> Revenue </a:t>
                      </a:r>
                      <a:endParaRPr lang="en-US" sz="1400" b="1" dirty="0">
                        <a:latin typeface="Arial" pitchFamily="34" charset="0"/>
                        <a:cs typeface="Arial" pitchFamily="34" charset="0"/>
                      </a:endParaRPr>
                    </a:p>
                  </a:txBody>
                  <a:tcPr/>
                </a:tc>
                <a:tc>
                  <a:txBody>
                    <a:bodyPr/>
                    <a:lstStyle/>
                    <a:p>
                      <a:pPr algn="r"/>
                      <a:r>
                        <a:rPr lang="en-US" sz="1400" b="1" u="none" baseline="0" dirty="0">
                          <a:latin typeface="Arial" pitchFamily="34" charset="0"/>
                          <a:cs typeface="Arial" pitchFamily="34" charset="0"/>
                        </a:rPr>
                        <a:t>$12,715,750</a:t>
                      </a:r>
                    </a:p>
                  </a:txBody>
                  <a:tcPr/>
                </a:tc>
                <a:tc>
                  <a:txBody>
                    <a:bodyPr/>
                    <a:lstStyle/>
                    <a:p>
                      <a:pPr algn="r"/>
                      <a:r>
                        <a:rPr lang="en-US" sz="1400" b="1" u="none" baseline="0" dirty="0">
                          <a:latin typeface="Arial" pitchFamily="34" charset="0"/>
                          <a:cs typeface="Arial" pitchFamily="34" charset="0"/>
                        </a:rPr>
                        <a:t>$12,235,055</a:t>
                      </a:r>
                    </a:p>
                  </a:txBody>
                  <a:tcPr/>
                </a:tc>
                <a:tc>
                  <a:txBody>
                    <a:bodyPr/>
                    <a:lstStyle/>
                    <a:p>
                      <a:pPr algn="r"/>
                      <a:r>
                        <a:rPr lang="en-US" sz="1400" b="1" u="none" baseline="0" dirty="0">
                          <a:latin typeface="Arial" pitchFamily="34" charset="0"/>
                          <a:cs typeface="Arial" pitchFamily="34" charset="0"/>
                        </a:rPr>
                        <a:t>$11,575,250</a:t>
                      </a:r>
                    </a:p>
                  </a:txBody>
                  <a:tcPr/>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B20B5F73-45E5-48E8-AC84-D16DB5F43168}"/>
              </a:ext>
            </a:extLst>
          </p:cNvPr>
          <p:cNvSpPr txBox="1"/>
          <p:nvPr/>
        </p:nvSpPr>
        <p:spPr>
          <a:xfrm>
            <a:off x="612396" y="5939405"/>
            <a:ext cx="7700861" cy="33855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S PGothic" charset="0"/>
              </a:rPr>
              <a:t>2018 Revenue Budget reflects a 3.9% increase over 2017 Revenue Forecast</a:t>
            </a:r>
          </a:p>
        </p:txBody>
      </p:sp>
    </p:spTree>
    <p:extLst>
      <p:ext uri="{BB962C8B-B14F-4D97-AF65-F5344CB8AC3E}">
        <p14:creationId xmlns:p14="http://schemas.microsoft.com/office/powerpoint/2010/main" val="2439766756"/>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63" y="0"/>
            <a:ext cx="8390138" cy="887767"/>
          </a:xfrm>
        </p:spPr>
        <p:txBody>
          <a:bodyPr>
            <a:noAutofit/>
          </a:bodyPr>
          <a:lstStyle/>
          <a:p>
            <a:r>
              <a:rPr lang="en-US" b="1" dirty="0">
                <a:solidFill>
                  <a:schemeClr val="accent1"/>
                </a:solidFill>
              </a:rPr>
              <a:t>2018 Budget: Membership Calculation</a:t>
            </a:r>
          </a:p>
        </p:txBody>
      </p:sp>
      <p:graphicFrame>
        <p:nvGraphicFramePr>
          <p:cNvPr id="5" name="Table 4"/>
          <p:cNvGraphicFramePr>
            <a:graphicFrameLocks noGrp="1"/>
          </p:cNvGraphicFramePr>
          <p:nvPr>
            <p:extLst/>
          </p:nvPr>
        </p:nvGraphicFramePr>
        <p:xfrm>
          <a:off x="721019" y="907848"/>
          <a:ext cx="7693825" cy="4736194"/>
        </p:xfrm>
        <a:graphic>
          <a:graphicData uri="http://schemas.openxmlformats.org/drawingml/2006/table">
            <a:tbl>
              <a:tblPr firstRow="1" bandRow="1">
                <a:tableStyleId>{5FD0F851-EC5A-4D38-B0AD-8093EC10F338}</a:tableStyleId>
              </a:tblPr>
              <a:tblGrid>
                <a:gridCol w="2667434">
                  <a:extLst>
                    <a:ext uri="{9D8B030D-6E8A-4147-A177-3AD203B41FA5}">
                      <a16:colId xmlns:a16="http://schemas.microsoft.com/office/drawing/2014/main" val="20000"/>
                    </a:ext>
                  </a:extLst>
                </a:gridCol>
                <a:gridCol w="1923458">
                  <a:extLst>
                    <a:ext uri="{9D8B030D-6E8A-4147-A177-3AD203B41FA5}">
                      <a16:colId xmlns:a16="http://schemas.microsoft.com/office/drawing/2014/main" val="20001"/>
                    </a:ext>
                  </a:extLst>
                </a:gridCol>
                <a:gridCol w="1334495">
                  <a:extLst>
                    <a:ext uri="{9D8B030D-6E8A-4147-A177-3AD203B41FA5}">
                      <a16:colId xmlns:a16="http://schemas.microsoft.com/office/drawing/2014/main" val="20002"/>
                    </a:ext>
                  </a:extLst>
                </a:gridCol>
                <a:gridCol w="1768438">
                  <a:extLst>
                    <a:ext uri="{9D8B030D-6E8A-4147-A177-3AD203B41FA5}">
                      <a16:colId xmlns:a16="http://schemas.microsoft.com/office/drawing/2014/main" val="20003"/>
                    </a:ext>
                  </a:extLst>
                </a:gridCol>
              </a:tblGrid>
              <a:tr h="10634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u="sng" dirty="0">
                          <a:latin typeface="Arial" pitchFamily="34" charset="0"/>
                          <a:cs typeface="Arial" pitchFamily="34" charset="0"/>
                        </a:rPr>
                        <a:t>Membership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u="sng" dirty="0">
                          <a:latin typeface="Arial" pitchFamily="34" charset="0"/>
                          <a:cs typeface="Arial" pitchFamily="34" charset="0"/>
                        </a:rPr>
                        <a:t>Revenue Brackets</a:t>
                      </a:r>
                    </a:p>
                    <a:p>
                      <a:endParaRPr lang="en-US" sz="1800" u="sng" dirty="0">
                        <a:latin typeface="Arial" pitchFamily="34" charset="0"/>
                        <a:cs typeface="Arial" pitchFamily="34" charset="0"/>
                      </a:endParaRPr>
                    </a:p>
                  </a:txBody>
                  <a:tcPr/>
                </a:tc>
                <a:tc>
                  <a:txBody>
                    <a:bodyPr/>
                    <a:lstStyle/>
                    <a:p>
                      <a:pPr lvl="0" algn="ctr"/>
                      <a:r>
                        <a:rPr lang="en-US" sz="1800" u="sng" dirty="0">
                          <a:latin typeface="Arial" pitchFamily="34" charset="0"/>
                          <a:cs typeface="Arial" pitchFamily="34" charset="0"/>
                        </a:rPr>
                        <a:t>Annual</a:t>
                      </a:r>
                    </a:p>
                    <a:p>
                      <a:pPr lvl="0" algn="ctr"/>
                      <a:r>
                        <a:rPr lang="en-US" sz="1800" u="sng" dirty="0">
                          <a:latin typeface="Arial" pitchFamily="34" charset="0"/>
                          <a:cs typeface="Arial" pitchFamily="34" charset="0"/>
                        </a:rPr>
                        <a:t>Dues </a:t>
                      </a:r>
                    </a:p>
                  </a:txBody>
                  <a:tcPr/>
                </a:tc>
                <a:tc>
                  <a:txBody>
                    <a:bodyPr/>
                    <a:lstStyle/>
                    <a:p>
                      <a:pPr algn="ctr"/>
                      <a:r>
                        <a:rPr lang="en-US" sz="1800" u="sng" dirty="0">
                          <a:latin typeface="Arial" pitchFamily="34" charset="0"/>
                          <a:cs typeface="Arial" pitchFamily="34" charset="0"/>
                        </a:rPr>
                        <a:t>Number of</a:t>
                      </a:r>
                    </a:p>
                    <a:p>
                      <a:pPr algn="ctr"/>
                      <a:r>
                        <a:rPr lang="en-US" sz="1800" u="sng" dirty="0">
                          <a:latin typeface="Arial" pitchFamily="34" charset="0"/>
                          <a:cs typeface="Arial" pitchFamily="34" charset="0"/>
                        </a:rPr>
                        <a:t>Members</a:t>
                      </a:r>
                    </a:p>
                  </a:txBody>
                  <a:tcPr/>
                </a:tc>
                <a:tc>
                  <a:txBody>
                    <a:bodyPr/>
                    <a:lstStyle/>
                    <a:p>
                      <a:pPr lvl="1" algn="ctr"/>
                      <a:r>
                        <a:rPr lang="en-US" sz="1800" u="sng" dirty="0">
                          <a:latin typeface="Arial" pitchFamily="34" charset="0"/>
                          <a:cs typeface="Arial" pitchFamily="34" charset="0"/>
                        </a:rPr>
                        <a:t>2018 Full</a:t>
                      </a:r>
                      <a:r>
                        <a:rPr lang="en-US" sz="1800" u="sng" baseline="0" dirty="0">
                          <a:latin typeface="Arial" pitchFamily="34" charset="0"/>
                          <a:cs typeface="Arial" pitchFamily="34" charset="0"/>
                        </a:rPr>
                        <a:t> Year Dues</a:t>
                      </a:r>
                      <a:endParaRPr lang="en-US" sz="1800" u="sng" dirty="0">
                        <a:latin typeface="Arial" pitchFamily="34" charset="0"/>
                        <a:cs typeface="Arial" pitchFamily="34" charset="0"/>
                      </a:endParaRPr>
                    </a:p>
                    <a:p>
                      <a:pPr algn="r"/>
                      <a:endParaRPr lang="en-US" sz="1800" u="sng" dirty="0">
                        <a:latin typeface="Arial" pitchFamily="34" charset="0"/>
                        <a:cs typeface="Arial" pitchFamily="34" charset="0"/>
                      </a:endParaRPr>
                    </a:p>
                  </a:txBody>
                  <a:tcPr/>
                </a:tc>
                <a:extLst>
                  <a:ext uri="{0D108BD9-81ED-4DB2-BD59-A6C34878D82A}">
                    <a16:rowId xmlns:a16="http://schemas.microsoft.com/office/drawing/2014/main" val="10000"/>
                  </a:ext>
                </a:extLst>
              </a:tr>
              <a:tr h="290583">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a:latin typeface="Arial" pitchFamily="34" charset="0"/>
                          <a:cs typeface="Arial" pitchFamily="34" charset="0"/>
                        </a:rPr>
                        <a:t>$70B +</a:t>
                      </a:r>
                    </a:p>
                  </a:txBody>
                  <a:tcPr/>
                </a:tc>
                <a:tc>
                  <a:txBody>
                    <a:bodyPr/>
                    <a:lstStyle/>
                    <a:p>
                      <a:pPr marL="0" indent="0" algn="ctr">
                        <a:buFont typeface="Arial" pitchFamily="34" charset="0"/>
                        <a:buNone/>
                      </a:pPr>
                      <a:r>
                        <a:rPr lang="en-US" sz="1400" b="1" dirty="0">
                          <a:latin typeface="Arial" pitchFamily="34" charset="0"/>
                          <a:cs typeface="Arial" pitchFamily="34" charset="0"/>
                        </a:rPr>
                        <a:t>$31,000</a:t>
                      </a:r>
                    </a:p>
                  </a:txBody>
                  <a:tcPr/>
                </a:tc>
                <a:tc>
                  <a:txBody>
                    <a:bodyPr/>
                    <a:lstStyle/>
                    <a:p>
                      <a:pPr algn="ctr"/>
                      <a:r>
                        <a:rPr lang="en-US" sz="1400" b="1" u="none" dirty="0">
                          <a:latin typeface="Arial" pitchFamily="34" charset="0"/>
                          <a:cs typeface="Arial" pitchFamily="34" charset="0"/>
                        </a:rPr>
                        <a:t>35</a:t>
                      </a:r>
                    </a:p>
                  </a:txBody>
                  <a:tcPr/>
                </a:tc>
                <a:tc>
                  <a:txBody>
                    <a:bodyPr/>
                    <a:lstStyle/>
                    <a:p>
                      <a:pPr algn="r"/>
                      <a:r>
                        <a:rPr lang="en-US" sz="1400" b="1" u="none" dirty="0">
                          <a:latin typeface="Arial" pitchFamily="34" charset="0"/>
                          <a:cs typeface="Arial" pitchFamily="34" charset="0"/>
                        </a:rPr>
                        <a:t>$1,085,000</a:t>
                      </a:r>
                    </a:p>
                  </a:txBody>
                  <a:tcPr/>
                </a:tc>
                <a:extLst>
                  <a:ext uri="{0D108BD9-81ED-4DB2-BD59-A6C34878D82A}">
                    <a16:rowId xmlns:a16="http://schemas.microsoft.com/office/drawing/2014/main" val="10001"/>
                  </a:ext>
                </a:extLst>
              </a:tr>
              <a:tr h="309723">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a:latin typeface="Arial" pitchFamily="34" charset="0"/>
                          <a:cs typeface="Arial" pitchFamily="34" charset="0"/>
                        </a:rPr>
                        <a:t>$35B - $69.9B </a:t>
                      </a:r>
                    </a:p>
                  </a:txBody>
                  <a:tcPr/>
                </a:tc>
                <a:tc>
                  <a:txBody>
                    <a:bodyPr/>
                    <a:lstStyle/>
                    <a:p>
                      <a:pPr marL="0" indent="0" algn="ctr">
                        <a:buFont typeface="Arial" pitchFamily="34" charset="0"/>
                        <a:buNone/>
                      </a:pPr>
                      <a:r>
                        <a:rPr lang="en-US" sz="1400" b="1" dirty="0">
                          <a:latin typeface="Arial" pitchFamily="34" charset="0"/>
                          <a:cs typeface="Arial" pitchFamily="34" charset="0"/>
                        </a:rPr>
                        <a:t>$26,000</a:t>
                      </a:r>
                    </a:p>
                  </a:txBody>
                  <a:tcPr/>
                </a:tc>
                <a:tc>
                  <a:txBody>
                    <a:bodyPr/>
                    <a:lstStyle/>
                    <a:p>
                      <a:pPr algn="ctr"/>
                      <a:r>
                        <a:rPr lang="en-US" sz="1400" b="1" u="none" dirty="0">
                          <a:latin typeface="Arial" pitchFamily="34" charset="0"/>
                          <a:cs typeface="Arial" pitchFamily="34" charset="0"/>
                        </a:rPr>
                        <a:t>29</a:t>
                      </a:r>
                    </a:p>
                  </a:txBody>
                  <a:tcPr/>
                </a:tc>
                <a:tc>
                  <a:txBody>
                    <a:bodyPr/>
                    <a:lstStyle/>
                    <a:p>
                      <a:pPr algn="r"/>
                      <a:r>
                        <a:rPr lang="en-US" sz="1400" b="1" u="none" dirty="0">
                          <a:latin typeface="Arial" pitchFamily="34" charset="0"/>
                          <a:cs typeface="Arial" pitchFamily="34" charset="0"/>
                        </a:rPr>
                        <a:t>$754,000</a:t>
                      </a:r>
                    </a:p>
                  </a:txBody>
                  <a:tcPr/>
                </a:tc>
                <a:extLst>
                  <a:ext uri="{0D108BD9-81ED-4DB2-BD59-A6C34878D82A}">
                    <a16:rowId xmlns:a16="http://schemas.microsoft.com/office/drawing/2014/main" val="10002"/>
                  </a:ext>
                </a:extLst>
              </a:tr>
              <a:tr h="299103">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a:latin typeface="Arial" pitchFamily="34" charset="0"/>
                          <a:cs typeface="Arial" pitchFamily="34" charset="0"/>
                        </a:rPr>
                        <a:t>$25B - $34.9B </a:t>
                      </a:r>
                    </a:p>
                  </a:txBody>
                  <a:tcPr/>
                </a:tc>
                <a:tc>
                  <a:txBody>
                    <a:bodyPr/>
                    <a:lstStyle/>
                    <a:p>
                      <a:pPr marL="0" indent="0" algn="ctr">
                        <a:buFont typeface="Arial" pitchFamily="34" charset="0"/>
                        <a:buNone/>
                      </a:pPr>
                      <a:r>
                        <a:rPr lang="en-US" sz="1400" b="1" dirty="0">
                          <a:latin typeface="Arial" pitchFamily="34" charset="0"/>
                          <a:cs typeface="Arial" pitchFamily="34" charset="0"/>
                        </a:rPr>
                        <a:t>$21,000</a:t>
                      </a:r>
                    </a:p>
                  </a:txBody>
                  <a:tcPr/>
                </a:tc>
                <a:tc>
                  <a:txBody>
                    <a:bodyPr/>
                    <a:lstStyle/>
                    <a:p>
                      <a:pPr algn="ctr"/>
                      <a:r>
                        <a:rPr lang="en-US" sz="1400" b="1" u="none" dirty="0">
                          <a:latin typeface="Arial" pitchFamily="34" charset="0"/>
                          <a:cs typeface="Arial" pitchFamily="34" charset="0"/>
                        </a:rPr>
                        <a:t>12</a:t>
                      </a:r>
                    </a:p>
                  </a:txBody>
                  <a:tcPr/>
                </a:tc>
                <a:tc>
                  <a:txBody>
                    <a:bodyPr/>
                    <a:lstStyle/>
                    <a:p>
                      <a:pPr algn="r"/>
                      <a:r>
                        <a:rPr lang="en-US" sz="1400" b="1" u="none" dirty="0">
                          <a:latin typeface="Arial" pitchFamily="34" charset="0"/>
                          <a:cs typeface="Arial" pitchFamily="34" charset="0"/>
                        </a:rPr>
                        <a:t>$252,000</a:t>
                      </a:r>
                    </a:p>
                  </a:txBody>
                  <a:tcPr/>
                </a:tc>
                <a:extLst>
                  <a:ext uri="{0D108BD9-81ED-4DB2-BD59-A6C34878D82A}">
                    <a16:rowId xmlns:a16="http://schemas.microsoft.com/office/drawing/2014/main" val="10003"/>
                  </a:ext>
                </a:extLst>
              </a:tr>
              <a:tr h="326829">
                <a:tc>
                  <a:txBody>
                    <a:bodyPr/>
                    <a:lstStyle/>
                    <a:p>
                      <a:pPr marL="0" indent="0">
                        <a:buFont typeface="Arial" pitchFamily="34" charset="0"/>
                        <a:buNone/>
                      </a:pPr>
                      <a:r>
                        <a:rPr lang="en-US" sz="1400" b="1" dirty="0">
                          <a:latin typeface="Arial" pitchFamily="34" charset="0"/>
                          <a:cs typeface="Arial" pitchFamily="34" charset="0"/>
                        </a:rPr>
                        <a:t>$13B - $24.9B</a:t>
                      </a:r>
                    </a:p>
                  </a:txBody>
                  <a:tcPr/>
                </a:tc>
                <a:tc>
                  <a:txBody>
                    <a:bodyPr/>
                    <a:lstStyle/>
                    <a:p>
                      <a:pPr marL="0" indent="0" algn="ctr">
                        <a:buFont typeface="Arial" pitchFamily="34" charset="0"/>
                        <a:buNone/>
                      </a:pPr>
                      <a:r>
                        <a:rPr lang="en-US" sz="1400" b="1" dirty="0">
                          <a:latin typeface="Arial" pitchFamily="34" charset="0"/>
                          <a:cs typeface="Arial" pitchFamily="34" charset="0"/>
                        </a:rPr>
                        <a:t>$16,000</a:t>
                      </a:r>
                    </a:p>
                  </a:txBody>
                  <a:tcPr/>
                </a:tc>
                <a:tc>
                  <a:txBody>
                    <a:bodyPr/>
                    <a:lstStyle/>
                    <a:p>
                      <a:pPr algn="ctr"/>
                      <a:r>
                        <a:rPr lang="en-US" sz="1400" b="1" u="none" dirty="0">
                          <a:latin typeface="Arial" pitchFamily="34" charset="0"/>
                          <a:cs typeface="Arial" pitchFamily="34" charset="0"/>
                        </a:rPr>
                        <a:t>45</a:t>
                      </a:r>
                    </a:p>
                  </a:txBody>
                  <a:tcPr/>
                </a:tc>
                <a:tc>
                  <a:txBody>
                    <a:bodyPr/>
                    <a:lstStyle/>
                    <a:p>
                      <a:pPr algn="r"/>
                      <a:r>
                        <a:rPr lang="en-US" sz="1400" b="1" u="none" dirty="0">
                          <a:latin typeface="Arial" pitchFamily="34" charset="0"/>
                          <a:cs typeface="Arial" pitchFamily="34" charset="0"/>
                        </a:rPr>
                        <a:t>$720,000</a:t>
                      </a:r>
                    </a:p>
                  </a:txBody>
                  <a:tcPr/>
                </a:tc>
                <a:extLst>
                  <a:ext uri="{0D108BD9-81ED-4DB2-BD59-A6C34878D82A}">
                    <a16:rowId xmlns:a16="http://schemas.microsoft.com/office/drawing/2014/main" val="10004"/>
                  </a:ext>
                </a:extLst>
              </a:tr>
              <a:tr h="321933">
                <a:tc>
                  <a:txBody>
                    <a:bodyPr/>
                    <a:lstStyle/>
                    <a:p>
                      <a:pPr marL="0" indent="0">
                        <a:buFont typeface="Arial" pitchFamily="34" charset="0"/>
                        <a:buNone/>
                      </a:pPr>
                      <a:r>
                        <a:rPr lang="en-US" sz="1400" b="1" dirty="0">
                          <a:latin typeface="Arial" pitchFamily="34" charset="0"/>
                          <a:cs typeface="Arial" pitchFamily="34" charset="0"/>
                        </a:rPr>
                        <a:t>$6B - $12.9B</a:t>
                      </a:r>
                    </a:p>
                  </a:txBody>
                  <a:tcPr/>
                </a:tc>
                <a:tc>
                  <a:txBody>
                    <a:bodyPr/>
                    <a:lstStyle/>
                    <a:p>
                      <a:pPr marL="0" indent="0" algn="ctr">
                        <a:buFont typeface="Arial" pitchFamily="34" charset="0"/>
                        <a:buNone/>
                      </a:pPr>
                      <a:r>
                        <a:rPr lang="en-US" sz="1400" b="1" dirty="0">
                          <a:latin typeface="Arial" pitchFamily="34" charset="0"/>
                          <a:cs typeface="Arial" pitchFamily="34" charset="0"/>
                        </a:rPr>
                        <a:t>$10,500</a:t>
                      </a:r>
                    </a:p>
                  </a:txBody>
                  <a:tcPr/>
                </a:tc>
                <a:tc>
                  <a:txBody>
                    <a:bodyPr/>
                    <a:lstStyle/>
                    <a:p>
                      <a:pPr algn="ctr"/>
                      <a:r>
                        <a:rPr lang="en-US" sz="1400" b="1" u="none" dirty="0">
                          <a:latin typeface="Arial" pitchFamily="34" charset="0"/>
                          <a:cs typeface="Arial" pitchFamily="34" charset="0"/>
                        </a:rPr>
                        <a:t>62</a:t>
                      </a:r>
                    </a:p>
                  </a:txBody>
                  <a:tcPr/>
                </a:tc>
                <a:tc>
                  <a:txBody>
                    <a:bodyPr/>
                    <a:lstStyle/>
                    <a:p>
                      <a:pPr algn="r"/>
                      <a:r>
                        <a:rPr lang="en-US" sz="1400" b="1" u="none" dirty="0">
                          <a:latin typeface="Arial" pitchFamily="34" charset="0"/>
                          <a:cs typeface="Arial" pitchFamily="34" charset="0"/>
                        </a:rPr>
                        <a:t>$651,000</a:t>
                      </a:r>
                    </a:p>
                  </a:txBody>
                  <a:tcPr/>
                </a:tc>
                <a:extLst>
                  <a:ext uri="{0D108BD9-81ED-4DB2-BD59-A6C34878D82A}">
                    <a16:rowId xmlns:a16="http://schemas.microsoft.com/office/drawing/2014/main" val="10005"/>
                  </a:ext>
                </a:extLst>
              </a:tr>
              <a:tr h="298162">
                <a:tc>
                  <a:txBody>
                    <a:bodyPr/>
                    <a:lstStyle/>
                    <a:p>
                      <a:pPr marL="0" indent="0">
                        <a:buFont typeface="Arial" pitchFamily="34" charset="0"/>
                        <a:buNone/>
                      </a:pPr>
                      <a:r>
                        <a:rPr lang="en-US" sz="1400" b="1" dirty="0">
                          <a:latin typeface="Arial" pitchFamily="34" charset="0"/>
                          <a:cs typeface="Arial" pitchFamily="34" charset="0"/>
                        </a:rPr>
                        <a:t>$1B - $5.9B </a:t>
                      </a:r>
                    </a:p>
                  </a:txBody>
                  <a:tcPr/>
                </a:tc>
                <a:tc>
                  <a:txBody>
                    <a:bodyPr/>
                    <a:lstStyle/>
                    <a:p>
                      <a:pPr marL="0" indent="0" algn="ctr">
                        <a:buFont typeface="Arial" pitchFamily="34" charset="0"/>
                        <a:buNone/>
                      </a:pPr>
                      <a:r>
                        <a:rPr lang="en-US" sz="1400" b="1" dirty="0">
                          <a:latin typeface="Arial" pitchFamily="34" charset="0"/>
                          <a:cs typeface="Arial" pitchFamily="34" charset="0"/>
                        </a:rPr>
                        <a:t>$8,500</a:t>
                      </a:r>
                    </a:p>
                  </a:txBody>
                  <a:tcPr/>
                </a:tc>
                <a:tc>
                  <a:txBody>
                    <a:bodyPr/>
                    <a:lstStyle/>
                    <a:p>
                      <a:pPr algn="ctr"/>
                      <a:r>
                        <a:rPr lang="en-US" sz="1400" b="1" u="none" dirty="0">
                          <a:latin typeface="Arial" pitchFamily="34" charset="0"/>
                          <a:cs typeface="Arial" pitchFamily="34" charset="0"/>
                        </a:rPr>
                        <a:t>77</a:t>
                      </a:r>
                    </a:p>
                  </a:txBody>
                  <a:tcPr/>
                </a:tc>
                <a:tc>
                  <a:txBody>
                    <a:bodyPr/>
                    <a:lstStyle/>
                    <a:p>
                      <a:pPr algn="r"/>
                      <a:r>
                        <a:rPr lang="en-US" sz="1400" b="1" u="none" dirty="0">
                          <a:latin typeface="Arial" pitchFamily="34" charset="0"/>
                          <a:cs typeface="Arial" pitchFamily="34" charset="0"/>
                        </a:rPr>
                        <a:t>$654,500</a:t>
                      </a:r>
                    </a:p>
                  </a:txBody>
                  <a:tcPr/>
                </a:tc>
                <a:extLst>
                  <a:ext uri="{0D108BD9-81ED-4DB2-BD59-A6C34878D82A}">
                    <a16:rowId xmlns:a16="http://schemas.microsoft.com/office/drawing/2014/main" val="10006"/>
                  </a:ext>
                </a:extLst>
              </a:tr>
              <a:tr h="289227">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a:latin typeface="Arial" pitchFamily="34" charset="0"/>
                          <a:cs typeface="Arial" pitchFamily="34" charset="0"/>
                        </a:rPr>
                        <a:t>&lt; $1B</a:t>
                      </a:r>
                    </a:p>
                  </a:txBody>
                  <a:tcPr/>
                </a:tc>
                <a:tc>
                  <a:txBody>
                    <a:bodyPr/>
                    <a:lstStyle/>
                    <a:p>
                      <a:pPr marL="0" indent="0" algn="ctr">
                        <a:buFont typeface="Arial" pitchFamily="34" charset="0"/>
                        <a:buNone/>
                      </a:pPr>
                      <a:r>
                        <a:rPr lang="en-US" sz="1400" b="1" dirty="0">
                          <a:latin typeface="Arial" pitchFamily="34" charset="0"/>
                          <a:cs typeface="Arial" pitchFamily="34" charset="0"/>
                        </a:rPr>
                        <a:t>$6,500</a:t>
                      </a:r>
                    </a:p>
                  </a:txBody>
                  <a:tcPr/>
                </a:tc>
                <a:tc>
                  <a:txBody>
                    <a:bodyPr/>
                    <a:lstStyle/>
                    <a:p>
                      <a:pPr algn="ctr"/>
                      <a:r>
                        <a:rPr lang="en-US" sz="1400" b="1" u="none" dirty="0">
                          <a:latin typeface="Arial" pitchFamily="34" charset="0"/>
                          <a:cs typeface="Arial" pitchFamily="34" charset="0"/>
                        </a:rPr>
                        <a:t>35</a:t>
                      </a:r>
                    </a:p>
                  </a:txBody>
                  <a:tcPr/>
                </a:tc>
                <a:tc>
                  <a:txBody>
                    <a:bodyPr/>
                    <a:lstStyle/>
                    <a:p>
                      <a:pPr algn="r"/>
                      <a:r>
                        <a:rPr lang="en-US" sz="1400" b="1" u="none" dirty="0">
                          <a:latin typeface="Arial" pitchFamily="34" charset="0"/>
                          <a:cs typeface="Arial" pitchFamily="34" charset="0"/>
                        </a:rPr>
                        <a:t>$227,500</a:t>
                      </a:r>
                    </a:p>
                  </a:txBody>
                  <a:tcPr/>
                </a:tc>
                <a:extLst>
                  <a:ext uri="{0D108BD9-81ED-4DB2-BD59-A6C34878D82A}">
                    <a16:rowId xmlns:a16="http://schemas.microsoft.com/office/drawing/2014/main" val="10007"/>
                  </a:ext>
                </a:extLst>
              </a:tr>
              <a:tr h="317713">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a:latin typeface="Arial" pitchFamily="34" charset="0"/>
                          <a:cs typeface="Arial" pitchFamily="34" charset="0"/>
                        </a:rPr>
                        <a:t>Government / Non-profit</a:t>
                      </a:r>
                    </a:p>
                  </a:txBody>
                  <a:tcPr/>
                </a:tc>
                <a:tc>
                  <a:txBody>
                    <a:bodyPr/>
                    <a:lstStyle/>
                    <a:p>
                      <a:pPr marL="0" indent="0" algn="ctr">
                        <a:buFont typeface="Arial" pitchFamily="34" charset="0"/>
                        <a:buNone/>
                      </a:pPr>
                      <a:r>
                        <a:rPr lang="en-US" sz="1400" b="1" dirty="0">
                          <a:latin typeface="Arial" pitchFamily="34" charset="0"/>
                          <a:cs typeface="Arial" pitchFamily="34" charset="0"/>
                        </a:rPr>
                        <a:t>$2,500</a:t>
                      </a:r>
                    </a:p>
                  </a:txBody>
                  <a:tcPr/>
                </a:tc>
                <a:tc>
                  <a:txBody>
                    <a:bodyPr/>
                    <a:lstStyle/>
                    <a:p>
                      <a:pPr algn="ctr"/>
                      <a:r>
                        <a:rPr lang="en-US" sz="1400" b="1" u="sng" dirty="0">
                          <a:latin typeface="Arial" pitchFamily="34" charset="0"/>
                          <a:cs typeface="Arial" pitchFamily="34" charset="0"/>
                        </a:rPr>
                        <a:t>25</a:t>
                      </a:r>
                    </a:p>
                  </a:txBody>
                  <a:tcPr/>
                </a:tc>
                <a:tc>
                  <a:txBody>
                    <a:bodyPr/>
                    <a:lstStyle/>
                    <a:p>
                      <a:pPr algn="r"/>
                      <a:r>
                        <a:rPr lang="en-US" sz="1400" b="1" u="sng" dirty="0">
                          <a:latin typeface="Arial" pitchFamily="34" charset="0"/>
                          <a:cs typeface="Arial" pitchFamily="34" charset="0"/>
                        </a:rPr>
                        <a:t>$62,500</a:t>
                      </a:r>
                    </a:p>
                  </a:txBody>
                  <a:tcPr/>
                </a:tc>
                <a:extLst>
                  <a:ext uri="{0D108BD9-81ED-4DB2-BD59-A6C34878D82A}">
                    <a16:rowId xmlns:a16="http://schemas.microsoft.com/office/drawing/2014/main" val="10008"/>
                  </a:ext>
                </a:extLst>
              </a:tr>
              <a:tr h="357098">
                <a:tc>
                  <a:txBody>
                    <a:bodyPr/>
                    <a:lstStyle/>
                    <a:p>
                      <a:pPr marL="0" indent="0">
                        <a:buFont typeface="Arial" pitchFamily="34" charset="0"/>
                        <a:buNone/>
                      </a:pPr>
                      <a:endParaRPr lang="en-US" sz="1400" b="1" dirty="0">
                        <a:latin typeface="Arial" pitchFamily="34" charset="0"/>
                        <a:cs typeface="Arial" pitchFamily="34" charset="0"/>
                      </a:endParaRPr>
                    </a:p>
                  </a:txBody>
                  <a:tcPr/>
                </a:tc>
                <a:tc>
                  <a:txBody>
                    <a:bodyPr/>
                    <a:lstStyle/>
                    <a:p>
                      <a:pPr marL="0" indent="0" algn="ctr">
                        <a:buFont typeface="Arial" pitchFamily="34" charset="0"/>
                        <a:buNone/>
                      </a:pPr>
                      <a:endParaRPr lang="en-US" sz="1400" b="1" dirty="0">
                        <a:latin typeface="Arial" pitchFamily="34" charset="0"/>
                        <a:cs typeface="Arial" pitchFamily="34" charset="0"/>
                      </a:endParaRPr>
                    </a:p>
                  </a:txBody>
                  <a:tcPr/>
                </a:tc>
                <a:tc>
                  <a:txBody>
                    <a:bodyPr/>
                    <a:lstStyle/>
                    <a:p>
                      <a:pPr algn="ctr"/>
                      <a:r>
                        <a:rPr lang="en-US" sz="1400" b="1" u="none" dirty="0">
                          <a:latin typeface="Arial" pitchFamily="34" charset="0"/>
                          <a:cs typeface="Arial" pitchFamily="34" charset="0"/>
                        </a:rPr>
                        <a:t>320</a:t>
                      </a:r>
                    </a:p>
                  </a:txBody>
                  <a:tcPr/>
                </a:tc>
                <a:tc>
                  <a:txBody>
                    <a:bodyPr/>
                    <a:lstStyle/>
                    <a:p>
                      <a:pPr algn="r"/>
                      <a:r>
                        <a:rPr lang="en-US" sz="1400" b="1" u="none" dirty="0">
                          <a:latin typeface="Arial" pitchFamily="34" charset="0"/>
                          <a:cs typeface="Arial" pitchFamily="34" charset="0"/>
                        </a:rPr>
                        <a:t>$4,406,500</a:t>
                      </a:r>
                    </a:p>
                  </a:txBody>
                  <a:tcPr/>
                </a:tc>
                <a:extLst>
                  <a:ext uri="{0D108BD9-81ED-4DB2-BD59-A6C34878D82A}">
                    <a16:rowId xmlns:a16="http://schemas.microsoft.com/office/drawing/2014/main" val="10009"/>
                  </a:ext>
                </a:extLst>
              </a:tr>
              <a:tr h="425295">
                <a:tc>
                  <a:txBody>
                    <a:bodyPr/>
                    <a:lstStyle/>
                    <a:p>
                      <a:pPr marL="0" indent="0">
                        <a:buFont typeface="Arial" pitchFamily="34" charset="0"/>
                        <a:buNone/>
                      </a:pPr>
                      <a:endParaRPr lang="en-US" sz="1400" b="1" dirty="0">
                        <a:latin typeface="Arial" pitchFamily="34" charset="0"/>
                        <a:cs typeface="Arial" pitchFamily="34" charset="0"/>
                      </a:endParaRPr>
                    </a:p>
                  </a:txBody>
                  <a:tcPr/>
                </a:tc>
                <a:tc>
                  <a:txBody>
                    <a:bodyPr/>
                    <a:lstStyle/>
                    <a:p>
                      <a:r>
                        <a:rPr lang="en-US" sz="1400" b="1" dirty="0"/>
                        <a:t>2% Growth, Net</a:t>
                      </a:r>
                    </a:p>
                  </a:txBody>
                  <a:tcPr/>
                </a:tc>
                <a:tc>
                  <a:txBody>
                    <a:bodyPr/>
                    <a:lstStyle/>
                    <a:p>
                      <a:endParaRPr lang="en-US" dirty="0">
                        <a:highlight>
                          <a:srgbClr val="FFFF00"/>
                        </a:highlight>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b="1" u="sng" dirty="0">
                          <a:latin typeface="Arial" pitchFamily="34" charset="0"/>
                          <a:cs typeface="Arial" pitchFamily="34" charset="0"/>
                        </a:rPr>
                        <a:t>$93,500</a:t>
                      </a:r>
                      <a:endParaRPr lang="en-US" b="1" dirty="0"/>
                    </a:p>
                  </a:txBody>
                  <a:tcPr/>
                </a:tc>
                <a:extLst>
                  <a:ext uri="{0D108BD9-81ED-4DB2-BD59-A6C34878D82A}">
                    <a16:rowId xmlns:a16="http://schemas.microsoft.com/office/drawing/2014/main" val="10010"/>
                  </a:ext>
                </a:extLst>
              </a:tr>
              <a:tr h="394931">
                <a:tc>
                  <a:txBody>
                    <a:bodyPr/>
                    <a:lstStyle/>
                    <a:p>
                      <a:pPr marL="0" indent="0">
                        <a:buFont typeface="Arial" pitchFamily="34" charset="0"/>
                        <a:buNone/>
                      </a:pPr>
                      <a:endParaRPr lang="en-US" sz="1400" b="1" dirty="0">
                        <a:latin typeface="Arial" pitchFamily="34" charset="0"/>
                        <a:cs typeface="Arial" pitchFamily="34" charset="0"/>
                      </a:endParaRPr>
                    </a:p>
                  </a:txBody>
                  <a:tcPr/>
                </a:tc>
                <a:tc>
                  <a:txBody>
                    <a:bodyPr/>
                    <a:lstStyle/>
                    <a:p>
                      <a:r>
                        <a:rPr lang="en-US" sz="1400" b="1" dirty="0"/>
                        <a:t>Total</a:t>
                      </a:r>
                      <a:r>
                        <a:rPr lang="en-US" sz="1400" b="1" baseline="0" dirty="0"/>
                        <a:t> Membership</a:t>
                      </a:r>
                      <a:endParaRPr lang="en-US" sz="1400" b="1" dirty="0"/>
                    </a:p>
                  </a:txBody>
                  <a:tcPr/>
                </a:tc>
                <a:tc>
                  <a:txBody>
                    <a:bodyPr/>
                    <a:lstStyle/>
                    <a:p>
                      <a:endParaRPr lang="en-US"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b="1" u="none" dirty="0">
                          <a:latin typeface="Arial" pitchFamily="34" charset="0"/>
                          <a:cs typeface="Arial" pitchFamily="34" charset="0"/>
                        </a:rPr>
                        <a:t>$4,500,000</a:t>
                      </a:r>
                      <a:endParaRPr lang="en-US" dirty="0"/>
                    </a:p>
                  </a:txBody>
                  <a:tcPr/>
                </a:tc>
                <a:extLst>
                  <a:ext uri="{0D108BD9-81ED-4DB2-BD59-A6C34878D82A}">
                    <a16:rowId xmlns:a16="http://schemas.microsoft.com/office/drawing/2014/main" val="10011"/>
                  </a:ext>
                </a:extLst>
              </a:tr>
            </a:tbl>
          </a:graphicData>
        </a:graphic>
      </p:graphicFrame>
      <p:sp>
        <p:nvSpPr>
          <p:cNvPr id="3" name="TextBox 2">
            <a:extLst>
              <a:ext uri="{FF2B5EF4-FFF2-40B4-BE49-F238E27FC236}">
                <a16:creationId xmlns:a16="http://schemas.microsoft.com/office/drawing/2014/main" id="{7B64D52E-8C74-445B-9308-6F73566D798B}"/>
              </a:ext>
            </a:extLst>
          </p:cNvPr>
          <p:cNvSpPr txBox="1"/>
          <p:nvPr/>
        </p:nvSpPr>
        <p:spPr>
          <a:xfrm>
            <a:off x="721019" y="5715235"/>
            <a:ext cx="7697755"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S PGothic" charset="0"/>
              </a:rPr>
              <a:t>Calculated by extrapolating dues of current member list (as of October, 2017) by their expected 2018 dues amount.  Net growth of 2% over current membership base is based on an assumption of 5% membership growth less 3% membership loss.</a:t>
            </a:r>
          </a:p>
        </p:txBody>
      </p:sp>
    </p:spTree>
    <p:extLst>
      <p:ext uri="{BB962C8B-B14F-4D97-AF65-F5344CB8AC3E}">
        <p14:creationId xmlns:p14="http://schemas.microsoft.com/office/powerpoint/2010/main" val="2359641079"/>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0"/>
            <a:ext cx="8600027" cy="793101"/>
          </a:xfrm>
        </p:spPr>
        <p:txBody>
          <a:bodyPr>
            <a:noAutofit/>
          </a:bodyPr>
          <a:lstStyle/>
          <a:p>
            <a:r>
              <a:rPr lang="en-US" sz="3200" b="1" dirty="0">
                <a:solidFill>
                  <a:schemeClr val="accent1"/>
                </a:solidFill>
              </a:rPr>
              <a:t>2018 Budget:  Sponsorship Breakdown</a:t>
            </a:r>
            <a:endParaRPr lang="en-US" sz="3200" b="1" dirty="0">
              <a:solidFill>
                <a:schemeClr val="accent5">
                  <a:lumMod val="75000"/>
                </a:schemeClr>
              </a:solidFill>
            </a:endParaRPr>
          </a:p>
        </p:txBody>
      </p:sp>
      <p:graphicFrame>
        <p:nvGraphicFramePr>
          <p:cNvPr id="3" name="Table 2"/>
          <p:cNvGraphicFramePr>
            <a:graphicFrameLocks noGrp="1"/>
          </p:cNvGraphicFramePr>
          <p:nvPr>
            <p:extLst/>
          </p:nvPr>
        </p:nvGraphicFramePr>
        <p:xfrm>
          <a:off x="450538" y="793101"/>
          <a:ext cx="8077199" cy="4409830"/>
        </p:xfrm>
        <a:graphic>
          <a:graphicData uri="http://schemas.openxmlformats.org/drawingml/2006/table">
            <a:tbl>
              <a:tblPr firstRow="1" bandRow="1">
                <a:tableStyleId>{5FD0F851-EC5A-4D38-B0AD-8093EC10F338}</a:tableStyleId>
              </a:tblPr>
              <a:tblGrid>
                <a:gridCol w="2692863">
                  <a:extLst>
                    <a:ext uri="{9D8B030D-6E8A-4147-A177-3AD203B41FA5}">
                      <a16:colId xmlns:a16="http://schemas.microsoft.com/office/drawing/2014/main" val="20000"/>
                    </a:ext>
                  </a:extLst>
                </a:gridCol>
                <a:gridCol w="1590352">
                  <a:extLst>
                    <a:ext uri="{9D8B030D-6E8A-4147-A177-3AD203B41FA5}">
                      <a16:colId xmlns:a16="http://schemas.microsoft.com/office/drawing/2014/main" val="20001"/>
                    </a:ext>
                  </a:extLst>
                </a:gridCol>
                <a:gridCol w="1899821">
                  <a:extLst>
                    <a:ext uri="{9D8B030D-6E8A-4147-A177-3AD203B41FA5}">
                      <a16:colId xmlns:a16="http://schemas.microsoft.com/office/drawing/2014/main" val="20002"/>
                    </a:ext>
                  </a:extLst>
                </a:gridCol>
                <a:gridCol w="1894163">
                  <a:extLst>
                    <a:ext uri="{9D8B030D-6E8A-4147-A177-3AD203B41FA5}">
                      <a16:colId xmlns:a16="http://schemas.microsoft.com/office/drawing/2014/main" val="20003"/>
                    </a:ext>
                  </a:extLst>
                </a:gridCol>
              </a:tblGrid>
              <a:tr h="957560">
                <a:tc>
                  <a:txBody>
                    <a:bodyPr/>
                    <a:lstStyle/>
                    <a:p>
                      <a:endParaRPr lang="en-US" sz="1600" dirty="0">
                        <a:latin typeface="Arial" pitchFamily="34" charset="0"/>
                        <a:cs typeface="Arial" pitchFamily="34" charset="0"/>
                      </a:endParaRPr>
                    </a:p>
                    <a:p>
                      <a:endParaRPr lang="en-US" sz="1600" u="sng" dirty="0">
                        <a:latin typeface="Arial" pitchFamily="34" charset="0"/>
                        <a:cs typeface="Arial" pitchFamily="34" charset="0"/>
                      </a:endParaRPr>
                    </a:p>
                    <a:p>
                      <a:r>
                        <a:rPr lang="en-US" sz="1600" u="sng" dirty="0">
                          <a:latin typeface="Arial" pitchFamily="34" charset="0"/>
                          <a:cs typeface="Arial" pitchFamily="34" charset="0"/>
                        </a:rPr>
                        <a:t>Sponsorships</a:t>
                      </a:r>
                      <a:r>
                        <a:rPr lang="en-US" sz="1600" u="sng" baseline="0" dirty="0">
                          <a:latin typeface="Arial" pitchFamily="34" charset="0"/>
                          <a:cs typeface="Arial" pitchFamily="34" charset="0"/>
                        </a:rPr>
                        <a:t> </a:t>
                      </a:r>
                      <a:endParaRPr lang="en-US" sz="1600" u="sng" dirty="0">
                        <a:latin typeface="Arial" pitchFamily="34" charset="0"/>
                        <a:cs typeface="Arial" pitchFamily="34" charset="0"/>
                      </a:endParaRPr>
                    </a:p>
                  </a:txBody>
                  <a:tcPr/>
                </a:tc>
                <a:tc>
                  <a:txBody>
                    <a:bodyPr/>
                    <a:lstStyle/>
                    <a:p>
                      <a:pPr algn="r"/>
                      <a:endParaRPr lang="en-US" sz="1600" dirty="0">
                        <a:latin typeface="Arial" pitchFamily="34" charset="0"/>
                        <a:cs typeface="Arial" pitchFamily="34" charset="0"/>
                      </a:endParaRPr>
                    </a:p>
                    <a:p>
                      <a:pPr algn="r"/>
                      <a:r>
                        <a:rPr lang="en-US" sz="1600" dirty="0">
                          <a:latin typeface="Arial" pitchFamily="34" charset="0"/>
                          <a:cs typeface="Arial" pitchFamily="34" charset="0"/>
                        </a:rPr>
                        <a:t>2018</a:t>
                      </a:r>
                    </a:p>
                    <a:p>
                      <a:pPr algn="r"/>
                      <a:r>
                        <a:rPr lang="en-US" sz="1600" u="sng" dirty="0">
                          <a:latin typeface="Arial" pitchFamily="34" charset="0"/>
                          <a:cs typeface="Arial" pitchFamily="34" charset="0"/>
                        </a:rPr>
                        <a:t>Budget</a:t>
                      </a:r>
                    </a:p>
                  </a:txBody>
                  <a:tcPr/>
                </a:tc>
                <a:tc>
                  <a:txBody>
                    <a:bodyPr/>
                    <a:lstStyle/>
                    <a:p>
                      <a:pPr algn="r"/>
                      <a:endParaRPr lang="en-US" sz="1600" dirty="0">
                        <a:latin typeface="Arial" pitchFamily="34" charset="0"/>
                        <a:cs typeface="Arial" pitchFamily="34" charset="0"/>
                      </a:endParaRPr>
                    </a:p>
                    <a:p>
                      <a:pPr algn="r"/>
                      <a:r>
                        <a:rPr lang="en-US" sz="1600" dirty="0">
                          <a:latin typeface="Arial" pitchFamily="34" charset="0"/>
                          <a:cs typeface="Arial" pitchFamily="34" charset="0"/>
                        </a:rPr>
                        <a:t>2017</a:t>
                      </a:r>
                    </a:p>
                    <a:p>
                      <a:pPr algn="r"/>
                      <a:r>
                        <a:rPr lang="en-US" sz="1600" u="sng" dirty="0">
                          <a:latin typeface="Arial" pitchFamily="34" charset="0"/>
                          <a:cs typeface="Arial" pitchFamily="34" charset="0"/>
                        </a:rPr>
                        <a:t>Forecast</a:t>
                      </a:r>
                    </a:p>
                  </a:txBody>
                  <a:tcPr/>
                </a:tc>
                <a:tc>
                  <a:txBody>
                    <a:bodyPr/>
                    <a:lstStyle/>
                    <a:p>
                      <a:pPr algn="r"/>
                      <a:endParaRPr lang="en-US" sz="1600" dirty="0">
                        <a:latin typeface="Arial" pitchFamily="34" charset="0"/>
                        <a:cs typeface="Arial" pitchFamily="34" charset="0"/>
                      </a:endParaRPr>
                    </a:p>
                    <a:p>
                      <a:pPr algn="r"/>
                      <a:r>
                        <a:rPr lang="en-US" sz="1600" dirty="0">
                          <a:latin typeface="Arial" pitchFamily="34" charset="0"/>
                          <a:cs typeface="Arial" pitchFamily="34" charset="0"/>
                        </a:rPr>
                        <a:t>2017</a:t>
                      </a:r>
                    </a:p>
                    <a:p>
                      <a:pPr algn="r"/>
                      <a:r>
                        <a:rPr lang="en-US" sz="1600" u="sng" dirty="0">
                          <a:latin typeface="Arial" pitchFamily="34" charset="0"/>
                          <a:cs typeface="Arial" pitchFamily="34" charset="0"/>
                        </a:rPr>
                        <a:t>Budget</a:t>
                      </a:r>
                    </a:p>
                  </a:txBody>
                  <a:tcPr/>
                </a:tc>
                <a:extLst>
                  <a:ext uri="{0D108BD9-81ED-4DB2-BD59-A6C34878D82A}">
                    <a16:rowId xmlns:a16="http://schemas.microsoft.com/office/drawing/2014/main" val="10000"/>
                  </a:ext>
                </a:extLst>
              </a:tr>
              <a:tr h="418963">
                <a:tc>
                  <a:txBody>
                    <a:bodyPr/>
                    <a:lstStyle/>
                    <a:p>
                      <a:pPr marL="342900" indent="-342900">
                        <a:buFont typeface="Arial" pitchFamily="34" charset="0"/>
                        <a:buChar char="•"/>
                      </a:pPr>
                      <a:r>
                        <a:rPr lang="en-US" sz="1600" b="1" dirty="0">
                          <a:latin typeface="Arial" pitchFamily="34" charset="0"/>
                          <a:cs typeface="Arial" pitchFamily="34" charset="0"/>
                        </a:rPr>
                        <a:t>Summit + Salute</a:t>
                      </a:r>
                    </a:p>
                  </a:txBody>
                  <a:tcPr/>
                </a:tc>
                <a:tc>
                  <a:txBody>
                    <a:bodyPr/>
                    <a:lstStyle/>
                    <a:p>
                      <a:pPr algn="r"/>
                      <a:r>
                        <a:rPr lang="en-US" sz="1600" b="1" dirty="0">
                          <a:latin typeface="Arial" pitchFamily="34" charset="0"/>
                          <a:cs typeface="Arial" pitchFamily="34" charset="0"/>
                        </a:rPr>
                        <a:t>$1,250,000</a:t>
                      </a:r>
                    </a:p>
                  </a:txBody>
                  <a:tcPr/>
                </a:tc>
                <a:tc>
                  <a:txBody>
                    <a:bodyPr/>
                    <a:lstStyle/>
                    <a:p>
                      <a:pPr algn="r"/>
                      <a:r>
                        <a:rPr lang="en-US" sz="1600" b="1" dirty="0">
                          <a:latin typeface="Arial" pitchFamily="34" charset="0"/>
                          <a:cs typeface="Arial" pitchFamily="34" charset="0"/>
                        </a:rPr>
                        <a:t>$1,175,000</a:t>
                      </a:r>
                    </a:p>
                  </a:txBody>
                  <a:tcPr/>
                </a:tc>
                <a:tc>
                  <a:txBody>
                    <a:bodyPr/>
                    <a:lstStyle/>
                    <a:p>
                      <a:pPr algn="r"/>
                      <a:r>
                        <a:rPr lang="en-US" sz="1600" b="1" dirty="0">
                          <a:latin typeface="Arial" pitchFamily="34" charset="0"/>
                          <a:cs typeface="Arial" pitchFamily="34" charset="0"/>
                        </a:rPr>
                        <a:t>$1,167,500</a:t>
                      </a:r>
                    </a:p>
                  </a:txBody>
                  <a:tcPr/>
                </a:tc>
                <a:extLst>
                  <a:ext uri="{0D108BD9-81ED-4DB2-BD59-A6C34878D82A}">
                    <a16:rowId xmlns:a16="http://schemas.microsoft.com/office/drawing/2014/main" val="10001"/>
                  </a:ext>
                </a:extLst>
              </a:tr>
              <a:tr h="439858">
                <a:tc>
                  <a:txBody>
                    <a:bodyPr/>
                    <a:lstStyle/>
                    <a:p>
                      <a:pPr marL="342900" indent="-342900">
                        <a:buFont typeface="Arial" pitchFamily="34" charset="0"/>
                        <a:buChar char="•"/>
                      </a:pPr>
                      <a:r>
                        <a:rPr lang="en-US" sz="1600" b="1" dirty="0">
                          <a:latin typeface="Arial" pitchFamily="34" charset="0"/>
                          <a:cs typeface="Arial" pitchFamily="34" charset="0"/>
                        </a:rPr>
                        <a:t>National Conference</a:t>
                      </a:r>
                    </a:p>
                  </a:txBody>
                  <a:tcPr/>
                </a:tc>
                <a:tc>
                  <a:txBody>
                    <a:bodyPr/>
                    <a:lstStyle/>
                    <a:p>
                      <a:pPr algn="r"/>
                      <a:r>
                        <a:rPr lang="en-US" sz="1600" b="1" dirty="0">
                          <a:latin typeface="Arial" pitchFamily="34" charset="0"/>
                          <a:cs typeface="Arial" pitchFamily="34" charset="0"/>
                        </a:rPr>
                        <a:t>$2,805,000</a:t>
                      </a:r>
                    </a:p>
                  </a:txBody>
                  <a:tcPr/>
                </a:tc>
                <a:tc>
                  <a:txBody>
                    <a:bodyPr/>
                    <a:lstStyle/>
                    <a:p>
                      <a:pPr algn="r"/>
                      <a:r>
                        <a:rPr lang="en-US" sz="1600" b="1" dirty="0">
                          <a:latin typeface="Arial" pitchFamily="34" charset="0"/>
                          <a:cs typeface="Arial" pitchFamily="34" charset="0"/>
                        </a:rPr>
                        <a:t>$2,891,500</a:t>
                      </a:r>
                    </a:p>
                  </a:txBody>
                  <a:tcPr/>
                </a:tc>
                <a:tc>
                  <a:txBody>
                    <a:bodyPr/>
                    <a:lstStyle/>
                    <a:p>
                      <a:pPr algn="r"/>
                      <a:r>
                        <a:rPr lang="en-US" sz="1600" b="1" dirty="0">
                          <a:latin typeface="Arial" pitchFamily="34" charset="0"/>
                          <a:cs typeface="Arial" pitchFamily="34" charset="0"/>
                        </a:rPr>
                        <a:t>$2,900,000</a:t>
                      </a:r>
                    </a:p>
                  </a:txBody>
                  <a:tcPr/>
                </a:tc>
                <a:extLst>
                  <a:ext uri="{0D108BD9-81ED-4DB2-BD59-A6C34878D82A}">
                    <a16:rowId xmlns:a16="http://schemas.microsoft.com/office/drawing/2014/main" val="10002"/>
                  </a:ext>
                </a:extLst>
              </a:tr>
              <a:tr h="396733">
                <a:tc>
                  <a:txBody>
                    <a:bodyPr/>
                    <a:lstStyle/>
                    <a:p>
                      <a:pPr marL="342900" indent="-342900">
                        <a:buFont typeface="Arial" pitchFamily="34" charset="0"/>
                        <a:buChar char="•"/>
                      </a:pPr>
                      <a:r>
                        <a:rPr lang="en-US" sz="1600" b="1" dirty="0">
                          <a:latin typeface="Arial" pitchFamily="34" charset="0"/>
                          <a:cs typeface="Arial" pitchFamily="34" charset="0"/>
                        </a:rPr>
                        <a:t>In-kind Media    </a:t>
                      </a:r>
                    </a:p>
                  </a:txBody>
                  <a:tcPr/>
                </a:tc>
                <a:tc>
                  <a:txBody>
                    <a:bodyPr/>
                    <a:lstStyle/>
                    <a:p>
                      <a:pPr algn="r"/>
                      <a:r>
                        <a:rPr lang="en-US" sz="1600" b="1" dirty="0">
                          <a:latin typeface="Arial" pitchFamily="34" charset="0"/>
                          <a:cs typeface="Arial" pitchFamily="34" charset="0"/>
                        </a:rPr>
                        <a:t>$400,000</a:t>
                      </a:r>
                    </a:p>
                  </a:txBody>
                  <a:tcPr/>
                </a:tc>
                <a:tc>
                  <a:txBody>
                    <a:bodyPr/>
                    <a:lstStyle/>
                    <a:p>
                      <a:pPr algn="r"/>
                      <a:r>
                        <a:rPr lang="en-US" sz="1600" b="1" dirty="0">
                          <a:latin typeface="Arial" pitchFamily="34" charset="0"/>
                          <a:cs typeface="Arial" pitchFamily="34" charset="0"/>
                        </a:rPr>
                        <a:t>$400,000</a:t>
                      </a:r>
                    </a:p>
                  </a:txBody>
                  <a:tcPr/>
                </a:tc>
                <a:tc>
                  <a:txBody>
                    <a:bodyPr/>
                    <a:lstStyle/>
                    <a:p>
                      <a:pPr algn="r"/>
                      <a:r>
                        <a:rPr lang="en-US" sz="1600" b="1" dirty="0">
                          <a:latin typeface="Arial" pitchFamily="34" charset="0"/>
                          <a:cs typeface="Arial" pitchFamily="34" charset="0"/>
                        </a:rPr>
                        <a:t>$300,000</a:t>
                      </a:r>
                    </a:p>
                  </a:txBody>
                  <a:tcPr/>
                </a:tc>
                <a:extLst>
                  <a:ext uri="{0D108BD9-81ED-4DB2-BD59-A6C34878D82A}">
                    <a16:rowId xmlns:a16="http://schemas.microsoft.com/office/drawing/2014/main" val="10003"/>
                  </a:ext>
                </a:extLst>
              </a:tr>
              <a:tr h="325724">
                <a:tc>
                  <a:txBody>
                    <a:bodyPr/>
                    <a:lstStyle/>
                    <a:p>
                      <a:pPr marL="342900" indent="-342900">
                        <a:buFont typeface="Arial" pitchFamily="34" charset="0"/>
                        <a:buChar char="•"/>
                      </a:pPr>
                      <a:r>
                        <a:rPr lang="en-US" sz="1600" b="1" dirty="0">
                          <a:latin typeface="Arial" pitchFamily="34" charset="0"/>
                          <a:cs typeface="Arial" pitchFamily="34" charset="0"/>
                        </a:rPr>
                        <a:t>Tuck Program</a:t>
                      </a:r>
                    </a:p>
                  </a:txBody>
                  <a:tcPr/>
                </a:tc>
                <a:tc>
                  <a:txBody>
                    <a:bodyPr/>
                    <a:lstStyle/>
                    <a:p>
                      <a:pPr algn="r"/>
                      <a:r>
                        <a:rPr lang="en-US" sz="1600" b="1" u="none" dirty="0">
                          <a:latin typeface="Arial" pitchFamily="34" charset="0"/>
                          <a:cs typeface="Arial" pitchFamily="34" charset="0"/>
                        </a:rPr>
                        <a:t>$172,250</a:t>
                      </a:r>
                    </a:p>
                  </a:txBody>
                  <a:tcPr/>
                </a:tc>
                <a:tc>
                  <a:txBody>
                    <a:bodyPr/>
                    <a:lstStyle/>
                    <a:p>
                      <a:pPr algn="r"/>
                      <a:r>
                        <a:rPr lang="en-US" sz="1600" b="1" u="none" dirty="0">
                          <a:latin typeface="Arial" pitchFamily="34" charset="0"/>
                          <a:cs typeface="Arial" pitchFamily="34" charset="0"/>
                        </a:rPr>
                        <a:t>$48,500</a:t>
                      </a:r>
                    </a:p>
                  </a:txBody>
                  <a:tcPr/>
                </a:tc>
                <a:tc>
                  <a:txBody>
                    <a:bodyPr/>
                    <a:lstStyle/>
                    <a:p>
                      <a:pPr algn="r"/>
                      <a:r>
                        <a:rPr lang="en-US" sz="1600" b="1" u="none" dirty="0">
                          <a:latin typeface="Arial" pitchFamily="34" charset="0"/>
                          <a:cs typeface="Arial" pitchFamily="34" charset="0"/>
                        </a:rPr>
                        <a:t>$112,250</a:t>
                      </a:r>
                    </a:p>
                  </a:txBody>
                  <a:tcPr/>
                </a:tc>
                <a:extLst>
                  <a:ext uri="{0D108BD9-81ED-4DB2-BD59-A6C34878D82A}">
                    <a16:rowId xmlns:a16="http://schemas.microsoft.com/office/drawing/2014/main" val="10005"/>
                  </a:ext>
                </a:extLst>
              </a:tr>
              <a:tr h="562615">
                <a:tc>
                  <a:txBody>
                    <a:bodyPr/>
                    <a:lstStyle/>
                    <a:p>
                      <a:pPr marL="342900" indent="-342900">
                        <a:buFont typeface="Arial" pitchFamily="34" charset="0"/>
                        <a:buChar char="•"/>
                      </a:pPr>
                      <a:r>
                        <a:rPr lang="en-US" sz="1600" b="1" dirty="0">
                          <a:latin typeface="Arial" pitchFamily="34" charset="0"/>
                          <a:cs typeface="Arial" pitchFamily="34" charset="0"/>
                        </a:rPr>
                        <a:t>Student</a:t>
                      </a:r>
                      <a:r>
                        <a:rPr lang="en-US" sz="1600" b="1" baseline="0" dirty="0">
                          <a:latin typeface="Arial" pitchFamily="34" charset="0"/>
                          <a:cs typeface="Arial" pitchFamily="34" charset="0"/>
                        </a:rPr>
                        <a:t> Entrepreneur Program</a:t>
                      </a:r>
                    </a:p>
                  </a:txBody>
                  <a:tcPr/>
                </a:tc>
                <a:tc>
                  <a:txBody>
                    <a:bodyPr/>
                    <a:lstStyle/>
                    <a:p>
                      <a:pPr algn="r"/>
                      <a:r>
                        <a:rPr lang="en-US" sz="1600" b="1" u="none" dirty="0">
                          <a:latin typeface="Arial" pitchFamily="34" charset="0"/>
                          <a:cs typeface="Arial" pitchFamily="34" charset="0"/>
                        </a:rPr>
                        <a:t>$160,000</a:t>
                      </a:r>
                    </a:p>
                  </a:txBody>
                  <a:tcPr/>
                </a:tc>
                <a:tc>
                  <a:txBody>
                    <a:bodyPr/>
                    <a:lstStyle/>
                    <a:p>
                      <a:pPr algn="r"/>
                      <a:r>
                        <a:rPr lang="en-US" sz="1600" b="1" u="none" dirty="0">
                          <a:latin typeface="Arial" pitchFamily="34" charset="0"/>
                          <a:cs typeface="Arial" pitchFamily="34" charset="0"/>
                        </a:rPr>
                        <a:t>$144,500</a:t>
                      </a:r>
                    </a:p>
                  </a:txBody>
                  <a:tcPr/>
                </a:tc>
                <a:tc>
                  <a:txBody>
                    <a:bodyPr/>
                    <a:lstStyle/>
                    <a:p>
                      <a:pPr algn="r"/>
                      <a:r>
                        <a:rPr lang="en-US" sz="1600" b="1" u="none" dirty="0">
                          <a:latin typeface="Arial" pitchFamily="34" charset="0"/>
                          <a:cs typeface="Arial" pitchFamily="34" charset="0"/>
                        </a:rPr>
                        <a:t>$135,000</a:t>
                      </a:r>
                    </a:p>
                  </a:txBody>
                  <a:tcPr/>
                </a:tc>
                <a:extLst>
                  <a:ext uri="{0D108BD9-81ED-4DB2-BD59-A6C34878D82A}">
                    <a16:rowId xmlns:a16="http://schemas.microsoft.com/office/drawing/2014/main" val="10006"/>
                  </a:ext>
                </a:extLst>
              </a:tr>
              <a:tr h="351598">
                <a:tc>
                  <a:txBody>
                    <a:bodyPr/>
                    <a:lstStyle/>
                    <a:p>
                      <a:pPr marL="285750" indent="-285750">
                        <a:buFont typeface="Arial" panose="020B0604020202020204" pitchFamily="34" charset="0"/>
                        <a:buChar char="•"/>
                      </a:pPr>
                      <a:r>
                        <a:rPr lang="en-US" sz="1600" b="1" baseline="0" dirty="0">
                          <a:latin typeface="Arial" pitchFamily="34" charset="0"/>
                          <a:cs typeface="Arial" pitchFamily="34" charset="0"/>
                        </a:rPr>
                        <a:t> Energy Program</a:t>
                      </a:r>
                    </a:p>
                  </a:txBody>
                  <a:tcPr/>
                </a:tc>
                <a:tc>
                  <a:txBody>
                    <a:bodyPr/>
                    <a:lstStyle/>
                    <a:p>
                      <a:pPr algn="r"/>
                      <a:r>
                        <a:rPr lang="en-US" sz="1600" b="1" u="none" dirty="0">
                          <a:latin typeface="Arial" pitchFamily="34" charset="0"/>
                          <a:cs typeface="Arial" pitchFamily="34" charset="0"/>
                        </a:rPr>
                        <a:t>$105,000</a:t>
                      </a:r>
                    </a:p>
                  </a:txBody>
                  <a:tcPr/>
                </a:tc>
                <a:tc>
                  <a:txBody>
                    <a:bodyPr/>
                    <a:lstStyle/>
                    <a:p>
                      <a:pPr algn="r"/>
                      <a:r>
                        <a:rPr lang="en-US" sz="1600" b="1" u="none" dirty="0">
                          <a:latin typeface="Arial" pitchFamily="34" charset="0"/>
                          <a:cs typeface="Arial" pitchFamily="34" charset="0"/>
                        </a:rPr>
                        <a:t>$55,000</a:t>
                      </a:r>
                    </a:p>
                  </a:txBody>
                  <a:tcPr/>
                </a:tc>
                <a:tc>
                  <a:txBody>
                    <a:bodyPr/>
                    <a:lstStyle/>
                    <a:p>
                      <a:pPr algn="r"/>
                      <a:r>
                        <a:rPr lang="en-US" sz="1600" b="1" u="none" dirty="0">
                          <a:latin typeface="Arial" pitchFamily="34" charset="0"/>
                          <a:cs typeface="Arial" pitchFamily="34" charset="0"/>
                        </a:rPr>
                        <a:t>$0</a:t>
                      </a:r>
                    </a:p>
                  </a:txBody>
                  <a:tcPr/>
                </a:tc>
                <a:extLst>
                  <a:ext uri="{0D108BD9-81ED-4DB2-BD59-A6C34878D82A}">
                    <a16:rowId xmlns:a16="http://schemas.microsoft.com/office/drawing/2014/main" val="4000635700"/>
                  </a:ext>
                </a:extLst>
              </a:tr>
              <a:tr h="351598">
                <a:tc>
                  <a:txBody>
                    <a:bodyPr/>
                    <a:lstStyle/>
                    <a:p>
                      <a:pPr marL="342900" indent="-342900">
                        <a:buFont typeface="Arial" pitchFamily="34" charset="0"/>
                        <a:buChar char="•"/>
                      </a:pPr>
                      <a:r>
                        <a:rPr lang="en-US" sz="1600" b="1" baseline="0" dirty="0">
                          <a:latin typeface="Arial" pitchFamily="34" charset="0"/>
                          <a:cs typeface="Arial" pitchFamily="34" charset="0"/>
                        </a:rPr>
                        <a:t>Other Programs</a:t>
                      </a:r>
                    </a:p>
                  </a:txBody>
                  <a:tcPr/>
                </a:tc>
                <a:tc>
                  <a:txBody>
                    <a:bodyPr/>
                    <a:lstStyle/>
                    <a:p>
                      <a:pPr algn="r"/>
                      <a:r>
                        <a:rPr lang="en-US" sz="1600" b="1" u="none" dirty="0">
                          <a:latin typeface="Arial" pitchFamily="34" charset="0"/>
                          <a:cs typeface="Arial" pitchFamily="34" charset="0"/>
                        </a:rPr>
                        <a:t>$255,000</a:t>
                      </a:r>
                    </a:p>
                  </a:txBody>
                  <a:tcPr/>
                </a:tc>
                <a:tc>
                  <a:txBody>
                    <a:bodyPr/>
                    <a:lstStyle/>
                    <a:p>
                      <a:pPr algn="r"/>
                      <a:r>
                        <a:rPr lang="en-US" sz="1600" b="1" u="none" dirty="0">
                          <a:latin typeface="Arial" pitchFamily="34" charset="0"/>
                          <a:cs typeface="Arial" pitchFamily="34" charset="0"/>
                        </a:rPr>
                        <a:t>$140,000</a:t>
                      </a:r>
                    </a:p>
                  </a:txBody>
                  <a:tcPr/>
                </a:tc>
                <a:tc>
                  <a:txBody>
                    <a:bodyPr/>
                    <a:lstStyle/>
                    <a:p>
                      <a:pPr algn="r"/>
                      <a:r>
                        <a:rPr lang="en-US" sz="1600" b="1" u="none" dirty="0">
                          <a:latin typeface="Arial" pitchFamily="34" charset="0"/>
                          <a:cs typeface="Arial" pitchFamily="34" charset="0"/>
                        </a:rPr>
                        <a:t>$25,000</a:t>
                      </a:r>
                    </a:p>
                  </a:txBody>
                  <a:tcPr/>
                </a:tc>
                <a:extLst>
                  <a:ext uri="{0D108BD9-81ED-4DB2-BD59-A6C34878D82A}">
                    <a16:rowId xmlns:a16="http://schemas.microsoft.com/office/drawing/2014/main" val="1939818165"/>
                  </a:ext>
                </a:extLst>
              </a:tr>
              <a:tr h="562615">
                <a:tc>
                  <a:txBody>
                    <a:bodyPr/>
                    <a:lstStyle/>
                    <a:p>
                      <a:r>
                        <a:rPr lang="en-US" sz="1600" b="1" dirty="0">
                          <a:latin typeface="Arial" pitchFamily="34" charset="0"/>
                          <a:cs typeface="Arial" pitchFamily="34" charset="0"/>
                        </a:rPr>
                        <a:t>Total Sponsorships </a:t>
                      </a: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1" u="none" dirty="0">
                          <a:latin typeface="Arial" pitchFamily="34" charset="0"/>
                          <a:cs typeface="Arial" pitchFamily="34" charset="0"/>
                        </a:rPr>
                        <a:t>$5,147,250</a:t>
                      </a:r>
                    </a:p>
                    <a:p>
                      <a:pPr algn="r"/>
                      <a:endParaRPr lang="en-US" sz="1600" b="1" u="none" dirty="0">
                        <a:latin typeface="Arial" pitchFamily="34" charset="0"/>
                        <a:cs typeface="Arial" pitchFamily="34" charset="0"/>
                      </a:endParaRPr>
                    </a:p>
                  </a:txBody>
                  <a:tcPr/>
                </a:tc>
                <a:tc>
                  <a:txBody>
                    <a:bodyPr/>
                    <a:lstStyle/>
                    <a:p>
                      <a:pPr algn="r"/>
                      <a:r>
                        <a:rPr lang="en-US" sz="1600" b="1" u="none" dirty="0">
                          <a:latin typeface="Arial" pitchFamily="34" charset="0"/>
                          <a:cs typeface="Arial" pitchFamily="34" charset="0"/>
                        </a:rPr>
                        <a:t>$4,854,500</a:t>
                      </a:r>
                    </a:p>
                  </a:txBody>
                  <a:tcPr/>
                </a:tc>
                <a:tc>
                  <a:txBody>
                    <a:bodyPr/>
                    <a:lstStyle/>
                    <a:p>
                      <a:pPr algn="r"/>
                      <a:r>
                        <a:rPr lang="en-US" sz="1600" b="1" u="none" dirty="0">
                          <a:latin typeface="Arial" pitchFamily="34" charset="0"/>
                          <a:cs typeface="Arial" pitchFamily="34" charset="0"/>
                        </a:rPr>
                        <a:t>$4,639,750</a:t>
                      </a:r>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727374" y="5501323"/>
            <a:ext cx="7720338" cy="73866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S PGothic" charset="0"/>
              </a:rPr>
              <a:t>2018 Sponsorship Revenue Budget reflects a 6% increase over the 2017 Sponsorship Revenue Forecast</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MS PGothic" charset="0"/>
            </a:endParaRPr>
          </a:p>
        </p:txBody>
      </p:sp>
    </p:spTree>
    <p:extLst>
      <p:ext uri="{BB962C8B-B14F-4D97-AF65-F5344CB8AC3E}">
        <p14:creationId xmlns:p14="http://schemas.microsoft.com/office/powerpoint/2010/main" val="1817419250"/>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solidFill>
              </a:rPr>
              <a:t>2018 Budget:  </a:t>
            </a:r>
            <a:br>
              <a:rPr lang="en-US" b="1" dirty="0">
                <a:solidFill>
                  <a:schemeClr val="accent1"/>
                </a:solidFill>
              </a:rPr>
            </a:br>
            <a:r>
              <a:rPr lang="en-US" b="1" dirty="0">
                <a:solidFill>
                  <a:schemeClr val="accent1"/>
                </a:solidFill>
              </a:rPr>
              <a:t>Top 8 Expense Categories</a:t>
            </a:r>
            <a:endParaRPr lang="en-US" dirty="0">
              <a:solidFill>
                <a:schemeClr val="accent1"/>
              </a:solidFill>
            </a:endParaRPr>
          </a:p>
        </p:txBody>
      </p:sp>
      <p:graphicFrame>
        <p:nvGraphicFramePr>
          <p:cNvPr id="3" name="Table 2"/>
          <p:cNvGraphicFramePr>
            <a:graphicFrameLocks noGrp="1"/>
          </p:cNvGraphicFramePr>
          <p:nvPr>
            <p:extLst/>
          </p:nvPr>
        </p:nvGraphicFramePr>
        <p:xfrm>
          <a:off x="242597" y="970385"/>
          <a:ext cx="8621485" cy="4535142"/>
        </p:xfrm>
        <a:graphic>
          <a:graphicData uri="http://schemas.openxmlformats.org/drawingml/2006/table">
            <a:tbl>
              <a:tblPr firstRow="1" bandRow="1">
                <a:tableStyleId>{5FD0F851-EC5A-4D38-B0AD-8093EC10F338}</a:tableStyleId>
              </a:tblPr>
              <a:tblGrid>
                <a:gridCol w="3060244">
                  <a:extLst>
                    <a:ext uri="{9D8B030D-6E8A-4147-A177-3AD203B41FA5}">
                      <a16:colId xmlns:a16="http://schemas.microsoft.com/office/drawing/2014/main" val="20000"/>
                    </a:ext>
                  </a:extLst>
                </a:gridCol>
                <a:gridCol w="1817571">
                  <a:extLst>
                    <a:ext uri="{9D8B030D-6E8A-4147-A177-3AD203B41FA5}">
                      <a16:colId xmlns:a16="http://schemas.microsoft.com/office/drawing/2014/main" val="20001"/>
                    </a:ext>
                  </a:extLst>
                </a:gridCol>
                <a:gridCol w="1930646">
                  <a:extLst>
                    <a:ext uri="{9D8B030D-6E8A-4147-A177-3AD203B41FA5}">
                      <a16:colId xmlns:a16="http://schemas.microsoft.com/office/drawing/2014/main" val="20002"/>
                    </a:ext>
                  </a:extLst>
                </a:gridCol>
                <a:gridCol w="1813024">
                  <a:extLst>
                    <a:ext uri="{9D8B030D-6E8A-4147-A177-3AD203B41FA5}">
                      <a16:colId xmlns:a16="http://schemas.microsoft.com/office/drawing/2014/main" val="20003"/>
                    </a:ext>
                  </a:extLst>
                </a:gridCol>
              </a:tblGrid>
              <a:tr h="555963">
                <a:tc>
                  <a:txBody>
                    <a:bodyPr/>
                    <a:lstStyle/>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endParaRPr lang="en-US" sz="1400" b="1" u="sng" dirty="0">
                        <a:latin typeface="Arial" pitchFamily="34" charset="0"/>
                        <a:cs typeface="Arial" pitchFamily="34" charset="0"/>
                      </a:endParaRPr>
                    </a:p>
                    <a:p>
                      <a:pPr marL="0" marR="0" indent="0" algn="ctr" defTabSz="457200" rtl="0" eaLnBrk="1" fontAlgn="auto" latinLnBrk="0" hangingPunct="1">
                        <a:lnSpc>
                          <a:spcPct val="100000"/>
                        </a:lnSpc>
                        <a:spcBef>
                          <a:spcPts val="0"/>
                        </a:spcBef>
                        <a:spcAft>
                          <a:spcPts val="0"/>
                        </a:spcAft>
                        <a:buClrTx/>
                        <a:buSzTx/>
                        <a:buFont typeface="Arial" pitchFamily="34" charset="0"/>
                        <a:buNone/>
                        <a:tabLst/>
                        <a:defRPr/>
                      </a:pPr>
                      <a:r>
                        <a:rPr lang="en-US" sz="1400" b="1" u="sng" dirty="0">
                          <a:latin typeface="Arial" pitchFamily="34" charset="0"/>
                          <a:cs typeface="Arial" pitchFamily="34" charset="0"/>
                        </a:rPr>
                        <a:t>Expense Category</a:t>
                      </a:r>
                    </a:p>
                  </a:txBody>
                  <a:tcPr/>
                </a:tc>
                <a:tc>
                  <a:txBody>
                    <a:bodyPr/>
                    <a:lstStyle/>
                    <a:p>
                      <a:pPr algn="r"/>
                      <a:r>
                        <a:rPr lang="en-US" sz="1400" b="1" u="none" dirty="0">
                          <a:latin typeface="Arial" pitchFamily="34" charset="0"/>
                          <a:cs typeface="Arial" pitchFamily="34" charset="0"/>
                        </a:rPr>
                        <a:t>2018</a:t>
                      </a:r>
                    </a:p>
                    <a:p>
                      <a:pPr algn="r"/>
                      <a:r>
                        <a:rPr lang="en-US" sz="1400" b="1" u="sng" dirty="0">
                          <a:latin typeface="Arial" pitchFamily="34" charset="0"/>
                          <a:cs typeface="Arial" pitchFamily="34" charset="0"/>
                        </a:rPr>
                        <a:t> Budget</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400" u="none" dirty="0">
                          <a:latin typeface="Arial" pitchFamily="34" charset="0"/>
                          <a:cs typeface="Arial" pitchFamily="34" charset="0"/>
                        </a:rPr>
                        <a:t>2017</a:t>
                      </a:r>
                      <a:r>
                        <a:rPr lang="en-US" sz="1400" u="sng" dirty="0">
                          <a:latin typeface="Arial" pitchFamily="34" charset="0"/>
                          <a:cs typeface="Arial"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400" u="sng" dirty="0">
                          <a:latin typeface="Arial" pitchFamily="34" charset="0"/>
                          <a:cs typeface="Arial" pitchFamily="34" charset="0"/>
                        </a:rPr>
                        <a:t>Forecast</a:t>
                      </a:r>
                    </a:p>
                  </a:txBody>
                  <a:tcPr/>
                </a:tc>
                <a:tc>
                  <a:txBody>
                    <a:bodyPr/>
                    <a:lstStyle/>
                    <a:p>
                      <a:pPr algn="r"/>
                      <a:r>
                        <a:rPr lang="en-US" sz="1400" u="none" dirty="0">
                          <a:latin typeface="Arial" pitchFamily="34" charset="0"/>
                          <a:cs typeface="Arial" pitchFamily="34" charset="0"/>
                        </a:rPr>
                        <a:t>2017 </a:t>
                      </a:r>
                    </a:p>
                    <a:p>
                      <a:pPr algn="r"/>
                      <a:r>
                        <a:rPr lang="en-US" sz="1400" u="sng" dirty="0">
                          <a:latin typeface="Arial" pitchFamily="34" charset="0"/>
                          <a:cs typeface="Arial" pitchFamily="34" charset="0"/>
                        </a:rPr>
                        <a:t>Budget</a:t>
                      </a:r>
                    </a:p>
                  </a:txBody>
                  <a:tcPr/>
                </a:tc>
                <a:extLst>
                  <a:ext uri="{0D108BD9-81ED-4DB2-BD59-A6C34878D82A}">
                    <a16:rowId xmlns:a16="http://schemas.microsoft.com/office/drawing/2014/main" val="10000"/>
                  </a:ext>
                </a:extLst>
              </a:tr>
              <a:tr h="327037">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a:latin typeface="Arial" pitchFamily="34" charset="0"/>
                          <a:cs typeface="Arial" pitchFamily="34" charset="0"/>
                        </a:rPr>
                        <a:t>Events</a:t>
                      </a:r>
                    </a:p>
                  </a:txBody>
                  <a:tcPr/>
                </a:tc>
                <a:tc>
                  <a:txBody>
                    <a:bodyPr/>
                    <a:lstStyle/>
                    <a:p>
                      <a:pPr algn="r"/>
                      <a:r>
                        <a:rPr lang="en-US" sz="1400" b="1" dirty="0">
                          <a:latin typeface="Arial" pitchFamily="34" charset="0"/>
                          <a:cs typeface="Arial" pitchFamily="34" charset="0"/>
                        </a:rPr>
                        <a:t>$5,472,525</a:t>
                      </a:r>
                    </a:p>
                  </a:txBody>
                  <a:tcPr/>
                </a:tc>
                <a:tc>
                  <a:txBody>
                    <a:bodyPr/>
                    <a:lstStyle/>
                    <a:p>
                      <a:pPr algn="r"/>
                      <a:r>
                        <a:rPr lang="en-US" sz="1400" b="1" dirty="0">
                          <a:latin typeface="Arial" pitchFamily="34" charset="0"/>
                          <a:cs typeface="Arial" pitchFamily="34" charset="0"/>
                        </a:rPr>
                        <a:t>$5,508,628</a:t>
                      </a:r>
                    </a:p>
                  </a:txBody>
                  <a:tcPr/>
                </a:tc>
                <a:tc>
                  <a:txBody>
                    <a:bodyPr/>
                    <a:lstStyle/>
                    <a:p>
                      <a:pPr algn="r"/>
                      <a:r>
                        <a:rPr lang="en-US" sz="1400" b="1" dirty="0">
                          <a:latin typeface="Arial" pitchFamily="34" charset="0"/>
                          <a:cs typeface="Arial" pitchFamily="34" charset="0"/>
                        </a:rPr>
                        <a:t>$4,727,209</a:t>
                      </a:r>
                    </a:p>
                  </a:txBody>
                  <a:tcPr/>
                </a:tc>
                <a:extLst>
                  <a:ext uri="{0D108BD9-81ED-4DB2-BD59-A6C34878D82A}">
                    <a16:rowId xmlns:a16="http://schemas.microsoft.com/office/drawing/2014/main" val="10001"/>
                  </a:ext>
                </a:extLst>
              </a:tr>
              <a:tr h="5375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latin typeface="Arial" pitchFamily="34" charset="0"/>
                          <a:cs typeface="Arial" pitchFamily="34" charset="0"/>
                        </a:rPr>
                        <a:t>Salaries, Benefits + Payroll Taxes</a:t>
                      </a:r>
                    </a:p>
                  </a:txBody>
                  <a:tcPr/>
                </a:tc>
                <a:tc>
                  <a:txBody>
                    <a:bodyPr/>
                    <a:lstStyle/>
                    <a:p>
                      <a:pPr algn="r"/>
                      <a:r>
                        <a:rPr lang="en-US" sz="1400" b="1" dirty="0">
                          <a:latin typeface="Arial" pitchFamily="34" charset="0"/>
                          <a:cs typeface="Arial" pitchFamily="34" charset="0"/>
                        </a:rPr>
                        <a:t>$3,617,353</a:t>
                      </a:r>
                    </a:p>
                  </a:txBody>
                  <a:tcPr/>
                </a:tc>
                <a:tc>
                  <a:txBody>
                    <a:bodyPr/>
                    <a:lstStyle/>
                    <a:p>
                      <a:pPr algn="r"/>
                      <a:r>
                        <a:rPr lang="en-US" sz="1400" b="1" dirty="0">
                          <a:latin typeface="Arial" pitchFamily="34" charset="0"/>
                          <a:cs typeface="Arial" pitchFamily="34" charset="0"/>
                        </a:rPr>
                        <a:t>$3,223,272</a:t>
                      </a:r>
                    </a:p>
                  </a:txBody>
                  <a:tcPr/>
                </a:tc>
                <a:tc>
                  <a:txBody>
                    <a:bodyPr/>
                    <a:lstStyle/>
                    <a:p>
                      <a:pPr algn="r"/>
                      <a:r>
                        <a:rPr lang="en-US" sz="1400" b="1" dirty="0">
                          <a:latin typeface="Arial" pitchFamily="34" charset="0"/>
                          <a:cs typeface="Arial" pitchFamily="34" charset="0"/>
                        </a:rPr>
                        <a:t>$3,279,472</a:t>
                      </a:r>
                    </a:p>
                  </a:txBody>
                  <a:tcPr/>
                </a:tc>
                <a:extLst>
                  <a:ext uri="{0D108BD9-81ED-4DB2-BD59-A6C34878D82A}">
                    <a16:rowId xmlns:a16="http://schemas.microsoft.com/office/drawing/2014/main" val="10002"/>
                  </a:ext>
                </a:extLst>
              </a:tr>
              <a:tr h="327037">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400" b="1" dirty="0">
                          <a:latin typeface="Arial" pitchFamily="34" charset="0"/>
                          <a:cs typeface="Arial" pitchFamily="34" charset="0"/>
                        </a:rPr>
                        <a:t>RPO Allocation</a:t>
                      </a:r>
                    </a:p>
                  </a:txBody>
                  <a:tcPr/>
                </a:tc>
                <a:tc>
                  <a:txBody>
                    <a:bodyPr/>
                    <a:lstStyle/>
                    <a:p>
                      <a:pPr algn="r"/>
                      <a:r>
                        <a:rPr lang="en-US" sz="1400" b="1" dirty="0">
                          <a:latin typeface="Arial" pitchFamily="34" charset="0"/>
                          <a:cs typeface="Arial" pitchFamily="34" charset="0"/>
                        </a:rPr>
                        <a:t>$1,914,245</a:t>
                      </a:r>
                    </a:p>
                  </a:txBody>
                  <a:tcPr/>
                </a:tc>
                <a:tc>
                  <a:txBody>
                    <a:bodyPr/>
                    <a:lstStyle/>
                    <a:p>
                      <a:pPr algn="r"/>
                      <a:r>
                        <a:rPr lang="en-US" sz="1400" b="1" dirty="0">
                          <a:latin typeface="Arial" pitchFamily="34" charset="0"/>
                          <a:cs typeface="Arial" pitchFamily="34" charset="0"/>
                        </a:rPr>
                        <a:t>$1,902,245</a:t>
                      </a:r>
                    </a:p>
                  </a:txBody>
                  <a:tcPr/>
                </a:tc>
                <a:tc>
                  <a:txBody>
                    <a:bodyPr/>
                    <a:lstStyle/>
                    <a:p>
                      <a:pPr algn="r"/>
                      <a:r>
                        <a:rPr lang="en-US" sz="1400" b="1" dirty="0">
                          <a:latin typeface="Arial" pitchFamily="34" charset="0"/>
                          <a:cs typeface="Arial" pitchFamily="34" charset="0"/>
                        </a:rPr>
                        <a:t>$1,844,245</a:t>
                      </a:r>
                    </a:p>
                  </a:txBody>
                  <a:tcPr/>
                </a:tc>
                <a:extLst>
                  <a:ext uri="{0D108BD9-81ED-4DB2-BD59-A6C34878D82A}">
                    <a16:rowId xmlns:a16="http://schemas.microsoft.com/office/drawing/2014/main" val="10003"/>
                  </a:ext>
                </a:extLst>
              </a:tr>
              <a:tr h="694505">
                <a:tc>
                  <a:txBody>
                    <a:bodyPr/>
                    <a:lstStyle/>
                    <a:p>
                      <a:r>
                        <a:rPr lang="en-US" sz="1400" b="1" dirty="0">
                          <a:latin typeface="Arial" pitchFamily="34" charset="0"/>
                          <a:cs typeface="Arial" pitchFamily="34" charset="0"/>
                        </a:rPr>
                        <a:t>Professional Fees + Outside</a:t>
                      </a:r>
                      <a:r>
                        <a:rPr lang="en-US" sz="1400" b="1" baseline="0" dirty="0">
                          <a:latin typeface="Arial" pitchFamily="34" charset="0"/>
                          <a:cs typeface="Arial" pitchFamily="34" charset="0"/>
                        </a:rPr>
                        <a:t> Services</a:t>
                      </a:r>
                    </a:p>
                  </a:txBody>
                  <a:tcPr/>
                </a:tc>
                <a:tc>
                  <a:txBody>
                    <a:bodyPr/>
                    <a:lstStyle/>
                    <a:p>
                      <a:pPr algn="r"/>
                      <a:r>
                        <a:rPr lang="en-US" sz="1400" b="1" dirty="0">
                          <a:latin typeface="Arial" pitchFamily="34" charset="0"/>
                          <a:cs typeface="Arial" pitchFamily="34" charset="0"/>
                        </a:rPr>
                        <a:t>$643,942</a:t>
                      </a:r>
                    </a:p>
                  </a:txBody>
                  <a:tcPr/>
                </a:tc>
                <a:tc>
                  <a:txBody>
                    <a:bodyPr/>
                    <a:lstStyle/>
                    <a:p>
                      <a:pPr algn="r"/>
                      <a:r>
                        <a:rPr lang="en-US" sz="1400" b="1" dirty="0">
                          <a:latin typeface="Arial" pitchFamily="34" charset="0"/>
                          <a:cs typeface="Arial" pitchFamily="34" charset="0"/>
                        </a:rPr>
                        <a:t>$551,695</a:t>
                      </a:r>
                    </a:p>
                  </a:txBody>
                  <a:tcPr/>
                </a:tc>
                <a:tc>
                  <a:txBody>
                    <a:bodyPr/>
                    <a:lstStyle/>
                    <a:p>
                      <a:pPr algn="r"/>
                      <a:r>
                        <a:rPr lang="en-US" sz="1400" b="1" dirty="0">
                          <a:latin typeface="Arial" pitchFamily="34" charset="0"/>
                          <a:cs typeface="Arial" pitchFamily="34" charset="0"/>
                        </a:rPr>
                        <a:t>$743,000</a:t>
                      </a:r>
                    </a:p>
                  </a:txBody>
                  <a:tcPr/>
                </a:tc>
                <a:extLst>
                  <a:ext uri="{0D108BD9-81ED-4DB2-BD59-A6C34878D82A}">
                    <a16:rowId xmlns:a16="http://schemas.microsoft.com/office/drawing/2014/main" val="10004"/>
                  </a:ext>
                </a:extLst>
              </a:tr>
              <a:tr h="327037">
                <a:tc>
                  <a:txBody>
                    <a:bodyPr/>
                    <a:lstStyle/>
                    <a:p>
                      <a:r>
                        <a:rPr lang="en-US" sz="1400" b="1" dirty="0">
                          <a:latin typeface="Arial" pitchFamily="34" charset="0"/>
                          <a:cs typeface="Arial" pitchFamily="34" charset="0"/>
                        </a:rPr>
                        <a:t>Rent + Utilities</a:t>
                      </a:r>
                    </a:p>
                  </a:txBody>
                  <a:tcPr/>
                </a:tc>
                <a:tc>
                  <a:txBody>
                    <a:bodyPr/>
                    <a:lstStyle/>
                    <a:p>
                      <a:pPr algn="r"/>
                      <a:r>
                        <a:rPr lang="en-US" sz="1400" b="1" dirty="0">
                          <a:latin typeface="Arial" pitchFamily="34" charset="0"/>
                          <a:cs typeface="Arial" pitchFamily="34" charset="0"/>
                        </a:rPr>
                        <a:t>$315,000</a:t>
                      </a:r>
                    </a:p>
                  </a:txBody>
                  <a:tcPr/>
                </a:tc>
                <a:tc>
                  <a:txBody>
                    <a:bodyPr/>
                    <a:lstStyle/>
                    <a:p>
                      <a:pPr algn="r"/>
                      <a:r>
                        <a:rPr lang="en-US" sz="1400" b="1" dirty="0">
                          <a:latin typeface="Arial" pitchFamily="34" charset="0"/>
                          <a:cs typeface="Arial" pitchFamily="34" charset="0"/>
                        </a:rPr>
                        <a:t>$320,000</a:t>
                      </a:r>
                    </a:p>
                  </a:txBody>
                  <a:tcPr/>
                </a:tc>
                <a:tc>
                  <a:txBody>
                    <a:bodyPr/>
                    <a:lstStyle/>
                    <a:p>
                      <a:pPr algn="r"/>
                      <a:r>
                        <a:rPr lang="en-US" sz="1400" b="1" dirty="0">
                          <a:latin typeface="Arial" pitchFamily="34" charset="0"/>
                          <a:cs typeface="Arial" pitchFamily="34" charset="0"/>
                        </a:rPr>
                        <a:t>$325,000</a:t>
                      </a:r>
                    </a:p>
                  </a:txBody>
                  <a:tcPr/>
                </a:tc>
                <a:extLst>
                  <a:ext uri="{0D108BD9-81ED-4DB2-BD59-A6C34878D82A}">
                    <a16:rowId xmlns:a16="http://schemas.microsoft.com/office/drawing/2014/main" val="10005"/>
                  </a:ext>
                </a:extLst>
              </a:tr>
              <a:tr h="327037">
                <a:tc>
                  <a:txBody>
                    <a:bodyPr/>
                    <a:lstStyle/>
                    <a:p>
                      <a:r>
                        <a:rPr lang="en-US" sz="1400" b="1" dirty="0">
                          <a:latin typeface="Arial" pitchFamily="34" charset="0"/>
                          <a:cs typeface="Arial" pitchFamily="34" charset="0"/>
                        </a:rPr>
                        <a:t>Travel  </a:t>
                      </a:r>
                    </a:p>
                  </a:txBody>
                  <a:tcPr/>
                </a:tc>
                <a:tc>
                  <a:txBody>
                    <a:bodyPr/>
                    <a:lstStyle/>
                    <a:p>
                      <a:pPr algn="r"/>
                      <a:r>
                        <a:rPr lang="en-US" sz="1400" b="1" u="none" dirty="0">
                          <a:latin typeface="Arial" pitchFamily="34" charset="0"/>
                          <a:cs typeface="Arial" pitchFamily="34" charset="0"/>
                        </a:rPr>
                        <a:t>$268,315</a:t>
                      </a:r>
                    </a:p>
                  </a:txBody>
                  <a:tcPr/>
                </a:tc>
                <a:tc>
                  <a:txBody>
                    <a:bodyPr/>
                    <a:lstStyle/>
                    <a:p>
                      <a:pPr algn="r"/>
                      <a:r>
                        <a:rPr lang="en-US" sz="1400" b="1" dirty="0">
                          <a:latin typeface="Arial" pitchFamily="34" charset="0"/>
                          <a:cs typeface="Arial" pitchFamily="34" charset="0"/>
                        </a:rPr>
                        <a:t>$258,855</a:t>
                      </a:r>
                    </a:p>
                  </a:txBody>
                  <a:tcPr/>
                </a:tc>
                <a:tc>
                  <a:txBody>
                    <a:bodyPr/>
                    <a:lstStyle/>
                    <a:p>
                      <a:pPr algn="r"/>
                      <a:r>
                        <a:rPr lang="en-US" sz="1400" b="1" u="none" dirty="0">
                          <a:latin typeface="Arial" pitchFamily="34" charset="0"/>
                          <a:cs typeface="Arial" pitchFamily="34" charset="0"/>
                        </a:rPr>
                        <a:t>$210,880</a:t>
                      </a:r>
                    </a:p>
                  </a:txBody>
                  <a:tcPr/>
                </a:tc>
                <a:extLst>
                  <a:ext uri="{0D108BD9-81ED-4DB2-BD59-A6C34878D82A}">
                    <a16:rowId xmlns:a16="http://schemas.microsoft.com/office/drawing/2014/main" val="10006"/>
                  </a:ext>
                </a:extLst>
              </a:tr>
              <a:tr h="327037">
                <a:tc>
                  <a:txBody>
                    <a:bodyPr/>
                    <a:lstStyle/>
                    <a:p>
                      <a:r>
                        <a:rPr lang="en-US" sz="1400" b="1" dirty="0">
                          <a:latin typeface="Arial" pitchFamily="34" charset="0"/>
                          <a:cs typeface="Arial" pitchFamily="34" charset="0"/>
                        </a:rPr>
                        <a:t>Credit Card Processing Fees</a:t>
                      </a:r>
                    </a:p>
                  </a:txBody>
                  <a:tcPr/>
                </a:tc>
                <a:tc>
                  <a:txBody>
                    <a:bodyPr/>
                    <a:lstStyle/>
                    <a:p>
                      <a:pPr algn="r"/>
                      <a:r>
                        <a:rPr lang="en-US" sz="1400" b="1" u="none" dirty="0">
                          <a:latin typeface="Arial" pitchFamily="34" charset="0"/>
                          <a:cs typeface="Arial" pitchFamily="34" charset="0"/>
                        </a:rPr>
                        <a:t>$140,000</a:t>
                      </a:r>
                    </a:p>
                  </a:txBody>
                  <a:tcPr/>
                </a:tc>
                <a:tc>
                  <a:txBody>
                    <a:bodyPr/>
                    <a:lstStyle/>
                    <a:p>
                      <a:pPr algn="r"/>
                      <a:r>
                        <a:rPr lang="en-US" sz="1400" b="1" dirty="0">
                          <a:latin typeface="Arial" pitchFamily="34" charset="0"/>
                          <a:cs typeface="Arial" pitchFamily="34" charset="0"/>
                        </a:rPr>
                        <a:t>$145,000</a:t>
                      </a:r>
                    </a:p>
                  </a:txBody>
                  <a:tcPr/>
                </a:tc>
                <a:tc>
                  <a:txBody>
                    <a:bodyPr/>
                    <a:lstStyle/>
                    <a:p>
                      <a:pPr algn="r"/>
                      <a:r>
                        <a:rPr lang="en-US" sz="1400" b="1" u="none" dirty="0">
                          <a:latin typeface="Arial" pitchFamily="34" charset="0"/>
                          <a:cs typeface="Arial" pitchFamily="34" charset="0"/>
                        </a:rPr>
                        <a:t>$135,000</a:t>
                      </a:r>
                    </a:p>
                  </a:txBody>
                  <a:tcPr/>
                </a:tc>
                <a:extLst>
                  <a:ext uri="{0D108BD9-81ED-4DB2-BD59-A6C34878D82A}">
                    <a16:rowId xmlns:a16="http://schemas.microsoft.com/office/drawing/2014/main" val="10007"/>
                  </a:ext>
                </a:extLst>
              </a:tr>
              <a:tr h="327037">
                <a:tc>
                  <a:txBody>
                    <a:bodyPr/>
                    <a:lstStyle/>
                    <a:p>
                      <a:r>
                        <a:rPr lang="en-US" sz="1400" b="1" dirty="0">
                          <a:latin typeface="Arial" pitchFamily="34" charset="0"/>
                          <a:cs typeface="Arial" pitchFamily="34" charset="0"/>
                        </a:rPr>
                        <a:t>Depreciation</a:t>
                      </a:r>
                    </a:p>
                  </a:txBody>
                  <a:tcPr/>
                </a:tc>
                <a:tc>
                  <a:txBody>
                    <a:bodyPr/>
                    <a:lstStyle/>
                    <a:p>
                      <a:pPr algn="r"/>
                      <a:r>
                        <a:rPr lang="en-US" sz="1400" b="1" u="none" dirty="0">
                          <a:latin typeface="Arial" pitchFamily="34" charset="0"/>
                          <a:cs typeface="Arial" pitchFamily="34" charset="0"/>
                        </a:rPr>
                        <a:t>$85,000</a:t>
                      </a:r>
                    </a:p>
                  </a:txBody>
                  <a:tcPr/>
                </a:tc>
                <a:tc>
                  <a:txBody>
                    <a:bodyPr/>
                    <a:lstStyle/>
                    <a:p>
                      <a:pPr algn="r"/>
                      <a:r>
                        <a:rPr lang="en-US" sz="1400" b="1" dirty="0">
                          <a:latin typeface="Arial" pitchFamily="34" charset="0"/>
                          <a:cs typeface="Arial" pitchFamily="34" charset="0"/>
                        </a:rPr>
                        <a:t>$75,000</a:t>
                      </a:r>
                    </a:p>
                  </a:txBody>
                  <a:tcPr/>
                </a:tc>
                <a:tc>
                  <a:txBody>
                    <a:bodyPr/>
                    <a:lstStyle/>
                    <a:p>
                      <a:pPr algn="r"/>
                      <a:r>
                        <a:rPr lang="en-US" sz="1400" b="1" u="none" dirty="0">
                          <a:latin typeface="Arial" pitchFamily="34" charset="0"/>
                          <a:cs typeface="Arial" pitchFamily="34" charset="0"/>
                        </a:rPr>
                        <a:t>$70,000</a:t>
                      </a:r>
                    </a:p>
                  </a:txBody>
                  <a:tcPr/>
                </a:tc>
                <a:extLst>
                  <a:ext uri="{0D108BD9-81ED-4DB2-BD59-A6C34878D82A}">
                    <a16:rowId xmlns:a16="http://schemas.microsoft.com/office/drawing/2014/main" val="2854358898"/>
                  </a:ext>
                </a:extLst>
              </a:tr>
              <a:tr h="784889">
                <a:tc>
                  <a:txBody>
                    <a:bodyPr/>
                    <a:lstStyle/>
                    <a:p>
                      <a:r>
                        <a:rPr lang="en-US" sz="1400" b="1" dirty="0">
                          <a:latin typeface="Arial" pitchFamily="34" charset="0"/>
                          <a:cs typeface="Arial" pitchFamily="34" charset="0"/>
                        </a:rPr>
                        <a:t>Other Expenses</a:t>
                      </a:r>
                    </a:p>
                    <a:p>
                      <a:r>
                        <a:rPr lang="en-US" sz="1400" b="1" dirty="0">
                          <a:latin typeface="Arial" pitchFamily="34" charset="0"/>
                          <a:cs typeface="Arial" pitchFamily="34" charset="0"/>
                        </a:rPr>
                        <a:t>                   </a:t>
                      </a:r>
                    </a:p>
                    <a:p>
                      <a:pPr algn="ctr"/>
                      <a:r>
                        <a:rPr lang="en-US" sz="1400" b="1" dirty="0">
                          <a:latin typeface="Arial" pitchFamily="34" charset="0"/>
                          <a:cs typeface="Arial" pitchFamily="34" charset="0"/>
                        </a:rPr>
                        <a:t>Total </a:t>
                      </a:r>
                    </a:p>
                  </a:txBody>
                  <a:tcPr/>
                </a:tc>
                <a:tc>
                  <a:txBody>
                    <a:bodyPr/>
                    <a:lstStyle/>
                    <a:p>
                      <a:pPr algn="r"/>
                      <a:r>
                        <a:rPr lang="en-US" sz="1400" b="1" u="sng" dirty="0">
                          <a:latin typeface="Arial" pitchFamily="34" charset="0"/>
                          <a:cs typeface="Arial" pitchFamily="34" charset="0"/>
                        </a:rPr>
                        <a:t>$206,860</a:t>
                      </a:r>
                    </a:p>
                    <a:p>
                      <a:pPr algn="r"/>
                      <a:endParaRPr lang="en-US" sz="1400" b="1" u="none" dirty="0">
                        <a:latin typeface="Arial" pitchFamily="34" charset="0"/>
                        <a:cs typeface="Arial" pitchFamily="34" charset="0"/>
                      </a:endParaRPr>
                    </a:p>
                    <a:p>
                      <a:pPr algn="r"/>
                      <a:r>
                        <a:rPr lang="en-US" sz="1400" b="1" u="none" dirty="0">
                          <a:latin typeface="Arial" pitchFamily="34" charset="0"/>
                          <a:cs typeface="Arial" pitchFamily="34" charset="0"/>
                        </a:rPr>
                        <a:t>$12,663,240</a:t>
                      </a:r>
                    </a:p>
                  </a:txBody>
                  <a:tcPr/>
                </a:tc>
                <a:tc>
                  <a:txBody>
                    <a:bodyPr/>
                    <a:lstStyle/>
                    <a:p>
                      <a:pPr algn="r"/>
                      <a:r>
                        <a:rPr lang="en-US" sz="1400" b="1" u="sng" dirty="0">
                          <a:latin typeface="Arial" pitchFamily="34" charset="0"/>
                          <a:cs typeface="Arial" pitchFamily="34" charset="0"/>
                        </a:rPr>
                        <a:t>$245,152</a:t>
                      </a:r>
                    </a:p>
                    <a:p>
                      <a:pPr algn="r"/>
                      <a:endParaRPr lang="en-US" sz="1400" b="1" u="none" dirty="0">
                        <a:latin typeface="Arial" pitchFamily="34" charset="0"/>
                        <a:cs typeface="Arial" pitchFamily="34" charset="0"/>
                      </a:endParaRPr>
                    </a:p>
                    <a:p>
                      <a:pPr algn="r"/>
                      <a:r>
                        <a:rPr lang="en-US" sz="1400" b="1" u="none" dirty="0">
                          <a:latin typeface="Arial" pitchFamily="34" charset="0"/>
                          <a:cs typeface="Arial" pitchFamily="34" charset="0"/>
                        </a:rPr>
                        <a:t>$12,229,847</a:t>
                      </a:r>
                    </a:p>
                  </a:txBody>
                  <a:tcPr/>
                </a:tc>
                <a:tc>
                  <a:txBody>
                    <a:bodyPr/>
                    <a:lstStyle/>
                    <a:p>
                      <a:pPr algn="r"/>
                      <a:r>
                        <a:rPr lang="en-US" sz="1400" b="1" u="sng" dirty="0">
                          <a:latin typeface="Arial" pitchFamily="34" charset="0"/>
                          <a:cs typeface="Arial" pitchFamily="34" charset="0"/>
                        </a:rPr>
                        <a:t>$240,444</a:t>
                      </a:r>
                    </a:p>
                    <a:p>
                      <a:pPr algn="r"/>
                      <a:endParaRPr lang="en-US" sz="1400" b="1" u="none" dirty="0">
                        <a:latin typeface="Arial" pitchFamily="34" charset="0"/>
                        <a:cs typeface="Arial" pitchFamily="34" charset="0"/>
                      </a:endParaRPr>
                    </a:p>
                    <a:p>
                      <a:pPr algn="r"/>
                      <a:r>
                        <a:rPr lang="en-US" sz="1400" b="1" u="none" dirty="0">
                          <a:latin typeface="Arial" pitchFamily="34" charset="0"/>
                          <a:cs typeface="Arial" pitchFamily="34" charset="0"/>
                        </a:rPr>
                        <a:t>$11,575,250</a:t>
                      </a:r>
                    </a:p>
                  </a:txBody>
                  <a:tcPr/>
                </a:tc>
                <a:extLst>
                  <a:ext uri="{0D108BD9-81ED-4DB2-BD59-A6C34878D82A}">
                    <a16:rowId xmlns:a16="http://schemas.microsoft.com/office/drawing/2014/main" val="10008"/>
                  </a:ext>
                </a:extLst>
              </a:tr>
            </a:tbl>
          </a:graphicData>
        </a:graphic>
      </p:graphicFrame>
      <p:sp>
        <p:nvSpPr>
          <p:cNvPr id="4" name="TextBox 3">
            <a:extLst>
              <a:ext uri="{FF2B5EF4-FFF2-40B4-BE49-F238E27FC236}">
                <a16:creationId xmlns:a16="http://schemas.microsoft.com/office/drawing/2014/main" id="{707275D6-BAC6-4B70-B673-C9A19DC31522}"/>
              </a:ext>
            </a:extLst>
          </p:cNvPr>
          <p:cNvSpPr txBox="1"/>
          <p:nvPr/>
        </p:nvSpPr>
        <p:spPr>
          <a:xfrm>
            <a:off x="998376" y="5682811"/>
            <a:ext cx="7548466"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MS PGothic" charset="0"/>
              </a:rPr>
              <a:t>The 2018 Expense Budget reflects a 3.5% increase over the 2017 Expense Forecast.</a:t>
            </a:r>
          </a:p>
        </p:txBody>
      </p:sp>
    </p:spTree>
    <p:extLst>
      <p:ext uri="{BB962C8B-B14F-4D97-AF65-F5344CB8AC3E}">
        <p14:creationId xmlns:p14="http://schemas.microsoft.com/office/powerpoint/2010/main" val="81202223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Corporate Seat Nominations</a:t>
            </a:r>
          </a:p>
        </p:txBody>
      </p:sp>
      <p:sp>
        <p:nvSpPr>
          <p:cNvPr id="3" name="Content Placeholder 2"/>
          <p:cNvSpPr>
            <a:spLocks noGrp="1"/>
          </p:cNvSpPr>
          <p:nvPr>
            <p:ph idx="1"/>
          </p:nvPr>
        </p:nvSpPr>
        <p:spPr>
          <a:xfrm>
            <a:off x="0" y="793101"/>
            <a:ext cx="9143999" cy="6064899"/>
          </a:xfrm>
          <a:solidFill>
            <a:schemeClr val="bg1"/>
          </a:solidFill>
        </p:spPr>
        <p:txBody>
          <a:bodyPr/>
          <a:lstStyle/>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lnSpc>
                <a:spcPct val="100000"/>
              </a:lnSpc>
              <a:spcBef>
                <a:spcPts val="0"/>
              </a:spcBef>
              <a:buNone/>
            </a:pPr>
            <a:r>
              <a:rPr lang="en-US" sz="1100" dirty="0"/>
              <a:t>           </a:t>
            </a:r>
            <a:r>
              <a:rPr lang="en-US" sz="1200" b="1" dirty="0">
                <a:solidFill>
                  <a:schemeClr val="tx2"/>
                </a:solidFill>
              </a:rPr>
              <a:t>Mary McEvoy</a:t>
            </a:r>
          </a:p>
          <a:p>
            <a:pPr marL="0" indent="0">
              <a:lnSpc>
                <a:spcPct val="100000"/>
              </a:lnSpc>
              <a:spcBef>
                <a:spcPts val="0"/>
              </a:spcBef>
              <a:buNone/>
            </a:pPr>
            <a:r>
              <a:rPr lang="en-US" sz="1200" b="1" dirty="0">
                <a:solidFill>
                  <a:schemeClr val="tx2"/>
                </a:solidFill>
              </a:rPr>
              <a:t>          Senior Director, Global Procurement</a:t>
            </a:r>
          </a:p>
          <a:p>
            <a:pPr marL="0" indent="0">
              <a:lnSpc>
                <a:spcPct val="100000"/>
              </a:lnSpc>
              <a:spcBef>
                <a:spcPts val="0"/>
              </a:spcBef>
              <a:buNone/>
            </a:pPr>
            <a:r>
              <a:rPr lang="en-US" sz="1200" b="1" dirty="0">
                <a:solidFill>
                  <a:schemeClr val="tx2"/>
                </a:solidFill>
              </a:rPr>
              <a:t>          PepsiCo</a:t>
            </a:r>
          </a:p>
          <a:p>
            <a:pPr marL="0" indent="0">
              <a:buNone/>
            </a:pPr>
            <a:r>
              <a:rPr lang="en-US" sz="1100" dirty="0"/>
              <a:t> </a:t>
            </a:r>
          </a:p>
          <a:p>
            <a:pPr marL="0" indent="0">
              <a:lnSpc>
                <a:spcPct val="100000"/>
              </a:lnSpc>
              <a:spcBef>
                <a:spcPts val="0"/>
              </a:spcBef>
              <a:buNone/>
            </a:pPr>
            <a:r>
              <a:rPr lang="en-US" sz="1100" dirty="0"/>
              <a:t>        </a:t>
            </a:r>
            <a:r>
              <a:rPr lang="en-US" sz="1100" dirty="0">
                <a:solidFill>
                  <a:schemeClr val="tx2"/>
                </a:solidFill>
              </a:rPr>
              <a:t>Mary M. McEvoy is currently Senior Director, Global Procurement at PepsiCo located in Purchase, New York where she has global  </a:t>
            </a:r>
          </a:p>
          <a:p>
            <a:pPr marL="0" indent="0">
              <a:lnSpc>
                <a:spcPct val="100000"/>
              </a:lnSpc>
              <a:spcBef>
                <a:spcPts val="0"/>
              </a:spcBef>
              <a:buNone/>
            </a:pPr>
            <a:r>
              <a:rPr lang="en-US" sz="1100" dirty="0">
                <a:solidFill>
                  <a:schemeClr val="tx2"/>
                </a:solidFill>
              </a:rPr>
              <a:t>        responsibility for sweetener procurement. Mary has held positions of increasing responsibility in R&amp;D and procurement spanning ingredients</a:t>
            </a:r>
          </a:p>
          <a:p>
            <a:pPr marL="0" indent="0">
              <a:lnSpc>
                <a:spcPct val="100000"/>
              </a:lnSpc>
              <a:spcBef>
                <a:spcPts val="0"/>
              </a:spcBef>
              <a:buNone/>
            </a:pPr>
            <a:r>
              <a:rPr lang="en-US" sz="1100" dirty="0">
                <a:solidFill>
                  <a:schemeClr val="tx2"/>
                </a:solidFill>
              </a:rPr>
              <a:t>        and packaging during her 19-year career at PepsiCo.</a:t>
            </a:r>
          </a:p>
          <a:p>
            <a:pPr marL="0" indent="0">
              <a:buNone/>
            </a:pPr>
            <a:r>
              <a:rPr lang="en-US" sz="1100" dirty="0">
                <a:solidFill>
                  <a:schemeClr val="tx2"/>
                </a:solidFill>
              </a:rPr>
              <a:t> </a:t>
            </a:r>
          </a:p>
          <a:p>
            <a:pPr marL="0" indent="0">
              <a:lnSpc>
                <a:spcPct val="100000"/>
              </a:lnSpc>
              <a:spcBef>
                <a:spcPts val="0"/>
              </a:spcBef>
              <a:buNone/>
            </a:pPr>
            <a:r>
              <a:rPr lang="en-US" sz="1100" dirty="0">
                <a:solidFill>
                  <a:schemeClr val="tx2"/>
                </a:solidFill>
              </a:rPr>
              <a:t>        Mary is actively involved in non-profit organizations and serves on the advisory board of Self Help Africa and the board of WPEO (Women</a:t>
            </a:r>
          </a:p>
          <a:p>
            <a:pPr marL="0" indent="0">
              <a:lnSpc>
                <a:spcPct val="100000"/>
              </a:lnSpc>
              <a:spcBef>
                <a:spcPts val="0"/>
              </a:spcBef>
              <a:buNone/>
            </a:pPr>
            <a:r>
              <a:rPr lang="en-US" sz="1100" dirty="0">
                <a:solidFill>
                  <a:schemeClr val="tx2"/>
                </a:solidFill>
              </a:rPr>
              <a:t>        Presidents’ Educational Organization), a regional partner of WBENC. She is the former co-chair of the New York chapter of the Irish</a:t>
            </a:r>
          </a:p>
          <a:p>
            <a:pPr marL="0" indent="0">
              <a:lnSpc>
                <a:spcPct val="100000"/>
              </a:lnSpc>
              <a:spcBef>
                <a:spcPts val="0"/>
              </a:spcBef>
              <a:buNone/>
            </a:pPr>
            <a:r>
              <a:rPr lang="en-US" sz="1100" dirty="0">
                <a:solidFill>
                  <a:schemeClr val="tx2"/>
                </a:solidFill>
              </a:rPr>
              <a:t>        International Business Network. She is also the co-founder and director of LEAP, a novel leadership acceleration program which links young</a:t>
            </a:r>
          </a:p>
          <a:p>
            <a:pPr marL="0" indent="0">
              <a:lnSpc>
                <a:spcPct val="100000"/>
              </a:lnSpc>
              <a:spcBef>
                <a:spcPts val="0"/>
              </a:spcBef>
              <a:buNone/>
            </a:pPr>
            <a:r>
              <a:rPr lang="en-US" sz="1100" dirty="0">
                <a:solidFill>
                  <a:schemeClr val="tx2"/>
                </a:solidFill>
              </a:rPr>
              <a:t>        female professionals with community organizations to solve real business challenges. </a:t>
            </a:r>
          </a:p>
          <a:p>
            <a:pPr marL="0" indent="0">
              <a:buNone/>
            </a:pPr>
            <a:r>
              <a:rPr lang="en-US" sz="1100" dirty="0">
                <a:solidFill>
                  <a:schemeClr val="tx2"/>
                </a:solidFill>
              </a:rPr>
              <a:t> </a:t>
            </a:r>
          </a:p>
          <a:p>
            <a:pPr marL="0" indent="0">
              <a:buNone/>
            </a:pPr>
            <a:r>
              <a:rPr lang="en-US" sz="1100" dirty="0">
                <a:solidFill>
                  <a:schemeClr val="tx2"/>
                </a:solidFill>
              </a:rPr>
              <a:t>        Mary holds a Bachelor of Applied Science from Trinity College, Dublin, Ireland. </a:t>
            </a:r>
          </a:p>
          <a:p>
            <a:pPr marL="0" indent="0">
              <a:buNone/>
            </a:pPr>
            <a:br>
              <a:rPr lang="en-US" sz="1100" dirty="0"/>
            </a:br>
            <a:r>
              <a:rPr lang="en-US" sz="1100" dirty="0"/>
              <a:t> </a:t>
            </a:r>
          </a:p>
        </p:txBody>
      </p:sp>
      <p:pic>
        <p:nvPicPr>
          <p:cNvPr id="4" name="Picture 3" descr="C:\Users\01118988\AppData\Local\Microsoft\Windows\Temporary Internet Files\Content.Outlook\KXZL4SGU\McEvoy.jpg">
            <a:extLst>
              <a:ext uri="{FF2B5EF4-FFF2-40B4-BE49-F238E27FC236}">
                <a16:creationId xmlns:a16="http://schemas.microsoft.com/office/drawing/2014/main" id="{0108371C-6190-40D8-9C21-7D236CA80EC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175" y="1106970"/>
            <a:ext cx="1722120" cy="2152650"/>
          </a:xfrm>
          <a:prstGeom prst="rect">
            <a:avLst/>
          </a:prstGeom>
          <a:noFill/>
          <a:ln>
            <a:noFill/>
          </a:ln>
        </p:spPr>
      </p:pic>
    </p:spTree>
    <p:extLst>
      <p:ext uri="{BB962C8B-B14F-4D97-AF65-F5344CB8AC3E}">
        <p14:creationId xmlns:p14="http://schemas.microsoft.com/office/powerpoint/2010/main" val="2614326237"/>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 y="0"/>
            <a:ext cx="9112249" cy="793101"/>
          </a:xfrm>
        </p:spPr>
        <p:txBody>
          <a:bodyPr>
            <a:normAutofit/>
          </a:bodyPr>
          <a:lstStyle/>
          <a:p>
            <a:r>
              <a:rPr lang="en-US" b="1" dirty="0"/>
              <a:t>Resolution to Approve 2018 Recommended Budget</a:t>
            </a:r>
            <a:endParaRPr lang="en-US" dirty="0"/>
          </a:p>
        </p:txBody>
      </p:sp>
      <p:sp>
        <p:nvSpPr>
          <p:cNvPr id="3" name="Content Placeholder 2"/>
          <p:cNvSpPr>
            <a:spLocks noGrp="1"/>
          </p:cNvSpPr>
          <p:nvPr>
            <p:ph idx="1"/>
          </p:nvPr>
        </p:nvSpPr>
        <p:spPr>
          <a:xfrm>
            <a:off x="565150" y="1159845"/>
            <a:ext cx="7302500" cy="4972014"/>
          </a:xfrm>
        </p:spPr>
        <p:txBody>
          <a:bodyPr>
            <a:normAutofit/>
          </a:bodyPr>
          <a:lstStyle/>
          <a:p>
            <a:pPr marL="1587" lvl="1" indent="0">
              <a:buSzPct val="95000"/>
              <a:buNone/>
            </a:pPr>
            <a:r>
              <a:rPr lang="en-US" sz="2800" dirty="0"/>
              <a:t>“As Treasurer and Chair of the Finance Committee, on behalf of the entire Committee, I move for a Vote to Approve the Recommended 2018 Budget.” </a:t>
            </a:r>
          </a:p>
          <a:p>
            <a:pPr marL="1587" lvl="1" indent="0">
              <a:buSzPct val="95000"/>
              <a:buNone/>
            </a:pPr>
            <a:endParaRPr lang="en-US" sz="2800" dirty="0"/>
          </a:p>
          <a:p>
            <a:pPr marL="1587" lvl="1" indent="0" algn="ctr">
              <a:buSzPct val="95000"/>
              <a:buNone/>
            </a:pPr>
            <a:r>
              <a:rPr lang="en-US" sz="2800" dirty="0"/>
              <a:t>- Nancy Creuziger</a:t>
            </a:r>
          </a:p>
          <a:p>
            <a:pPr lvl="1"/>
            <a:endParaRPr lang="en-US" sz="2600" dirty="0"/>
          </a:p>
          <a:p>
            <a:pPr lvl="1"/>
            <a:endParaRPr lang="en-US" dirty="0"/>
          </a:p>
          <a:p>
            <a:endParaRPr lang="en-US" dirty="0"/>
          </a:p>
        </p:txBody>
      </p:sp>
    </p:spTree>
    <p:extLst>
      <p:ext uri="{BB962C8B-B14F-4D97-AF65-F5344CB8AC3E}">
        <p14:creationId xmlns:p14="http://schemas.microsoft.com/office/powerpoint/2010/main" val="2333220263"/>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p:cNvSpPr>
          <p:nvPr/>
        </p:nvSpPr>
        <p:spPr bwMode="auto">
          <a:xfrm>
            <a:off x="384175" y="3787775"/>
            <a:ext cx="43005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marL="0" marR="0" lvl="0" indent="0" algn="l" defTabSz="914400" rtl="0" eaLnBrk="0" fontAlgn="base" latinLnBrk="0" hangingPunct="0">
              <a:lnSpc>
                <a:spcPct val="100000"/>
              </a:lnSpc>
              <a:spcBef>
                <a:spcPts val="900"/>
              </a:spcBef>
              <a:spcAft>
                <a:spcPct val="0"/>
              </a:spcAft>
              <a:buClrTx/>
              <a:buSzTx/>
              <a:buFontTx/>
              <a:buNone/>
              <a:tabLst/>
              <a:defRPr/>
            </a:pPr>
            <a:r>
              <a:rPr kumimoji="0" lang="en-CA" sz="4000" b="0" i="0" u="none" strike="noStrike" kern="1200" cap="none" spc="0" normalizeH="0" baseline="0" noProof="0" dirty="0">
                <a:ln>
                  <a:noFill/>
                </a:ln>
                <a:solidFill>
                  <a:srgbClr val="008C99"/>
                </a:solidFill>
                <a:effectLst/>
                <a:uLnTx/>
                <a:uFillTx/>
                <a:latin typeface="Arial" charset="0"/>
                <a:ea typeface="ヒラギノ角ゴ Pro W3" charset="0"/>
                <a:cs typeface="ヒラギノ角ゴ Pro W3" charset="0"/>
              </a:rPr>
              <a:t>Questions?</a:t>
            </a:r>
          </a:p>
        </p:txBody>
      </p:sp>
      <p:grpSp>
        <p:nvGrpSpPr>
          <p:cNvPr id="29699" name="Group 8"/>
          <p:cNvGrpSpPr>
            <a:grpSpLocks/>
          </p:cNvGrpSpPr>
          <p:nvPr/>
        </p:nvGrpSpPr>
        <p:grpSpPr bwMode="auto">
          <a:xfrm>
            <a:off x="7283450" y="6116638"/>
            <a:ext cx="530225" cy="527050"/>
            <a:chOff x="7284195" y="6116102"/>
            <a:chExt cx="528835" cy="527179"/>
          </a:xfrm>
        </p:grpSpPr>
        <p:sp>
          <p:nvSpPr>
            <p:cNvPr id="10" name="Freeform 9"/>
            <p:cNvSpPr>
              <a:spLocks noChangeAspect="1"/>
            </p:cNvSpPr>
            <p:nvPr/>
          </p:nvSpPr>
          <p:spPr>
            <a:xfrm flipH="1">
              <a:off x="7349112" y="6209787"/>
              <a:ext cx="463918" cy="339808"/>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Arial"/>
                <a:ea typeface="ＭＳ Ｐゴシック"/>
              </a:endParaRPr>
            </a:p>
          </p:txBody>
        </p:sp>
        <p:sp>
          <p:nvSpPr>
            <p:cNvPr id="11" name="Oval 10">
              <a:hlinkClick r:id="" action="ppaction://hlinkshowjump?jump=previousslide"/>
            </p:cNvPr>
            <p:cNvSpPr/>
            <p:nvPr/>
          </p:nvSpPr>
          <p:spPr>
            <a:xfrm flipH="1" flipV="1">
              <a:off x="7284195" y="6116102"/>
              <a:ext cx="527252" cy="52717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Arial"/>
                <a:ea typeface="ＭＳ Ｐゴシック"/>
              </a:endParaRPr>
            </a:p>
          </p:txBody>
        </p:sp>
      </p:grpSp>
      <p:sp>
        <p:nvSpPr>
          <p:cNvPr id="49159" name="Rectangle 7"/>
          <p:cNvSpPr>
            <a:spLocks noGrp="1"/>
          </p:cNvSpPr>
          <p:nvPr>
            <p:ph type="subTitle" idx="1"/>
          </p:nvPr>
        </p:nvSpPr>
        <p:spPr>
          <a:xfrm>
            <a:off x="412225" y="5635594"/>
            <a:ext cx="8226425" cy="347662"/>
          </a:xfrm>
        </p:spPr>
        <p:txBody>
          <a:bodyPr/>
          <a:lstStyle/>
          <a:p>
            <a:pPr>
              <a:buFont typeface="Wingdings" charset="0"/>
              <a:buNone/>
              <a:defRPr/>
            </a:pPr>
            <a:r>
              <a:rPr lang="en-CA" dirty="0">
                <a:solidFill>
                  <a:schemeClr val="accent4"/>
                </a:solidFill>
                <a:ea typeface="+mn-ea"/>
              </a:rPr>
              <a:t>Thank You!</a:t>
            </a:r>
          </a:p>
        </p:txBody>
      </p:sp>
    </p:spTree>
    <p:extLst>
      <p:ext uri="{BB962C8B-B14F-4D97-AF65-F5344CB8AC3E}">
        <p14:creationId xmlns:p14="http://schemas.microsoft.com/office/powerpoint/2010/main" val="1318610279"/>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5599" y="4807268"/>
            <a:ext cx="8226425" cy="347662"/>
          </a:xfrm>
        </p:spPr>
        <p:txBody>
          <a:bodyPr/>
          <a:lstStyle/>
          <a:p>
            <a:r>
              <a:rPr lang="en-US" sz="3200" dirty="0">
                <a:solidFill>
                  <a:schemeClr val="accent4"/>
                </a:solidFill>
              </a:rPr>
              <a:t>November</a:t>
            </a:r>
            <a:r>
              <a:rPr lang="en-US" dirty="0">
                <a:solidFill>
                  <a:schemeClr val="accent4"/>
                </a:solidFill>
              </a:rPr>
              <a:t> Board Meeting Update</a:t>
            </a:r>
          </a:p>
        </p:txBody>
      </p:sp>
      <p:sp>
        <p:nvSpPr>
          <p:cNvPr id="3" name="Title 2"/>
          <p:cNvSpPr>
            <a:spLocks noGrp="1"/>
          </p:cNvSpPr>
          <p:nvPr>
            <p:ph type="ctrTitle"/>
          </p:nvPr>
        </p:nvSpPr>
        <p:spPr/>
        <p:txBody>
          <a:bodyPr/>
          <a:lstStyle/>
          <a:p>
            <a:r>
              <a:rPr lang="en-US" dirty="0"/>
              <a:t>Ambassadors In Action</a:t>
            </a:r>
          </a:p>
        </p:txBody>
      </p:sp>
    </p:spTree>
    <p:extLst>
      <p:ext uri="{BB962C8B-B14F-4D97-AF65-F5344CB8AC3E}">
        <p14:creationId xmlns:p14="http://schemas.microsoft.com/office/powerpoint/2010/main" val="1799011975"/>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1010B138-5D50-4DCC-9BA6-F8A5E083B272}"/>
              </a:ext>
            </a:extLst>
          </p:cNvPr>
          <p:cNvSpPr txBox="1"/>
          <p:nvPr/>
        </p:nvSpPr>
        <p:spPr>
          <a:xfrm>
            <a:off x="1304750" y="4034462"/>
            <a:ext cx="7711146" cy="1000274"/>
          </a:xfrm>
          <a:prstGeom prst="rect">
            <a:avLst/>
          </a:prstGeom>
          <a:solidFill>
            <a:schemeClr val="bg1"/>
          </a:solidFill>
          <a:ln>
            <a:noFill/>
          </a:ln>
        </p:spPr>
        <p:txBody>
          <a:bodyPr wrap="square" rtlCol="0">
            <a:spAutoFit/>
          </a:bodyPr>
          <a:lstStyle/>
          <a:p>
            <a:pPr algn="ctr"/>
            <a:r>
              <a:rPr lang="en-US" sz="2000" u="sng" dirty="0">
                <a:solidFill>
                  <a:schemeClr val="accent1"/>
                </a:solidFill>
                <a:latin typeface="Arial Rounded MT Bold" panose="020F0704030504030204" pitchFamily="34" charset="0"/>
                <a:cs typeface="Aharoni" panose="02010803020104030203" pitchFamily="2" charset="-79"/>
              </a:rPr>
              <a:t>Showcasing Our Ambassadors</a:t>
            </a:r>
          </a:p>
          <a:p>
            <a:pPr algn="ctr"/>
            <a:endParaRPr lang="en-US" sz="700" u="sng" dirty="0">
              <a:solidFill>
                <a:schemeClr val="accent1"/>
              </a:solidFill>
              <a:latin typeface="Arial Rounded MT Bold" panose="020F0704030504030204" pitchFamily="34" charset="0"/>
              <a:cs typeface="Aharoni" panose="02010803020104030203" pitchFamily="2" charset="-79"/>
            </a:endParaRPr>
          </a:p>
          <a:p>
            <a:pPr algn="ctr"/>
            <a:r>
              <a:rPr lang="en-US" sz="1600" b="0" dirty="0">
                <a:solidFill>
                  <a:schemeClr val="tx2"/>
                </a:solidFill>
                <a:latin typeface="Arial Rounded MT Bold" panose="020F0704030504030204" pitchFamily="34" charset="0"/>
                <a:cs typeface="Aharoni" panose="02010803020104030203" pitchFamily="2" charset="-79"/>
              </a:rPr>
              <a:t>Ambassadors currently have exclusive access to create their own blog post and be featured on the WBENC Blog</a:t>
            </a:r>
          </a:p>
        </p:txBody>
      </p:sp>
      <p:sp>
        <p:nvSpPr>
          <p:cNvPr id="32" name="TextBox 31">
            <a:extLst>
              <a:ext uri="{FF2B5EF4-FFF2-40B4-BE49-F238E27FC236}">
                <a16:creationId xmlns:a16="http://schemas.microsoft.com/office/drawing/2014/main" id="{1EA678B6-C512-4FA9-88E3-70CED340FA2E}"/>
              </a:ext>
            </a:extLst>
          </p:cNvPr>
          <p:cNvSpPr txBox="1"/>
          <p:nvPr/>
        </p:nvSpPr>
        <p:spPr>
          <a:xfrm>
            <a:off x="0" y="793101"/>
            <a:ext cx="1308259" cy="6064899"/>
          </a:xfrm>
          <a:prstGeom prst="rect">
            <a:avLst/>
          </a:prstGeom>
          <a:solidFill>
            <a:schemeClr val="bg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a:latin typeface="Arial Rounded MT Bold" panose="020F0704030504030204" pitchFamily="34" charset="0"/>
              </a:rPr>
              <a:t>2017 AMBASSADOR PROGRAM</a:t>
            </a:r>
          </a:p>
        </p:txBody>
      </p:sp>
      <p:graphicFrame>
        <p:nvGraphicFramePr>
          <p:cNvPr id="8" name="Table 7"/>
          <p:cNvGraphicFramePr>
            <a:graphicFrameLocks noGrp="1"/>
          </p:cNvGraphicFramePr>
          <p:nvPr>
            <p:extLst/>
          </p:nvPr>
        </p:nvGraphicFramePr>
        <p:xfrm>
          <a:off x="1247356" y="902311"/>
          <a:ext cx="7828722" cy="568012"/>
        </p:xfrm>
        <a:graphic>
          <a:graphicData uri="http://schemas.openxmlformats.org/drawingml/2006/table">
            <a:tbl>
              <a:tblPr firstRow="1" bandRow="1">
                <a:effectLst>
                  <a:outerShdw blurRad="152400" dist="317500" dir="5400000" sx="90000" sy="-19000" rotWithShape="0">
                    <a:prstClr val="black">
                      <a:alpha val="15000"/>
                    </a:prstClr>
                  </a:outerShdw>
                </a:effectLst>
                <a:tableStyleId>{9DCAF9ED-07DC-4A11-8D7F-57B35C25682E}</a:tableStyleId>
              </a:tblPr>
              <a:tblGrid>
                <a:gridCol w="7828722">
                  <a:extLst>
                    <a:ext uri="{9D8B030D-6E8A-4147-A177-3AD203B41FA5}">
                      <a16:colId xmlns:a16="http://schemas.microsoft.com/office/drawing/2014/main" val="20000"/>
                    </a:ext>
                  </a:extLst>
                </a:gridCol>
              </a:tblGrid>
              <a:tr h="56801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accent1"/>
                          </a:solidFill>
                          <a:latin typeface="Arial Rounded MT Bold" panose="020F0704030504030204" pitchFamily="34" charset="0"/>
                          <a:cs typeface="Aharoni" panose="02010803020104030203" pitchFamily="2" charset="-79"/>
                        </a:rPr>
                        <a:t>2017</a:t>
                      </a:r>
                      <a:r>
                        <a:rPr lang="en-US" dirty="0">
                          <a:solidFill>
                            <a:schemeClr val="accent1"/>
                          </a:solidFill>
                          <a:latin typeface="Arial Rounded MT Bold" panose="020F0704030504030204" pitchFamily="34" charset="0"/>
                          <a:cs typeface="Aharoni" panose="02010803020104030203" pitchFamily="2" charset="-79"/>
                        </a:rPr>
                        <a:t> </a:t>
                      </a:r>
                      <a:r>
                        <a:rPr lang="en-US" sz="2000" dirty="0">
                          <a:solidFill>
                            <a:schemeClr val="accent1"/>
                          </a:solidFill>
                          <a:latin typeface="Arial Rounded MT Bold" panose="020F0704030504030204" pitchFamily="34" charset="0"/>
                          <a:cs typeface="Aharoni" panose="02010803020104030203" pitchFamily="2" charset="-79"/>
                        </a:rPr>
                        <a:t>Ambassador Outreach has Resulted </a:t>
                      </a:r>
                      <a:r>
                        <a:rPr lang="en-US" sz="2000" u="sng" dirty="0">
                          <a:solidFill>
                            <a:schemeClr val="accent1"/>
                          </a:solidFill>
                          <a:latin typeface="Arial Rounded MT Bold" panose="020F0704030504030204" pitchFamily="34" charset="0"/>
                          <a:cs typeface="Aharoni" panose="02010803020104030203" pitchFamily="2" charset="-79"/>
                        </a:rPr>
                        <a:t>in </a:t>
                      </a:r>
                      <a:r>
                        <a:rPr lang="en-US" sz="2400" u="sng" dirty="0">
                          <a:solidFill>
                            <a:schemeClr val="accent1"/>
                          </a:solidFill>
                          <a:latin typeface="Arial Rounded MT Bold" panose="020F0704030504030204" pitchFamily="34" charset="0"/>
                          <a:cs typeface="Aharoni" panose="02010803020104030203" pitchFamily="2" charset="-79"/>
                        </a:rPr>
                        <a:t>9 </a:t>
                      </a:r>
                      <a:r>
                        <a:rPr lang="en-US" sz="2000" u="sng" dirty="0">
                          <a:solidFill>
                            <a:schemeClr val="accent1"/>
                          </a:solidFill>
                          <a:latin typeface="Arial Rounded MT Bold" panose="020F0704030504030204" pitchFamily="34" charset="0"/>
                          <a:cs typeface="Aharoni" panose="02010803020104030203" pitchFamily="2" charset="-79"/>
                        </a:rPr>
                        <a:t>New Members</a:t>
                      </a:r>
                      <a:endParaRPr lang="en-US" dirty="0">
                        <a:solidFill>
                          <a:schemeClr val="accent1"/>
                        </a:solidFill>
                        <a:latin typeface="Arial Rounded MT Bold" panose="020F0704030504030204" pitchFamily="34" charset="0"/>
                        <a:cs typeface="Aharoni" panose="02010803020104030203"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p:cNvSpPr txBox="1"/>
          <p:nvPr/>
        </p:nvSpPr>
        <p:spPr>
          <a:xfrm>
            <a:off x="1557667" y="2238505"/>
            <a:ext cx="7134390" cy="1846659"/>
          </a:xfrm>
          <a:prstGeom prst="rect">
            <a:avLst/>
          </a:prstGeom>
          <a:noFill/>
          <a:ln w="28575">
            <a:noFill/>
          </a:ln>
          <a:effectLst/>
        </p:spPr>
        <p:txBody>
          <a:bodyPr wrap="square" rtlCol="0">
            <a:spAutoFit/>
          </a:bodyPr>
          <a:lstStyle/>
          <a:p>
            <a:endParaRPr lang="en-US" sz="100" dirty="0">
              <a:solidFill>
                <a:schemeClr val="tx2"/>
              </a:solidFill>
              <a:latin typeface="Aharoni" panose="02010803020104030203" pitchFamily="2" charset="-79"/>
              <a:cs typeface="Aharoni" panose="02010803020104030203" pitchFamily="2" charset="-79"/>
            </a:endParaRPr>
          </a:p>
          <a:p>
            <a:endParaRPr lang="en-US" sz="100" dirty="0">
              <a:solidFill>
                <a:schemeClr val="tx2"/>
              </a:solidFill>
              <a:latin typeface="Aharoni" panose="02010803020104030203" pitchFamily="2" charset="-79"/>
              <a:cs typeface="Aharoni" panose="02010803020104030203" pitchFamily="2" charset="-79"/>
            </a:endParaRPr>
          </a:p>
          <a:p>
            <a:endParaRPr lang="en-US" sz="100" dirty="0">
              <a:solidFill>
                <a:schemeClr val="tx2"/>
              </a:solidFill>
              <a:latin typeface="Aharoni" panose="02010803020104030203" pitchFamily="2" charset="-79"/>
              <a:cs typeface="Aharoni" panose="02010803020104030203" pitchFamily="2" charset="-79"/>
            </a:endParaRPr>
          </a:p>
          <a:p>
            <a:endParaRPr lang="en-US" sz="100" dirty="0">
              <a:solidFill>
                <a:schemeClr val="tx2"/>
              </a:solidFill>
              <a:latin typeface="Aharoni" panose="02010803020104030203" pitchFamily="2" charset="-79"/>
              <a:cs typeface="Aharoni" panose="02010803020104030203" pitchFamily="2" charset="-79"/>
            </a:endParaRPr>
          </a:p>
          <a:p>
            <a:endParaRPr lang="en-US" sz="100" dirty="0">
              <a:solidFill>
                <a:schemeClr val="tx2"/>
              </a:solidFill>
              <a:latin typeface="Aharoni" panose="02010803020104030203" pitchFamily="2" charset="-79"/>
              <a:cs typeface="Aharoni" panose="02010803020104030203" pitchFamily="2" charset="-79"/>
            </a:endParaRPr>
          </a:p>
          <a:p>
            <a:endParaRPr lang="en-US" sz="100" dirty="0">
              <a:solidFill>
                <a:schemeClr val="tx2"/>
              </a:solidFill>
              <a:latin typeface="Aharoni" panose="02010803020104030203" pitchFamily="2" charset="-79"/>
              <a:cs typeface="Aharoni" panose="02010803020104030203" pitchFamily="2" charset="-79"/>
            </a:endParaRPr>
          </a:p>
          <a:p>
            <a:pPr algn="ctr"/>
            <a:r>
              <a:rPr lang="en-US" sz="2000" u="sng" dirty="0">
                <a:solidFill>
                  <a:schemeClr val="accent4"/>
                </a:solidFill>
                <a:latin typeface="Arial Rounded MT Bold" panose="020F0704030504030204" pitchFamily="34" charset="0"/>
                <a:cs typeface="Aharoni" panose="02010803020104030203" pitchFamily="2" charset="-79"/>
              </a:rPr>
              <a:t>2017 Ambassador Meeting Highlights</a:t>
            </a:r>
          </a:p>
          <a:p>
            <a:pPr algn="ctr"/>
            <a:endParaRPr lang="en-US" sz="1000" u="sng" dirty="0">
              <a:solidFill>
                <a:schemeClr val="accent4"/>
              </a:solidFill>
              <a:latin typeface="Arial Rounded MT Bold" panose="020F0704030504030204" pitchFamily="34" charset="0"/>
              <a:cs typeface="Aharoni" panose="02010803020104030203" pitchFamily="2" charset="-79"/>
            </a:endParaRPr>
          </a:p>
          <a:p>
            <a:pPr algn="ctr"/>
            <a:r>
              <a:rPr lang="en-US" sz="1400" b="0" dirty="0">
                <a:solidFill>
                  <a:schemeClr val="tx2"/>
                </a:solidFill>
                <a:latin typeface="Arial Rounded MT Bold" panose="020F0704030504030204" pitchFamily="34" charset="0"/>
                <a:cs typeface="Calibri" panose="020F0502020204030204" pitchFamily="34" charset="0"/>
              </a:rPr>
              <a:t>First Look: New Insights platform        Corporate Value Proposition</a:t>
            </a:r>
          </a:p>
          <a:p>
            <a:endParaRPr lang="en-US" sz="600" b="0" dirty="0">
              <a:solidFill>
                <a:schemeClr val="tx2"/>
              </a:solidFill>
              <a:latin typeface="Arial Rounded MT Bold" panose="020F0704030504030204" pitchFamily="34" charset="0"/>
              <a:cs typeface="Calibri" panose="020F0502020204030204" pitchFamily="34" charset="0"/>
            </a:endParaRPr>
          </a:p>
          <a:p>
            <a:r>
              <a:rPr lang="en-US" sz="1400" b="0" dirty="0">
                <a:solidFill>
                  <a:schemeClr val="tx2"/>
                </a:solidFill>
                <a:latin typeface="Arial Rounded MT Bold" panose="020F0704030504030204" pitchFamily="34" charset="0"/>
                <a:cs typeface="Calibri" panose="020F0502020204030204" pitchFamily="34" charset="0"/>
              </a:rPr>
              <a:t>First to Know: 2017 Event Plans           Sneak Peek: NextGen Program Launch</a:t>
            </a:r>
          </a:p>
          <a:p>
            <a:endParaRPr lang="en-US" sz="600" b="0" dirty="0">
              <a:solidFill>
                <a:schemeClr val="tx2"/>
              </a:solidFill>
              <a:latin typeface="Arial Rounded MT Bold" panose="020F0704030504030204" pitchFamily="34" charset="0"/>
              <a:cs typeface="Calibri" panose="020F0502020204030204" pitchFamily="34" charset="0"/>
            </a:endParaRPr>
          </a:p>
          <a:p>
            <a:pPr algn="ctr"/>
            <a:r>
              <a:rPr lang="en-US" sz="1400" b="0" dirty="0">
                <a:solidFill>
                  <a:schemeClr val="tx2"/>
                </a:solidFill>
                <a:latin typeface="Arial Rounded MT Bold" panose="020F0704030504030204" pitchFamily="34" charset="0"/>
                <a:cs typeface="Calibri" panose="020F0502020204030204" pitchFamily="34" charset="0"/>
              </a:rPr>
              <a:t>The Life of an Ambassador       First Peek: New WBENC Website</a:t>
            </a:r>
          </a:p>
          <a:p>
            <a:endParaRPr lang="en-US" sz="2000" dirty="0"/>
          </a:p>
        </p:txBody>
      </p:sp>
      <p:sp>
        <p:nvSpPr>
          <p:cNvPr id="3" name="TextBox 2">
            <a:extLst>
              <a:ext uri="{FF2B5EF4-FFF2-40B4-BE49-F238E27FC236}">
                <a16:creationId xmlns:a16="http://schemas.microsoft.com/office/drawing/2014/main" id="{9EE14F66-6C84-4D07-AACB-9345484F5D34}"/>
              </a:ext>
            </a:extLst>
          </p:cNvPr>
          <p:cNvSpPr txBox="1"/>
          <p:nvPr/>
        </p:nvSpPr>
        <p:spPr>
          <a:xfrm>
            <a:off x="873374" y="1311553"/>
            <a:ext cx="8068092" cy="807913"/>
          </a:xfrm>
          <a:prstGeom prst="rect">
            <a:avLst/>
          </a:prstGeom>
          <a:noFill/>
          <a:ln>
            <a:noFill/>
          </a:ln>
        </p:spPr>
        <p:txBody>
          <a:bodyPr wrap="square" rtlCol="0">
            <a:spAutoFit/>
          </a:bodyPr>
          <a:lstStyle/>
          <a:p>
            <a:pPr algn="ctr"/>
            <a:r>
              <a:rPr lang="en-US" sz="1200" b="0" dirty="0">
                <a:solidFill>
                  <a:schemeClr val="tx2"/>
                </a:solidFill>
                <a:latin typeface="Arial Rounded MT Bold" panose="020F0704030504030204" pitchFamily="34" charset="0"/>
              </a:rPr>
              <a:t>Special Thanks to:</a:t>
            </a:r>
          </a:p>
          <a:p>
            <a:pPr algn="ctr"/>
            <a:r>
              <a:rPr lang="en-US" sz="1200" b="0" dirty="0">
                <a:solidFill>
                  <a:schemeClr val="tx2"/>
                </a:solidFill>
                <a:latin typeface="Arial Rounded MT Bold" panose="020F0704030504030204" pitchFamily="34" charset="0"/>
              </a:rPr>
              <a:t>Ricardo Barrientos, PepsiCo      Theresa Harrison, EY       Andy Butler, P&amp;G</a:t>
            </a:r>
          </a:p>
          <a:p>
            <a:pPr algn="ctr"/>
            <a:r>
              <a:rPr lang="en-US" sz="1200" b="0" dirty="0">
                <a:solidFill>
                  <a:schemeClr val="tx2"/>
                </a:solidFill>
                <a:latin typeface="Arial Rounded MT Bold" panose="020F0704030504030204" pitchFamily="34" charset="0"/>
              </a:rPr>
              <a:t>Ruby McCleary, United Airlines       Debra Jennings-Johnson, BP      Patti Massey, MYCA Group</a:t>
            </a:r>
            <a:endParaRPr lang="en-US" sz="1200" dirty="0">
              <a:solidFill>
                <a:schemeClr val="tx2"/>
              </a:solidFill>
              <a:latin typeface="Arial Rounded MT Bold" panose="020F0704030504030204" pitchFamily="34" charset="0"/>
            </a:endParaRPr>
          </a:p>
          <a:p>
            <a:pPr algn="ctr"/>
            <a:endParaRPr lang="en-US" sz="1050" dirty="0">
              <a:solidFill>
                <a:schemeClr val="bg2">
                  <a:lumMod val="75000"/>
                </a:schemeClr>
              </a:solidFill>
            </a:endParaRPr>
          </a:p>
        </p:txBody>
      </p:sp>
      <p:sp>
        <p:nvSpPr>
          <p:cNvPr id="4" name="TextBox 3">
            <a:extLst>
              <a:ext uri="{FF2B5EF4-FFF2-40B4-BE49-F238E27FC236}">
                <a16:creationId xmlns:a16="http://schemas.microsoft.com/office/drawing/2014/main" id="{EAE902D0-4A96-45BD-80C3-B1DB68204B45}"/>
              </a:ext>
            </a:extLst>
          </p:cNvPr>
          <p:cNvSpPr txBox="1"/>
          <p:nvPr/>
        </p:nvSpPr>
        <p:spPr>
          <a:xfrm>
            <a:off x="1304955" y="5225984"/>
            <a:ext cx="7527400" cy="1508105"/>
          </a:xfrm>
          <a:prstGeom prst="rect">
            <a:avLst/>
          </a:prstGeom>
          <a:solidFill>
            <a:schemeClr val="bg1"/>
          </a:solidFill>
          <a:ln>
            <a:noFill/>
          </a:ln>
        </p:spPr>
        <p:txBody>
          <a:bodyPr wrap="square" rtlCol="0">
            <a:spAutoFit/>
          </a:bodyPr>
          <a:lstStyle/>
          <a:p>
            <a:pPr algn="ctr"/>
            <a:endParaRPr lang="en-US" sz="1000" u="sng" dirty="0">
              <a:solidFill>
                <a:schemeClr val="accent1"/>
              </a:solidFill>
              <a:latin typeface="Aharoni" panose="02010803020104030203" pitchFamily="2" charset="-79"/>
              <a:cs typeface="Aharoni" panose="02010803020104030203" pitchFamily="2" charset="-79"/>
            </a:endParaRPr>
          </a:p>
          <a:p>
            <a:pPr algn="ctr"/>
            <a:r>
              <a:rPr lang="en-US" sz="2000" u="sng" dirty="0">
                <a:solidFill>
                  <a:schemeClr val="accent4"/>
                </a:solidFill>
                <a:latin typeface="Arial Rounded MT Bold" panose="020F0704030504030204" pitchFamily="34" charset="0"/>
                <a:cs typeface="Aharoni" panose="02010803020104030203" pitchFamily="2" charset="-79"/>
              </a:rPr>
              <a:t>2018 Ambassador Meeting Topics</a:t>
            </a:r>
          </a:p>
          <a:p>
            <a:pPr algn="ctr"/>
            <a:endParaRPr lang="en-US" sz="1000" u="sng" dirty="0">
              <a:solidFill>
                <a:schemeClr val="accent4"/>
              </a:solidFill>
              <a:latin typeface="Arial Rounded MT Bold" panose="020F0704030504030204" pitchFamily="34" charset="0"/>
              <a:cs typeface="Aharoni" panose="02010803020104030203" pitchFamily="2" charset="-79"/>
            </a:endParaRPr>
          </a:p>
          <a:p>
            <a:pPr algn="ctr"/>
            <a:r>
              <a:rPr lang="en-US" sz="1500" b="0" dirty="0">
                <a:solidFill>
                  <a:schemeClr val="tx2"/>
                </a:solidFill>
                <a:latin typeface="Arial Rounded MT Bold" panose="020F0704030504030204" pitchFamily="34" charset="0"/>
                <a:cs typeface="Calibri" panose="020F0502020204030204" pitchFamily="34" charset="0"/>
              </a:rPr>
              <a:t>Industry Group Focus Series         Spotlight on our RPO’s</a:t>
            </a:r>
          </a:p>
          <a:p>
            <a:pPr algn="ctr"/>
            <a:r>
              <a:rPr lang="en-US" sz="1500" b="0" dirty="0">
                <a:solidFill>
                  <a:schemeClr val="tx2"/>
                </a:solidFill>
                <a:latin typeface="Arial Rounded MT Bold" panose="020F0704030504030204" pitchFamily="34" charset="0"/>
                <a:cs typeface="Aharoni" panose="02010803020104030203" pitchFamily="2" charset="-79"/>
              </a:rPr>
              <a:t>Get to Know Our New Members</a:t>
            </a:r>
          </a:p>
          <a:p>
            <a:pPr algn="ctr"/>
            <a:endParaRPr lang="en-US" sz="2000" u="sng" dirty="0">
              <a:solidFill>
                <a:schemeClr val="accent1"/>
              </a:solidFill>
              <a:latin typeface="Aharoni" panose="02010803020104030203" pitchFamily="2" charset="-79"/>
              <a:cs typeface="Aharoni" panose="02010803020104030203" pitchFamily="2" charset="-79"/>
            </a:endParaRPr>
          </a:p>
        </p:txBody>
      </p:sp>
      <p:pic>
        <p:nvPicPr>
          <p:cNvPr id="12" name="Picture 11" descr="A close up of a sign&#10;&#10;Description generated with high confidence">
            <a:extLst>
              <a:ext uri="{FF2B5EF4-FFF2-40B4-BE49-F238E27FC236}">
                <a16:creationId xmlns:a16="http://schemas.microsoft.com/office/drawing/2014/main" id="{221095D7-7B27-425D-BA0F-4B855CBEB971}"/>
              </a:ext>
            </a:extLst>
          </p:cNvPr>
          <p:cNvPicPr>
            <a:picLocks noChangeAspect="1"/>
          </p:cNvPicPr>
          <p:nvPr/>
        </p:nvPicPr>
        <p:blipFill>
          <a:blip r:embed="rId2"/>
          <a:stretch>
            <a:fillRect/>
          </a:stretch>
        </p:blipFill>
        <p:spPr>
          <a:xfrm>
            <a:off x="193866" y="950215"/>
            <a:ext cx="859624" cy="859624"/>
          </a:xfrm>
          <a:prstGeom prst="rect">
            <a:avLst/>
          </a:prstGeom>
        </p:spPr>
      </p:pic>
      <p:pic>
        <p:nvPicPr>
          <p:cNvPr id="14" name="Picture 13">
            <a:extLst>
              <a:ext uri="{FF2B5EF4-FFF2-40B4-BE49-F238E27FC236}">
                <a16:creationId xmlns:a16="http://schemas.microsoft.com/office/drawing/2014/main" id="{FD54A9F2-40F3-4875-8BA1-44FA3AF3B52C}"/>
              </a:ext>
            </a:extLst>
          </p:cNvPr>
          <p:cNvPicPr>
            <a:picLocks noChangeAspect="1"/>
          </p:cNvPicPr>
          <p:nvPr/>
        </p:nvPicPr>
        <p:blipFill>
          <a:blip r:embed="rId3"/>
          <a:stretch>
            <a:fillRect/>
          </a:stretch>
        </p:blipFill>
        <p:spPr>
          <a:xfrm>
            <a:off x="206099" y="2116678"/>
            <a:ext cx="888672" cy="888672"/>
          </a:xfrm>
          <a:prstGeom prst="rect">
            <a:avLst/>
          </a:prstGeom>
        </p:spPr>
      </p:pic>
      <p:pic>
        <p:nvPicPr>
          <p:cNvPr id="16" name="Picture 15">
            <a:extLst>
              <a:ext uri="{FF2B5EF4-FFF2-40B4-BE49-F238E27FC236}">
                <a16:creationId xmlns:a16="http://schemas.microsoft.com/office/drawing/2014/main" id="{3BF05AF5-09F0-41A5-9566-AF04FF5C05D2}"/>
              </a:ext>
            </a:extLst>
          </p:cNvPr>
          <p:cNvPicPr>
            <a:picLocks noChangeAspect="1"/>
          </p:cNvPicPr>
          <p:nvPr/>
        </p:nvPicPr>
        <p:blipFill>
          <a:blip r:embed="rId4"/>
          <a:stretch>
            <a:fillRect/>
          </a:stretch>
        </p:blipFill>
        <p:spPr>
          <a:xfrm>
            <a:off x="191575" y="3232691"/>
            <a:ext cx="886404" cy="886404"/>
          </a:xfrm>
          <a:prstGeom prst="rect">
            <a:avLst/>
          </a:prstGeom>
        </p:spPr>
      </p:pic>
      <p:pic>
        <p:nvPicPr>
          <p:cNvPr id="18" name="Picture 17">
            <a:extLst>
              <a:ext uri="{FF2B5EF4-FFF2-40B4-BE49-F238E27FC236}">
                <a16:creationId xmlns:a16="http://schemas.microsoft.com/office/drawing/2014/main" id="{973F65AB-2D3B-4E7D-BDA5-ABFB95DF3C62}"/>
              </a:ext>
            </a:extLst>
          </p:cNvPr>
          <p:cNvPicPr>
            <a:picLocks noChangeAspect="1"/>
          </p:cNvPicPr>
          <p:nvPr/>
        </p:nvPicPr>
        <p:blipFill>
          <a:blip r:embed="rId5"/>
          <a:stretch>
            <a:fillRect/>
          </a:stretch>
        </p:blipFill>
        <p:spPr>
          <a:xfrm>
            <a:off x="206099" y="4346582"/>
            <a:ext cx="857356" cy="857356"/>
          </a:xfrm>
          <a:prstGeom prst="rect">
            <a:avLst/>
          </a:prstGeom>
        </p:spPr>
      </p:pic>
      <p:pic>
        <p:nvPicPr>
          <p:cNvPr id="20" name="Picture 19" descr="A picture containing object&#10;&#10;Description generated with very high confidence">
            <a:extLst>
              <a:ext uri="{FF2B5EF4-FFF2-40B4-BE49-F238E27FC236}">
                <a16:creationId xmlns:a16="http://schemas.microsoft.com/office/drawing/2014/main" id="{4296783F-415C-41B1-9E22-7D1344D657FF}"/>
              </a:ext>
            </a:extLst>
          </p:cNvPr>
          <p:cNvPicPr>
            <a:picLocks noChangeAspect="1"/>
          </p:cNvPicPr>
          <p:nvPr/>
        </p:nvPicPr>
        <p:blipFill>
          <a:blip r:embed="rId6"/>
          <a:stretch>
            <a:fillRect/>
          </a:stretch>
        </p:blipFill>
        <p:spPr>
          <a:xfrm>
            <a:off x="222212" y="5431425"/>
            <a:ext cx="860326" cy="860326"/>
          </a:xfrm>
          <a:prstGeom prst="rect">
            <a:avLst/>
          </a:prstGeom>
        </p:spPr>
      </p:pic>
      <p:sp>
        <p:nvSpPr>
          <p:cNvPr id="22" name="Oval 21">
            <a:extLst>
              <a:ext uri="{FF2B5EF4-FFF2-40B4-BE49-F238E27FC236}">
                <a16:creationId xmlns:a16="http://schemas.microsoft.com/office/drawing/2014/main" id="{7A52644B-4F5E-4744-BC97-2A1A0219375A}"/>
              </a:ext>
            </a:extLst>
          </p:cNvPr>
          <p:cNvSpPr/>
          <p:nvPr/>
        </p:nvSpPr>
        <p:spPr>
          <a:xfrm>
            <a:off x="4368797" y="1612055"/>
            <a:ext cx="66261" cy="68619"/>
          </a:xfrm>
          <a:prstGeom prst="ellipse">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D1D38A23-2A04-4867-BEEE-1B4F904F8E56}"/>
              </a:ext>
            </a:extLst>
          </p:cNvPr>
          <p:cNvSpPr/>
          <p:nvPr/>
        </p:nvSpPr>
        <p:spPr>
          <a:xfrm>
            <a:off x="3867424" y="1780888"/>
            <a:ext cx="66261" cy="68619"/>
          </a:xfrm>
          <a:prstGeom prst="ellipse">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3E64CDBE-A77D-46C5-A848-F4470CE6D27D}"/>
              </a:ext>
            </a:extLst>
          </p:cNvPr>
          <p:cNvSpPr/>
          <p:nvPr/>
        </p:nvSpPr>
        <p:spPr>
          <a:xfrm>
            <a:off x="6255023" y="1768059"/>
            <a:ext cx="66261" cy="68619"/>
          </a:xfrm>
          <a:prstGeom prst="ellipse">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79F06762-31EB-4111-80EC-D92489EFE6EE}"/>
              </a:ext>
            </a:extLst>
          </p:cNvPr>
          <p:cNvSpPr/>
          <p:nvPr/>
        </p:nvSpPr>
        <p:spPr>
          <a:xfrm>
            <a:off x="6188762" y="1612055"/>
            <a:ext cx="66261" cy="68619"/>
          </a:xfrm>
          <a:prstGeom prst="ellipse">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29689E9B-2022-47F9-9E58-92D5664D82E0}"/>
              </a:ext>
            </a:extLst>
          </p:cNvPr>
          <p:cNvCxnSpPr/>
          <p:nvPr/>
        </p:nvCxnSpPr>
        <p:spPr>
          <a:xfrm>
            <a:off x="1595366" y="5284400"/>
            <a:ext cx="7058992" cy="0"/>
          </a:xfrm>
          <a:prstGeom prst="line">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3" name="Oval 32">
            <a:extLst>
              <a:ext uri="{FF2B5EF4-FFF2-40B4-BE49-F238E27FC236}">
                <a16:creationId xmlns:a16="http://schemas.microsoft.com/office/drawing/2014/main" id="{B07D2F70-C908-4719-A327-13DB2581D607}"/>
              </a:ext>
            </a:extLst>
          </p:cNvPr>
          <p:cNvSpPr/>
          <p:nvPr/>
        </p:nvSpPr>
        <p:spPr>
          <a:xfrm>
            <a:off x="5294930" y="2936731"/>
            <a:ext cx="66261" cy="68619"/>
          </a:xfrm>
          <a:prstGeom prst="ellipse">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762131E5-601B-4C57-AB2A-9CA49B8F00C3}"/>
              </a:ext>
            </a:extLst>
          </p:cNvPr>
          <p:cNvSpPr/>
          <p:nvPr/>
        </p:nvSpPr>
        <p:spPr>
          <a:xfrm>
            <a:off x="4573587" y="3231970"/>
            <a:ext cx="66261" cy="68619"/>
          </a:xfrm>
          <a:prstGeom prst="ellipse">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C9883F3A-7AA1-4E07-BCBD-29EA099B5C19}"/>
              </a:ext>
            </a:extLst>
          </p:cNvPr>
          <p:cNvCxnSpPr>
            <a:cxnSpLocks/>
          </p:cNvCxnSpPr>
          <p:nvPr/>
        </p:nvCxnSpPr>
        <p:spPr>
          <a:xfrm flipH="1">
            <a:off x="1527582" y="4002157"/>
            <a:ext cx="7164476" cy="0"/>
          </a:xfrm>
          <a:prstGeom prst="line">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5BD97844-F444-4889-A977-98CBF62CF85F}"/>
              </a:ext>
            </a:extLst>
          </p:cNvPr>
          <p:cNvSpPr/>
          <p:nvPr/>
        </p:nvSpPr>
        <p:spPr>
          <a:xfrm>
            <a:off x="4841159" y="3544059"/>
            <a:ext cx="66261" cy="68619"/>
          </a:xfrm>
          <a:prstGeom prst="ellipse">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06DBE7F5-0376-4991-9322-BE03F1A72979}"/>
              </a:ext>
            </a:extLst>
          </p:cNvPr>
          <p:cNvCxnSpPr/>
          <p:nvPr/>
        </p:nvCxnSpPr>
        <p:spPr>
          <a:xfrm>
            <a:off x="1539159" y="2198400"/>
            <a:ext cx="7058992" cy="0"/>
          </a:xfrm>
          <a:prstGeom prst="line">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A72A65E6-CB19-4CEB-877F-A8FC93D96748}"/>
              </a:ext>
            </a:extLst>
          </p:cNvPr>
          <p:cNvSpPr/>
          <p:nvPr/>
        </p:nvSpPr>
        <p:spPr>
          <a:xfrm>
            <a:off x="5290038" y="5965850"/>
            <a:ext cx="66261" cy="68619"/>
          </a:xfrm>
          <a:prstGeom prst="ellipse">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8794015"/>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p:cNvSpPr>
            <a:spLocks noGrp="1"/>
          </p:cNvSpPr>
          <p:nvPr>
            <p:ph type="ctrTitle"/>
          </p:nvPr>
        </p:nvSpPr>
        <p:spPr>
          <a:xfrm>
            <a:off x="355601" y="3938588"/>
            <a:ext cx="8649854" cy="603250"/>
          </a:xfrm>
        </p:spPr>
        <p:txBody>
          <a:bodyPr/>
          <a:lstStyle/>
          <a:p>
            <a:r>
              <a:rPr lang="en-CA" altLang="en-US" dirty="0">
                <a:latin typeface="Arial" panose="020B0604020202020204" pitchFamily="34" charset="0"/>
                <a:cs typeface="Arial" panose="020B0604020202020204" pitchFamily="34" charset="0"/>
              </a:rPr>
              <a:t>WBENC Strategy Execution Update</a:t>
            </a:r>
          </a:p>
        </p:txBody>
      </p:sp>
      <p:sp>
        <p:nvSpPr>
          <p:cNvPr id="22532" name="Text Placeholder 3"/>
          <p:cNvSpPr>
            <a:spLocks noGrp="1"/>
          </p:cNvSpPr>
          <p:nvPr>
            <p:ph type="body" sz="quarter" idx="4294967295"/>
          </p:nvPr>
        </p:nvSpPr>
        <p:spPr>
          <a:xfrm>
            <a:off x="355600" y="4938439"/>
            <a:ext cx="5239941" cy="321469"/>
          </a:xfrm>
        </p:spPr>
        <p:txBody>
          <a:bodyPr/>
          <a:lstStyle/>
          <a:p>
            <a:pPr marL="0" indent="0"/>
            <a:r>
              <a:rPr lang="en-CA" altLang="en-US" dirty="0">
                <a:solidFill>
                  <a:srgbClr val="9D9FA2"/>
                </a:solidFill>
              </a:rPr>
              <a:t>WBENC Board of Directors Meeting</a:t>
            </a:r>
          </a:p>
          <a:p>
            <a:pPr marL="0" indent="0"/>
            <a:r>
              <a:rPr lang="en-CA" altLang="en-US" dirty="0">
                <a:solidFill>
                  <a:srgbClr val="9D9FA2"/>
                </a:solidFill>
              </a:rPr>
              <a:t>November 14, 2017</a:t>
            </a:r>
          </a:p>
          <a:p>
            <a:pPr marL="0" indent="0"/>
            <a:endParaRPr lang="en-CA" altLang="en-US" dirty="0">
              <a:solidFill>
                <a:srgbClr val="9D9FA2"/>
              </a:solidFill>
            </a:endParaRPr>
          </a:p>
          <a:p>
            <a:pPr marL="0" indent="0"/>
            <a:r>
              <a:rPr lang="en-CA" altLang="en-US" dirty="0">
                <a:solidFill>
                  <a:srgbClr val="9D9FA2"/>
                </a:solidFill>
              </a:rPr>
              <a:t>    </a:t>
            </a:r>
          </a:p>
        </p:txBody>
      </p:sp>
      <p:grpSp>
        <p:nvGrpSpPr>
          <p:cNvPr id="22533" name="Group 4"/>
          <p:cNvGrpSpPr>
            <a:grpSpLocks/>
          </p:cNvGrpSpPr>
          <p:nvPr/>
        </p:nvGrpSpPr>
        <p:grpSpPr bwMode="auto">
          <a:xfrm>
            <a:off x="6605587" y="5444728"/>
            <a:ext cx="396479" cy="395288"/>
            <a:chOff x="5661535" y="4573551"/>
            <a:chExt cx="963199" cy="963199"/>
          </a:xfrm>
        </p:grpSpPr>
        <p:sp>
          <p:nvSpPr>
            <p:cNvPr id="6" name="Freeform 5"/>
            <p:cNvSpPr>
              <a:spLocks noChangeAspect="1"/>
            </p:cNvSpPr>
            <p:nvPr/>
          </p:nvSpPr>
          <p:spPr>
            <a:xfrm>
              <a:off x="5670213" y="4744721"/>
              <a:ext cx="847498" cy="620857"/>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Arial"/>
                <a:ea typeface="ＭＳ Ｐゴシック"/>
              </a:endParaRPr>
            </a:p>
          </p:txBody>
        </p:sp>
        <p:sp>
          <p:nvSpPr>
            <p:cNvPr id="7" name="Oval 6">
              <a:hlinkClick r:id="" action="ppaction://hlinkshowjump?jump=nextslide"/>
            </p:cNvPr>
            <p:cNvSpPr/>
            <p:nvPr/>
          </p:nvSpPr>
          <p:spPr>
            <a:xfrm>
              <a:off x="5661535" y="4573551"/>
              <a:ext cx="963199" cy="96319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Arial"/>
                <a:ea typeface="ＭＳ Ｐゴシック"/>
              </a:endParaRPr>
            </a:p>
          </p:txBody>
        </p:sp>
      </p:grpSp>
      <p:sp>
        <p:nvSpPr>
          <p:cNvPr id="8" name="Text Placeholder 3"/>
          <p:cNvSpPr txBox="1">
            <a:spLocks/>
          </p:cNvSpPr>
          <p:nvPr/>
        </p:nvSpPr>
        <p:spPr bwMode="gray">
          <a:xfrm>
            <a:off x="355599" y="6352586"/>
            <a:ext cx="5239941"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7175" indent="-257175" algn="l" rtl="0" eaLnBrk="0" fontAlgn="base" hangingPunct="0">
              <a:lnSpc>
                <a:spcPct val="90000"/>
              </a:lnSpc>
              <a:spcBef>
                <a:spcPct val="45000"/>
              </a:spcBef>
              <a:spcAft>
                <a:spcPct val="0"/>
              </a:spcAft>
              <a:buClr>
                <a:schemeClr val="tx1"/>
              </a:buClr>
              <a:buSzPct val="70000"/>
              <a:buFont typeface="Wingdings" pitchFamily="2" charset="2"/>
              <a:defRPr sz="1800" kern="1200">
                <a:solidFill>
                  <a:schemeClr val="tx1"/>
                </a:solidFill>
                <a:latin typeface="+mn-lt"/>
                <a:ea typeface="MS PGothic" pitchFamily="34" charset="-128"/>
                <a:cs typeface="+mn-cs"/>
              </a:defRPr>
            </a:lvl1pPr>
            <a:lvl2pPr marL="242888" indent="-241697" algn="l" rtl="0" eaLnBrk="0" fontAlgn="base" hangingPunct="0">
              <a:lnSpc>
                <a:spcPct val="90000"/>
              </a:lnSpc>
              <a:spcBef>
                <a:spcPct val="40000"/>
              </a:spcBef>
              <a:spcAft>
                <a:spcPct val="0"/>
              </a:spcAft>
              <a:buClr>
                <a:schemeClr val="accent1"/>
              </a:buClr>
              <a:buSzPct val="70000"/>
              <a:buFont typeface="Wingdings" pitchFamily="2" charset="2"/>
              <a:buChar char="l"/>
              <a:defRPr sz="1650" kern="1200">
                <a:solidFill>
                  <a:schemeClr val="tx1"/>
                </a:solidFill>
                <a:latin typeface="+mn-lt"/>
                <a:ea typeface="Geneva" pitchFamily="68" charset="-128"/>
                <a:cs typeface="+mn-cs"/>
              </a:defRPr>
            </a:lvl2pPr>
            <a:lvl3pPr marL="450056" indent="-205979" algn="l" rtl="0" eaLnBrk="0" fontAlgn="base" hangingPunct="0">
              <a:lnSpc>
                <a:spcPct val="90000"/>
              </a:lnSpc>
              <a:spcBef>
                <a:spcPct val="25000"/>
              </a:spcBef>
              <a:spcAft>
                <a:spcPct val="25000"/>
              </a:spcAft>
              <a:buClr>
                <a:schemeClr val="accent2"/>
              </a:buClr>
              <a:buSzPct val="70000"/>
              <a:buFont typeface="Wingdings" pitchFamily="2" charset="2"/>
              <a:buChar char="l"/>
              <a:defRPr sz="1500" kern="1200">
                <a:solidFill>
                  <a:schemeClr val="tx1"/>
                </a:solidFill>
                <a:latin typeface="+mn-lt"/>
                <a:ea typeface="Geneva" pitchFamily="68" charset="-128"/>
                <a:cs typeface="+mn-cs"/>
              </a:defRPr>
            </a:lvl3pPr>
            <a:lvl4pPr marL="642938" indent="-191691" algn="l" rtl="0" eaLnBrk="0" fontAlgn="base" hangingPunct="0">
              <a:lnSpc>
                <a:spcPct val="90000"/>
              </a:lnSpc>
              <a:spcBef>
                <a:spcPct val="25000"/>
              </a:spcBef>
              <a:spcAft>
                <a:spcPct val="0"/>
              </a:spcAft>
              <a:buClr>
                <a:schemeClr val="tx1"/>
              </a:buClr>
              <a:buSzPct val="70000"/>
              <a:buFont typeface="Wingdings" pitchFamily="2" charset="2"/>
              <a:buChar char="l"/>
              <a:defRPr kern="1200">
                <a:solidFill>
                  <a:schemeClr val="tx1"/>
                </a:solidFill>
                <a:latin typeface="+mn-lt"/>
                <a:ea typeface="Geneva" pitchFamily="68" charset="-128"/>
                <a:cs typeface="+mn-cs"/>
              </a:defRPr>
            </a:lvl4pPr>
            <a:lvl5pPr marL="864394" indent="-220266" algn="l" rtl="0" eaLnBrk="0" fontAlgn="base" hangingPunct="0">
              <a:lnSpc>
                <a:spcPct val="90000"/>
              </a:lnSpc>
              <a:spcBef>
                <a:spcPct val="25000"/>
              </a:spcBef>
              <a:spcAft>
                <a:spcPct val="0"/>
              </a:spcAft>
              <a:buClr>
                <a:schemeClr val="tx2"/>
              </a:buClr>
              <a:buSzPct val="70000"/>
              <a:buFont typeface="Wingdings" pitchFamily="2" charset="2"/>
              <a:buChar char="l"/>
              <a:defRPr sz="1200" kern="1200">
                <a:solidFill>
                  <a:schemeClr val="tx1"/>
                </a:solidFill>
                <a:latin typeface="+mn-lt"/>
                <a:ea typeface="Geneva" pitchFamily="68"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ct val="45000"/>
              </a:spcBef>
              <a:spcAft>
                <a:spcPct val="0"/>
              </a:spcAft>
              <a:buClr>
                <a:srgbClr val="000000"/>
              </a:buClr>
              <a:buSzPct val="70000"/>
              <a:buFont typeface="Wingdings" pitchFamily="2" charset="2"/>
              <a:buNone/>
              <a:tabLst/>
              <a:defRPr/>
            </a:pPr>
            <a:r>
              <a:rPr kumimoji="0" lang="en-CA" altLang="en-US" sz="1800" b="0" i="0" u="none" strike="noStrike" kern="1200" cap="none" spc="0" normalizeH="0" baseline="0" noProof="0" dirty="0">
                <a:ln>
                  <a:noFill/>
                </a:ln>
                <a:solidFill>
                  <a:srgbClr val="9D9FA2"/>
                </a:solidFill>
                <a:effectLst/>
                <a:uLnTx/>
                <a:uFillTx/>
                <a:latin typeface="Arial"/>
                <a:ea typeface="MS PGothic" pitchFamily="34" charset="-128"/>
              </a:rPr>
              <a:t>CONFIDENTIAL</a:t>
            </a:r>
          </a:p>
          <a:p>
            <a:pPr marL="0" marR="0" lvl="0" indent="0" algn="l" defTabSz="914400" rtl="0" eaLnBrk="0" fontAlgn="base" latinLnBrk="0" hangingPunct="0">
              <a:lnSpc>
                <a:spcPct val="90000"/>
              </a:lnSpc>
              <a:spcBef>
                <a:spcPct val="45000"/>
              </a:spcBef>
              <a:spcAft>
                <a:spcPct val="0"/>
              </a:spcAft>
              <a:buClr>
                <a:srgbClr val="000000"/>
              </a:buClr>
              <a:buSzPct val="70000"/>
              <a:buFont typeface="Wingdings" pitchFamily="2" charset="2"/>
              <a:buNone/>
              <a:tabLst/>
              <a:defRPr/>
            </a:pPr>
            <a:r>
              <a:rPr kumimoji="0" lang="en-CA" altLang="en-US" sz="1800" b="0" i="0" u="none" strike="noStrike" kern="1200" cap="none" spc="0" normalizeH="0" baseline="0" noProof="0" dirty="0">
                <a:ln>
                  <a:noFill/>
                </a:ln>
                <a:solidFill>
                  <a:srgbClr val="9D9FA2"/>
                </a:solidFill>
                <a:effectLst/>
                <a:uLnTx/>
                <a:uFillTx/>
                <a:latin typeface="Arial"/>
                <a:ea typeface="MS PGothic" pitchFamily="34" charset="-128"/>
              </a:rPr>
              <a:t>    </a:t>
            </a:r>
          </a:p>
        </p:txBody>
      </p:sp>
    </p:spTree>
    <p:extLst>
      <p:ext uri="{BB962C8B-B14F-4D97-AF65-F5344CB8AC3E}">
        <p14:creationId xmlns:p14="http://schemas.microsoft.com/office/powerpoint/2010/main" val="284192324"/>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WBENC Vision, Mission, Goals</a:t>
            </a:r>
          </a:p>
        </p:txBody>
      </p:sp>
      <p:sp>
        <p:nvSpPr>
          <p:cNvPr id="3" name="Content Placeholder 2"/>
          <p:cNvSpPr>
            <a:spLocks noGrp="1"/>
          </p:cNvSpPr>
          <p:nvPr>
            <p:ph idx="1"/>
          </p:nvPr>
        </p:nvSpPr>
        <p:spPr>
          <a:xfrm>
            <a:off x="384176" y="1128636"/>
            <a:ext cx="8378825" cy="3905277"/>
          </a:xfrm>
        </p:spPr>
        <p:txBody>
          <a:bodyPr/>
          <a:lstStyle/>
          <a:p>
            <a:r>
              <a:rPr lang="en-US" sz="1600" b="1" dirty="0"/>
              <a:t>Vision:  </a:t>
            </a:r>
            <a:r>
              <a:rPr lang="en-US" sz="1600" dirty="0"/>
              <a:t>To be the leader in women’s business development.</a:t>
            </a:r>
          </a:p>
          <a:p>
            <a:r>
              <a:rPr lang="en-US" sz="1600" b="1" dirty="0"/>
              <a:t>Mission:  </a:t>
            </a:r>
            <a:r>
              <a:rPr lang="en-US" sz="1600" dirty="0"/>
              <a:t>To fuel economic growth globally through access to opportunities, by identifying, certifying and facilitating development of women-owned businesses.</a:t>
            </a:r>
          </a:p>
          <a:p>
            <a:pPr marL="0" indent="0"/>
            <a:r>
              <a:rPr lang="en-US" sz="1600" b="1" dirty="0"/>
              <a:t>Goals:</a:t>
            </a:r>
          </a:p>
          <a:p>
            <a:pPr marL="285750" indent="-285750">
              <a:buFont typeface="Arial" panose="020B0604020202020204" pitchFamily="34" charset="0"/>
              <a:buChar char="•"/>
            </a:pPr>
            <a:r>
              <a:rPr lang="en-US" sz="1400" dirty="0"/>
              <a:t>Foster diversity in the world of commerce </a:t>
            </a:r>
          </a:p>
          <a:p>
            <a:pPr marL="285750" indent="-285750">
              <a:buFont typeface="Arial" panose="020B0604020202020204" pitchFamily="34" charset="0"/>
              <a:buChar char="•"/>
            </a:pPr>
            <a:r>
              <a:rPr lang="en-US" sz="1400" dirty="0"/>
              <a:t>Maintain strong and mutually beneficial relationships with our Regional Partner Organizations</a:t>
            </a:r>
          </a:p>
          <a:p>
            <a:pPr marL="285750" indent="-285750">
              <a:buFont typeface="Arial" panose="020B0604020202020204" pitchFamily="34" charset="0"/>
              <a:buChar char="•"/>
            </a:pPr>
            <a:r>
              <a:rPr lang="en-US" sz="1400" dirty="0"/>
              <a:t>Broaden our reach and focus on growth and sustainability throughout our network</a:t>
            </a:r>
          </a:p>
          <a:p>
            <a:pPr marL="285750" indent="-285750">
              <a:buFont typeface="Arial" panose="020B0604020202020204" pitchFamily="34" charset="0"/>
              <a:buChar char="•"/>
            </a:pPr>
            <a:r>
              <a:rPr lang="en-US" sz="1400" dirty="0"/>
              <a:t>Consistently deliver a value proposition to our constituency groups based upon our standard C.O.R.E. platform</a:t>
            </a:r>
          </a:p>
          <a:p>
            <a:pPr marL="671513" lvl="3" indent="-285750">
              <a:buFont typeface="Arial" panose="020B0604020202020204" pitchFamily="34" charset="0"/>
              <a:buChar char="•"/>
            </a:pPr>
            <a:r>
              <a:rPr lang="en-US" sz="1400" b="1" dirty="0"/>
              <a:t>C</a:t>
            </a:r>
            <a:r>
              <a:rPr lang="en-US" sz="1400" dirty="0"/>
              <a:t>ertification</a:t>
            </a:r>
          </a:p>
          <a:p>
            <a:pPr marL="671513" lvl="3" indent="-285750">
              <a:buFont typeface="Arial" panose="020B0604020202020204" pitchFamily="34" charset="0"/>
              <a:buChar char="•"/>
            </a:pPr>
            <a:r>
              <a:rPr lang="en-US" sz="1400" b="1" dirty="0"/>
              <a:t>O</a:t>
            </a:r>
            <a:r>
              <a:rPr lang="en-US" sz="1400" dirty="0"/>
              <a:t>pportunities</a:t>
            </a:r>
          </a:p>
          <a:p>
            <a:pPr marL="671513" lvl="3" indent="-285750">
              <a:buFont typeface="Arial" panose="020B0604020202020204" pitchFamily="34" charset="0"/>
              <a:buChar char="•"/>
            </a:pPr>
            <a:r>
              <a:rPr lang="en-US" sz="1400" b="1" dirty="0"/>
              <a:t>R</a:t>
            </a:r>
            <a:r>
              <a:rPr lang="en-US" sz="1400" dirty="0"/>
              <a:t>esources</a:t>
            </a:r>
          </a:p>
          <a:p>
            <a:pPr marL="671513" lvl="3" indent="-285750">
              <a:buFont typeface="Arial" panose="020B0604020202020204" pitchFamily="34" charset="0"/>
              <a:buChar char="•"/>
            </a:pPr>
            <a:r>
              <a:rPr lang="en-US" sz="1400" b="1" dirty="0"/>
              <a:t>E</a:t>
            </a:r>
            <a:r>
              <a:rPr lang="en-US" sz="1400" dirty="0"/>
              <a:t>ngagement</a:t>
            </a:r>
          </a:p>
          <a:p>
            <a:pPr marL="285750" indent="-285750">
              <a:buFont typeface="Arial" panose="020B0604020202020204" pitchFamily="34" charset="0"/>
              <a:buChar char="•"/>
            </a:pPr>
            <a:r>
              <a:rPr lang="en-US" sz="1400" dirty="0"/>
              <a:t>Maintain our superior branded reputation, while adapting to the evolving needs of our constituents</a:t>
            </a:r>
          </a:p>
        </p:txBody>
      </p:sp>
      <p:sp>
        <p:nvSpPr>
          <p:cNvPr id="4" name="Rectangle 3"/>
          <p:cNvSpPr/>
          <p:nvPr/>
        </p:nvSpPr>
        <p:spPr>
          <a:xfrm>
            <a:off x="384176" y="5216720"/>
            <a:ext cx="8378825" cy="830997"/>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rPr>
              <a:t>Successful execution of the WBENC Strategic Plan required a coordinated and collaborative approach. To accomplish our goals, this effort was broken down into three elements - Growth, CORE, and Governance.</a:t>
            </a:r>
          </a:p>
        </p:txBody>
      </p:sp>
    </p:spTree>
    <p:extLst>
      <p:ext uri="{BB962C8B-B14F-4D97-AF65-F5344CB8AC3E}">
        <p14:creationId xmlns:p14="http://schemas.microsoft.com/office/powerpoint/2010/main" val="1068278276"/>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Approach to Strategic Plan Execution</a:t>
            </a:r>
          </a:p>
        </p:txBody>
      </p:sp>
      <p:sp>
        <p:nvSpPr>
          <p:cNvPr id="3" name="Content Placeholder 2"/>
          <p:cNvSpPr>
            <a:spLocks noGrp="1"/>
          </p:cNvSpPr>
          <p:nvPr>
            <p:ph idx="1"/>
          </p:nvPr>
        </p:nvSpPr>
        <p:spPr>
          <a:xfrm>
            <a:off x="384176" y="889491"/>
            <a:ext cx="8646702" cy="4800109"/>
          </a:xfrm>
        </p:spPr>
        <p:txBody>
          <a:bodyPr/>
          <a:lstStyle/>
          <a:p>
            <a:pPr lvl="1"/>
            <a:r>
              <a:rPr lang="en-US" sz="1800" b="1" dirty="0">
                <a:latin typeface="Calibri" panose="020F0502020204030204" pitchFamily="34" charset="0"/>
              </a:rPr>
              <a:t>GROWTH</a:t>
            </a:r>
          </a:p>
          <a:p>
            <a:pPr lvl="2"/>
            <a:r>
              <a:rPr lang="en-US" sz="1600" dirty="0">
                <a:latin typeface="Calibri" panose="020F0502020204030204" pitchFamily="34" charset="0"/>
              </a:rPr>
              <a:t>Deliver a network model which positions WBENC and its partners for scalable and sustainable growth</a:t>
            </a:r>
          </a:p>
          <a:p>
            <a:pPr lvl="2"/>
            <a:r>
              <a:rPr lang="en-US" sz="1600" dirty="0">
                <a:latin typeface="Calibri" panose="020F0502020204030204" pitchFamily="34" charset="0"/>
              </a:rPr>
              <a:t>Goals</a:t>
            </a:r>
          </a:p>
          <a:p>
            <a:pPr marL="478631" lvl="2" indent="-285750" defTabSz="342900" eaLnBrk="1" fontAlgn="auto" hangingPunct="1">
              <a:spcBef>
                <a:spcPts val="0"/>
              </a:spcBef>
              <a:spcAft>
                <a:spcPts val="0"/>
              </a:spcAft>
              <a:buFont typeface="Arial" panose="020B0604020202020204" pitchFamily="34" charset="0"/>
              <a:buChar char="•"/>
              <a:defRPr/>
            </a:pPr>
            <a:r>
              <a:rPr lang="en-US" sz="1400" dirty="0">
                <a:latin typeface="Calibri" panose="020F0502020204030204" pitchFamily="34" charset="0"/>
              </a:rPr>
              <a:t>Evaluate membership and dues structure and recommend alternative models in support of growth objectives</a:t>
            </a:r>
          </a:p>
          <a:p>
            <a:pPr marL="478631" lvl="2" indent="-285750" defTabSz="342900" eaLnBrk="1" fontAlgn="auto" hangingPunct="1">
              <a:spcBef>
                <a:spcPts val="0"/>
              </a:spcBef>
              <a:spcAft>
                <a:spcPts val="0"/>
              </a:spcAft>
              <a:buFont typeface="Arial" panose="020B0604020202020204" pitchFamily="34" charset="0"/>
              <a:buChar char="•"/>
              <a:defRPr/>
            </a:pPr>
            <a:r>
              <a:rPr lang="en-US" sz="1400" dirty="0">
                <a:latin typeface="Calibri" panose="020F0502020204030204" pitchFamily="34" charset="0"/>
              </a:rPr>
              <a:t>Conduct a WBENC brand evaluation</a:t>
            </a:r>
          </a:p>
          <a:p>
            <a:pPr lvl="1"/>
            <a:r>
              <a:rPr lang="en-US" sz="1800" b="1" dirty="0">
                <a:latin typeface="Calibri" panose="020F0502020204030204" pitchFamily="34" charset="0"/>
              </a:rPr>
              <a:t>CORE</a:t>
            </a:r>
            <a:r>
              <a:rPr lang="en-US" sz="1800" dirty="0">
                <a:latin typeface="Calibri" panose="020F0502020204030204" pitchFamily="34" charset="0"/>
              </a:rPr>
              <a:t> - </a:t>
            </a:r>
            <a:r>
              <a:rPr lang="en-US" sz="1600" dirty="0">
                <a:latin typeface="Calibri" panose="020F0502020204030204" pitchFamily="34" charset="0"/>
              </a:rPr>
              <a:t>Create a design that ensures WBENC and its network delivers to our CORE value proposition, is aligned with our mission of furthering women’s business development and leverages the WBENC brand</a:t>
            </a:r>
          </a:p>
          <a:p>
            <a:pPr lvl="2"/>
            <a:r>
              <a:rPr lang="en-US" sz="1600" dirty="0">
                <a:latin typeface="Calibri" panose="020F0502020204030204" pitchFamily="34" charset="0"/>
              </a:rPr>
              <a:t>Goals</a:t>
            </a:r>
          </a:p>
          <a:p>
            <a:pPr marL="478631" lvl="2" indent="-285750" defTabSz="342900" eaLnBrk="1" fontAlgn="auto" hangingPunct="1">
              <a:spcBef>
                <a:spcPts val="0"/>
              </a:spcBef>
              <a:spcAft>
                <a:spcPts val="0"/>
              </a:spcAft>
              <a:buFont typeface="Arial" panose="020B0604020202020204" pitchFamily="34" charset="0"/>
              <a:buChar char="•"/>
              <a:defRPr/>
            </a:pPr>
            <a:r>
              <a:rPr lang="en-US" sz="1400" dirty="0">
                <a:latin typeface="Calibri" panose="020F0502020204030204" pitchFamily="34" charset="0"/>
                <a:ea typeface="Geneva" pitchFamily="68" charset="-128"/>
              </a:rPr>
              <a:t>Define Programs and Services aligned with CORE value proposition and strategic plan goals</a:t>
            </a:r>
          </a:p>
          <a:p>
            <a:pPr marL="478631" lvl="2" indent="-285750" defTabSz="342900" eaLnBrk="1" fontAlgn="auto" hangingPunct="1">
              <a:spcBef>
                <a:spcPts val="0"/>
              </a:spcBef>
              <a:spcAft>
                <a:spcPts val="0"/>
              </a:spcAft>
              <a:buFont typeface="Arial" panose="020B0604020202020204" pitchFamily="34" charset="0"/>
              <a:buChar char="•"/>
              <a:defRPr/>
            </a:pPr>
            <a:r>
              <a:rPr lang="en-US" sz="1400" dirty="0">
                <a:latin typeface="Calibri" panose="020F0502020204030204" pitchFamily="34" charset="0"/>
                <a:ea typeface="Geneva" pitchFamily="68" charset="-128"/>
              </a:rPr>
              <a:t>Establish standards for content and delivery of programs</a:t>
            </a:r>
          </a:p>
          <a:p>
            <a:pPr marL="478631" lvl="2" indent="-285750" defTabSz="342900" eaLnBrk="1" fontAlgn="auto" hangingPunct="1">
              <a:spcBef>
                <a:spcPts val="0"/>
              </a:spcBef>
              <a:spcAft>
                <a:spcPts val="0"/>
              </a:spcAft>
              <a:buFont typeface="Arial" panose="020B0604020202020204" pitchFamily="34" charset="0"/>
              <a:buChar char="•"/>
              <a:defRPr/>
            </a:pPr>
            <a:r>
              <a:rPr lang="en-US" sz="1400" dirty="0">
                <a:latin typeface="Calibri" panose="020F0502020204030204" pitchFamily="34" charset="0"/>
                <a:ea typeface="Geneva" pitchFamily="68" charset="-128"/>
              </a:rPr>
              <a:t>Develop and implement CORE elements in phases</a:t>
            </a:r>
          </a:p>
          <a:p>
            <a:pPr lvl="1"/>
            <a:r>
              <a:rPr lang="en-US" sz="1800" b="1" dirty="0">
                <a:latin typeface="Calibri" panose="020F0502020204030204" pitchFamily="34" charset="0"/>
              </a:rPr>
              <a:t>GOVERNANCE</a:t>
            </a:r>
            <a:r>
              <a:rPr lang="en-US" sz="1800" dirty="0">
                <a:latin typeface="Calibri" panose="020F0502020204030204" pitchFamily="34" charset="0"/>
              </a:rPr>
              <a:t> - </a:t>
            </a:r>
            <a:r>
              <a:rPr lang="en-US" sz="1600" dirty="0">
                <a:latin typeface="Calibri" panose="020F0502020204030204" pitchFamily="34" charset="0"/>
              </a:rPr>
              <a:t>Deliver a relationship model which provides clarity of responsibilities and outcomes</a:t>
            </a:r>
          </a:p>
          <a:p>
            <a:pPr lvl="2"/>
            <a:r>
              <a:rPr lang="en-US" sz="1600" dirty="0">
                <a:latin typeface="Calibri" panose="020F0502020204030204" pitchFamily="34" charset="0"/>
              </a:rPr>
              <a:t>Goals</a:t>
            </a:r>
          </a:p>
          <a:p>
            <a:pPr marL="478631" lvl="2" indent="-285750" defTabSz="342900" eaLnBrk="1" fontAlgn="auto" hangingPunct="1">
              <a:spcBef>
                <a:spcPts val="0"/>
              </a:spcBef>
              <a:spcAft>
                <a:spcPts val="0"/>
              </a:spcAft>
              <a:buFont typeface="Arial" panose="020B0604020202020204" pitchFamily="34" charset="0"/>
              <a:buChar char="•"/>
              <a:defRPr/>
            </a:pPr>
            <a:r>
              <a:rPr lang="en-US" sz="1400" dirty="0">
                <a:latin typeface="Calibri" panose="020F0502020204030204" pitchFamily="34" charset="0"/>
              </a:rPr>
              <a:t>Create a WBENC Network CORE Requirements and Operating Manual</a:t>
            </a:r>
          </a:p>
          <a:p>
            <a:pPr marL="478631" lvl="2" indent="-285750" defTabSz="342900" eaLnBrk="1" fontAlgn="auto" hangingPunct="1">
              <a:spcBef>
                <a:spcPts val="0"/>
              </a:spcBef>
              <a:spcAft>
                <a:spcPts val="0"/>
              </a:spcAft>
              <a:buFont typeface="Arial" panose="020B0604020202020204" pitchFamily="34" charset="0"/>
              <a:buChar char="•"/>
              <a:defRPr/>
            </a:pPr>
            <a:r>
              <a:rPr lang="en-US" sz="1400" dirty="0">
                <a:latin typeface="Calibri" panose="020F0502020204030204" pitchFamily="34" charset="0"/>
              </a:rPr>
              <a:t>Create a new Service Agreement based on inclusion of Network and CORE requirements from the new Operating Manual</a:t>
            </a:r>
          </a:p>
          <a:p>
            <a:pPr marL="478631" lvl="2" indent="-285750" defTabSz="342900" eaLnBrk="1" fontAlgn="auto" hangingPunct="1">
              <a:spcBef>
                <a:spcPts val="0"/>
              </a:spcBef>
              <a:spcAft>
                <a:spcPts val="0"/>
              </a:spcAft>
              <a:buFont typeface="Arial" panose="020B0604020202020204" pitchFamily="34" charset="0"/>
              <a:buChar char="•"/>
              <a:defRPr/>
            </a:pPr>
            <a:r>
              <a:rPr lang="en-US" sz="1400" dirty="0">
                <a:latin typeface="Calibri" panose="020F0502020204030204" pitchFamily="34" charset="0"/>
              </a:rPr>
              <a:t>Define the process and governance for managing growth opportunities across the network</a:t>
            </a:r>
          </a:p>
          <a:p>
            <a:pPr marL="118269" lvl="1" indent="0">
              <a:buNone/>
            </a:pPr>
            <a:r>
              <a:rPr lang="en-US" sz="1600" b="1" dirty="0">
                <a:latin typeface="Calibri" panose="020F0502020204030204" pitchFamily="34" charset="0"/>
                <a:ea typeface="MS PGothic" pitchFamily="34" charset="-128"/>
              </a:rPr>
              <a:t>…and an underlying communication strategy to ensure consistency of messaging and inclusion of stakeholders.</a:t>
            </a:r>
            <a:endParaRPr lang="en-US" sz="1600" dirty="0">
              <a:latin typeface="Calibri" panose="020F0502020204030204" pitchFamily="34" charset="0"/>
            </a:endParaRPr>
          </a:p>
        </p:txBody>
      </p:sp>
    </p:spTree>
    <p:extLst>
      <p:ext uri="{BB962C8B-B14F-4D97-AF65-F5344CB8AC3E}">
        <p14:creationId xmlns:p14="http://schemas.microsoft.com/office/powerpoint/2010/main" val="2552665152"/>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OTLSHAPE_M_7fbafc6fa86a407589cc1cd7680c9c9b_Connector1"/>
          <p:cNvCxnSpPr/>
          <p:nvPr>
            <p:custDataLst>
              <p:tags r:id="rId1"/>
            </p:custDataLst>
          </p:nvPr>
        </p:nvCxnSpPr>
        <p:spPr>
          <a:xfrm>
            <a:off x="5126880" y="1965412"/>
            <a:ext cx="0" cy="645589"/>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OTLSHAPE_M_7fbafc6fa86a407589cc1cd7680c9c9b_Connector1"/>
          <p:cNvCxnSpPr/>
          <p:nvPr>
            <p:custDataLst>
              <p:tags r:id="rId2"/>
            </p:custDataLst>
          </p:nvPr>
        </p:nvCxnSpPr>
        <p:spPr>
          <a:xfrm flipH="1">
            <a:off x="5486365" y="2177197"/>
            <a:ext cx="5443" cy="369152"/>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TLSHAPE_T_6dca1d682ba44e579de871b2f63e42da_Shape"/>
          <p:cNvSpPr/>
          <p:nvPr>
            <p:custDataLst>
              <p:tags r:id="rId3"/>
            </p:custDataLst>
          </p:nvPr>
        </p:nvSpPr>
        <p:spPr>
          <a:xfrm>
            <a:off x="3729367" y="3987646"/>
            <a:ext cx="1690369" cy="2234276"/>
          </a:xfrm>
          <a:prstGeom prst="round2DiagRect">
            <a:avLst>
              <a:gd name="adj1" fmla="val 100000"/>
              <a:gd name="adj2" fmla="val 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ＭＳ Ｐゴシック"/>
            </a:endParaRPr>
          </a:p>
        </p:txBody>
      </p:sp>
      <p:cxnSp>
        <p:nvCxnSpPr>
          <p:cNvPr id="144" name="OTLSHAPE_T_2d967ba645a54295a3086a8e2442b8bd_LeftVerticalConnector1"/>
          <p:cNvCxnSpPr/>
          <p:nvPr>
            <p:custDataLst>
              <p:tags r:id="rId4"/>
            </p:custDataLst>
          </p:nvPr>
        </p:nvCxnSpPr>
        <p:spPr>
          <a:xfrm flipV="1">
            <a:off x="1946124" y="3198445"/>
            <a:ext cx="3274" cy="1455819"/>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OTLSHAPE_M_7fbafc6fa86a407589cc1cd7680c9c9b_Connector1"/>
          <p:cNvCxnSpPr/>
          <p:nvPr>
            <p:custDataLst>
              <p:tags r:id="rId5"/>
            </p:custDataLst>
          </p:nvPr>
        </p:nvCxnSpPr>
        <p:spPr>
          <a:xfrm flipH="1">
            <a:off x="4670960" y="2241849"/>
            <a:ext cx="5443" cy="369152"/>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Governance, CORE, Growth Execution</a:t>
            </a:r>
          </a:p>
        </p:txBody>
      </p:sp>
      <p:cxnSp>
        <p:nvCxnSpPr>
          <p:cNvPr id="16" name="OTLSHAPE_T_2d967ba645a54295a3086a8e2442b8bd_LeftVerticalConnector1"/>
          <p:cNvCxnSpPr/>
          <p:nvPr>
            <p:custDataLst>
              <p:tags r:id="rId6"/>
            </p:custDataLst>
          </p:nvPr>
        </p:nvCxnSpPr>
        <p:spPr>
          <a:xfrm flipV="1">
            <a:off x="193764" y="3086100"/>
            <a:ext cx="17665" cy="172402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OTLSHAPE_TB_00000000000000000000000000000000_ScaleContainer"/>
          <p:cNvSpPr/>
          <p:nvPr>
            <p:custDataLst>
              <p:tags r:id="rId7"/>
            </p:custDataLst>
          </p:nvPr>
        </p:nvSpPr>
        <p:spPr>
          <a:xfrm>
            <a:off x="211429" y="2743200"/>
            <a:ext cx="8581490" cy="381000"/>
          </a:xfrm>
          <a:prstGeom prst="round2DiagRect">
            <a:avLst>
              <a:gd name="adj1" fmla="val 100000"/>
              <a:gd name="adj2" fmla="val 0"/>
            </a:avLst>
          </a:prstGeom>
          <a:gradFill flip="none" rotWithShape="1">
            <a:gsLst>
              <a:gs pos="0">
                <a:srgbClr val="505046"/>
              </a:gs>
              <a:gs pos="100000">
                <a:srgbClr val="7F7F70"/>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ＭＳ Ｐゴシック"/>
            </a:endParaRPr>
          </a:p>
        </p:txBody>
      </p:sp>
      <p:sp>
        <p:nvSpPr>
          <p:cNvPr id="28" name="OTLSHAPE_TB_00000000000000000000000000000000_TimescaleInterval1"/>
          <p:cNvSpPr txBox="1"/>
          <p:nvPr>
            <p:custDataLst>
              <p:tags r:id="rId8"/>
            </p:custDataLst>
          </p:nvPr>
        </p:nvSpPr>
        <p:spPr>
          <a:xfrm>
            <a:off x="2253931" y="2832785"/>
            <a:ext cx="170688" cy="168614"/>
          </a:xfrm>
          <a:prstGeom prst="rect">
            <a:avLst/>
          </a:prstGeom>
          <a:noFill/>
        </p:spPr>
        <p:txBody>
          <a:bodyPr vert="horz" wrap="none" lIns="0" tIns="0" rIns="0" bIns="0" rtlCol="0" anchor="ctr" anchorCtr="0">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24" normalizeH="0" baseline="0" noProof="0" dirty="0">
              <a:ln>
                <a:noFill/>
              </a:ln>
              <a:solidFill>
                <a:srgbClr val="FFFFFF"/>
              </a:solidFill>
              <a:effectLst/>
              <a:uLnTx/>
              <a:uFillTx/>
              <a:latin typeface="Tahoma" panose="020B0604030504040204" pitchFamily="34" charset="0"/>
              <a:ea typeface="MS PGothic" panose="020B0600070205080204" pitchFamily="34" charset="-128"/>
            </a:endParaRPr>
          </a:p>
        </p:txBody>
      </p:sp>
      <p:cxnSp>
        <p:nvCxnSpPr>
          <p:cNvPr id="29" name="OTLSHAPE_TB_00000000000000000000000000000000_Separator1"/>
          <p:cNvCxnSpPr/>
          <p:nvPr>
            <p:custDataLst>
              <p:tags r:id="rId9"/>
            </p:custDataLst>
          </p:nvPr>
        </p:nvCxnSpPr>
        <p:spPr>
          <a:xfrm>
            <a:off x="1043847" y="28067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TLSHAPE_TB_00000000000000000000000000000000_TimescaleInterval2"/>
          <p:cNvSpPr txBox="1"/>
          <p:nvPr>
            <p:custDataLst>
              <p:tags r:id="rId10"/>
            </p:custDataLst>
          </p:nvPr>
        </p:nvSpPr>
        <p:spPr>
          <a:xfrm>
            <a:off x="1357515" y="2781300"/>
            <a:ext cx="295466" cy="304800"/>
          </a:xfrm>
          <a:prstGeom prst="rect">
            <a:avLst/>
          </a:prstGeom>
          <a:noFill/>
        </p:spPr>
        <p:txBody>
          <a:bodyPr vert="horz" wrap="none" lIns="0" tIns="0" rIns="0" bIns="0" rtlCol="0" anchor="ctr" anchorCtr="0">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24" normalizeH="0" baseline="0" noProof="0" dirty="0">
                <a:ln>
                  <a:noFill/>
                </a:ln>
                <a:solidFill>
                  <a:srgbClr val="FFFFFF"/>
                </a:solidFill>
                <a:effectLst/>
                <a:uLnTx/>
                <a:uFillTx/>
                <a:latin typeface="Tahoma" panose="020B0604030504040204" pitchFamily="34" charset="0"/>
                <a:ea typeface="MS PGothic" panose="020B0600070205080204" pitchFamily="34" charset="-128"/>
              </a:rPr>
              <a:t>2016</a:t>
            </a:r>
          </a:p>
        </p:txBody>
      </p:sp>
      <p:cxnSp>
        <p:nvCxnSpPr>
          <p:cNvPr id="31" name="OTLSHAPE_TB_00000000000000000000000000000000_Separator2"/>
          <p:cNvCxnSpPr/>
          <p:nvPr>
            <p:custDataLst>
              <p:tags r:id="rId11"/>
            </p:custDataLst>
          </p:nvPr>
        </p:nvCxnSpPr>
        <p:spPr>
          <a:xfrm>
            <a:off x="1959746" y="2817192"/>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OTLSHAPE_TB_00000000000000000000000000000000_TimescaleInterval3"/>
          <p:cNvSpPr txBox="1"/>
          <p:nvPr>
            <p:custDataLst>
              <p:tags r:id="rId12"/>
            </p:custDataLst>
          </p:nvPr>
        </p:nvSpPr>
        <p:spPr>
          <a:xfrm>
            <a:off x="2166385" y="2764980"/>
            <a:ext cx="170688" cy="168614"/>
          </a:xfrm>
          <a:prstGeom prst="rect">
            <a:avLst/>
          </a:prstGeom>
          <a:noFill/>
        </p:spPr>
        <p:txBody>
          <a:bodyPr vert="horz" wrap="none" lIns="0" tIns="0" rIns="0" bIns="0" rtlCol="0" anchor="ctr" anchorCtr="0">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24" normalizeH="0" baseline="0" noProof="0" dirty="0">
              <a:ln>
                <a:noFill/>
              </a:ln>
              <a:solidFill>
                <a:srgbClr val="FFFFFF"/>
              </a:solidFill>
              <a:effectLst/>
              <a:uLnTx/>
              <a:uFillTx/>
              <a:latin typeface="Tahoma" panose="020B0604030504040204" pitchFamily="34" charset="0"/>
              <a:ea typeface="MS PGothic" panose="020B0600070205080204" pitchFamily="34" charset="-128"/>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24" normalizeH="0" baseline="0" noProof="0" dirty="0">
                <a:ln>
                  <a:noFill/>
                </a:ln>
                <a:solidFill>
                  <a:srgbClr val="FFFFFF"/>
                </a:solidFill>
                <a:effectLst/>
                <a:uLnTx/>
                <a:uFillTx/>
                <a:latin typeface="Tahoma" panose="020B0604030504040204" pitchFamily="34" charset="0"/>
                <a:ea typeface="MS PGothic" panose="020B0600070205080204" pitchFamily="34" charset="-128"/>
              </a:rPr>
              <a:t>2017</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24" normalizeH="0" baseline="0" noProof="0" dirty="0">
                <a:ln>
                  <a:noFill/>
                </a:ln>
                <a:solidFill>
                  <a:srgbClr val="FFFFFF"/>
                </a:solidFill>
                <a:effectLst/>
                <a:uLnTx/>
                <a:uFillTx/>
                <a:latin typeface="Tahoma" panose="020B0604030504040204" pitchFamily="34" charset="0"/>
                <a:ea typeface="MS PGothic" panose="020B0600070205080204" pitchFamily="34" charset="-128"/>
              </a:rPr>
              <a:t>Q1</a:t>
            </a:r>
          </a:p>
        </p:txBody>
      </p:sp>
      <p:cxnSp>
        <p:nvCxnSpPr>
          <p:cNvPr id="33" name="OTLSHAPE_TB_00000000000000000000000000000000_Separator3"/>
          <p:cNvCxnSpPr/>
          <p:nvPr>
            <p:custDataLst>
              <p:tags r:id="rId13"/>
            </p:custDataLst>
          </p:nvPr>
        </p:nvCxnSpPr>
        <p:spPr>
          <a:xfrm>
            <a:off x="2750741" y="28067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TLSHAPE_TB_00000000000000000000000000000000_TimescaleInterval4"/>
          <p:cNvSpPr txBox="1"/>
          <p:nvPr>
            <p:custDataLst>
              <p:tags r:id="rId14"/>
            </p:custDataLst>
          </p:nvPr>
        </p:nvSpPr>
        <p:spPr>
          <a:xfrm>
            <a:off x="3052025" y="2849393"/>
            <a:ext cx="170688" cy="168614"/>
          </a:xfrm>
          <a:prstGeom prst="rect">
            <a:avLst/>
          </a:prstGeom>
          <a:noFill/>
        </p:spPr>
        <p:txBody>
          <a:bodyPr vert="horz" wrap="none" lIns="0" tIns="0" rIns="0" bIns="0" rtlCol="0" anchor="ctr" anchorCtr="0">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24" normalizeH="0" baseline="0" noProof="0" dirty="0">
                <a:ln>
                  <a:noFill/>
                </a:ln>
                <a:solidFill>
                  <a:srgbClr val="FFFFFF"/>
                </a:solidFill>
                <a:effectLst/>
                <a:uLnTx/>
                <a:uFillTx/>
                <a:latin typeface="Tahoma" panose="020B0604030504040204" pitchFamily="34" charset="0"/>
                <a:ea typeface="MS PGothic" panose="020B0600070205080204" pitchFamily="34" charset="-128"/>
              </a:rPr>
              <a:t>Q2</a:t>
            </a:r>
          </a:p>
        </p:txBody>
      </p:sp>
      <p:cxnSp>
        <p:nvCxnSpPr>
          <p:cNvPr id="35" name="OTLSHAPE_TB_00000000000000000000000000000000_Separator4"/>
          <p:cNvCxnSpPr/>
          <p:nvPr>
            <p:custDataLst>
              <p:tags r:id="rId15"/>
            </p:custDataLst>
          </p:nvPr>
        </p:nvCxnSpPr>
        <p:spPr>
          <a:xfrm>
            <a:off x="3501980" y="28067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OTLSHAPE_TB_00000000000000000000000000000000_TimescaleInterval5"/>
          <p:cNvSpPr txBox="1"/>
          <p:nvPr>
            <p:custDataLst>
              <p:tags r:id="rId16"/>
            </p:custDataLst>
          </p:nvPr>
        </p:nvSpPr>
        <p:spPr>
          <a:xfrm>
            <a:off x="3688744" y="2849393"/>
            <a:ext cx="170688" cy="168614"/>
          </a:xfrm>
          <a:prstGeom prst="rect">
            <a:avLst/>
          </a:prstGeom>
          <a:noFill/>
        </p:spPr>
        <p:txBody>
          <a:bodyPr vert="horz" wrap="none" lIns="0" tIns="0" rIns="0" bIns="0" rtlCol="0" anchor="ctr" anchorCtr="0">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24" normalizeH="0" baseline="0" noProof="0" dirty="0">
                <a:ln>
                  <a:noFill/>
                </a:ln>
                <a:solidFill>
                  <a:srgbClr val="FFFFFF"/>
                </a:solidFill>
                <a:effectLst/>
                <a:uLnTx/>
                <a:uFillTx/>
                <a:latin typeface="Tahoma" panose="020B0604030504040204" pitchFamily="34" charset="0"/>
                <a:ea typeface="MS PGothic" panose="020B0600070205080204" pitchFamily="34" charset="-128"/>
              </a:rPr>
              <a:t>Q3</a:t>
            </a:r>
          </a:p>
        </p:txBody>
      </p:sp>
      <p:cxnSp>
        <p:nvCxnSpPr>
          <p:cNvPr id="37" name="OTLSHAPE_TB_00000000000000000000000000000000_Separator5"/>
          <p:cNvCxnSpPr/>
          <p:nvPr>
            <p:custDataLst>
              <p:tags r:id="rId17"/>
            </p:custDataLst>
          </p:nvPr>
        </p:nvCxnSpPr>
        <p:spPr>
          <a:xfrm>
            <a:off x="4091855" y="28067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OTLSHAPE_TB_00000000000000000000000000000000_TimescaleInterval6"/>
          <p:cNvSpPr txBox="1"/>
          <p:nvPr>
            <p:custDataLst>
              <p:tags r:id="rId18"/>
            </p:custDataLst>
          </p:nvPr>
        </p:nvSpPr>
        <p:spPr>
          <a:xfrm>
            <a:off x="4268774" y="2781300"/>
            <a:ext cx="295466" cy="304800"/>
          </a:xfrm>
          <a:prstGeom prst="rect">
            <a:avLst/>
          </a:prstGeom>
          <a:noFill/>
        </p:spPr>
        <p:txBody>
          <a:bodyPr vert="horz" wrap="none" lIns="0" tIns="0" rIns="0" bIns="0" rtlCol="0" anchor="ctr" anchorCtr="0">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24" normalizeH="0" baseline="0" noProof="0" dirty="0">
                <a:ln>
                  <a:noFill/>
                </a:ln>
                <a:solidFill>
                  <a:srgbClr val="FFFFFF"/>
                </a:solidFill>
                <a:effectLst/>
                <a:uLnTx/>
                <a:uFillTx/>
                <a:latin typeface="Tahoma" panose="020B0604030504040204" pitchFamily="34" charset="0"/>
                <a:ea typeface="MS PGothic" panose="020B0600070205080204" pitchFamily="34" charset="-128"/>
              </a:rPr>
              <a:t>Q4</a:t>
            </a:r>
          </a:p>
        </p:txBody>
      </p:sp>
      <p:cxnSp>
        <p:nvCxnSpPr>
          <p:cNvPr id="39" name="OTLSHAPE_TB_00000000000000000000000000000000_Separator6"/>
          <p:cNvCxnSpPr/>
          <p:nvPr>
            <p:custDataLst>
              <p:tags r:id="rId19"/>
            </p:custDataLst>
          </p:nvPr>
        </p:nvCxnSpPr>
        <p:spPr>
          <a:xfrm>
            <a:off x="4688661" y="28067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OTLSHAPE_TB_00000000000000000000000000000000_TimescaleInterval7"/>
          <p:cNvSpPr txBox="1"/>
          <p:nvPr>
            <p:custDataLst>
              <p:tags r:id="rId20"/>
            </p:custDataLst>
          </p:nvPr>
        </p:nvSpPr>
        <p:spPr>
          <a:xfrm>
            <a:off x="4875596" y="2781916"/>
            <a:ext cx="447659" cy="313074"/>
          </a:xfrm>
          <a:prstGeom prst="rect">
            <a:avLst/>
          </a:prstGeom>
          <a:noFill/>
        </p:spPr>
        <p:txBody>
          <a:bodyPr vert="horz" wrap="none" lIns="0" tIns="0" rIns="0" bIns="0" rtlCol="0" anchor="ctr" anchorCtr="0">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24" normalizeH="0" baseline="0" noProof="0" dirty="0">
                <a:ln>
                  <a:noFill/>
                </a:ln>
                <a:solidFill>
                  <a:srgbClr val="FFFFFF"/>
                </a:solidFill>
                <a:effectLst/>
                <a:uLnTx/>
                <a:uFillTx/>
                <a:latin typeface="Tahoma" panose="020B0604030504040204" pitchFamily="34" charset="0"/>
                <a:ea typeface="MS PGothic" panose="020B0600070205080204" pitchFamily="34" charset="-128"/>
              </a:rPr>
              <a:t>2018</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24" normalizeH="0" baseline="0" noProof="0" dirty="0">
                <a:ln>
                  <a:noFill/>
                </a:ln>
                <a:solidFill>
                  <a:srgbClr val="FFFFFF"/>
                </a:solidFill>
                <a:effectLst/>
                <a:uLnTx/>
                <a:uFillTx/>
                <a:latin typeface="Tahoma" panose="020B0604030504040204" pitchFamily="34" charset="0"/>
                <a:ea typeface="MS PGothic" panose="020B0600070205080204" pitchFamily="34" charset="-128"/>
              </a:rPr>
              <a:t>Q1</a:t>
            </a:r>
          </a:p>
        </p:txBody>
      </p:sp>
      <p:cxnSp>
        <p:nvCxnSpPr>
          <p:cNvPr id="41" name="OTLSHAPE_TB_00000000000000000000000000000000_Separator7"/>
          <p:cNvCxnSpPr/>
          <p:nvPr>
            <p:custDataLst>
              <p:tags r:id="rId21"/>
            </p:custDataLst>
          </p:nvPr>
        </p:nvCxnSpPr>
        <p:spPr>
          <a:xfrm>
            <a:off x="5500087" y="2817192"/>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TLSHAPE_TB_00000000000000000000000000000000_TimescaleInterval8"/>
          <p:cNvSpPr txBox="1"/>
          <p:nvPr>
            <p:custDataLst>
              <p:tags r:id="rId22"/>
            </p:custDataLst>
          </p:nvPr>
        </p:nvSpPr>
        <p:spPr>
          <a:xfrm>
            <a:off x="7019017" y="2784617"/>
            <a:ext cx="302678" cy="327674"/>
          </a:xfrm>
          <a:prstGeom prst="rect">
            <a:avLst/>
          </a:prstGeom>
          <a:noFill/>
        </p:spPr>
        <p:txBody>
          <a:bodyPr vert="horz" wrap="none" lIns="0" tIns="0" rIns="0" bIns="0" rtlCol="0" anchor="ctr" anchorCtr="0">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24" normalizeH="0" baseline="0" noProof="0" dirty="0">
                <a:ln>
                  <a:noFill/>
                </a:ln>
                <a:solidFill>
                  <a:srgbClr val="FFFFFF"/>
                </a:solidFill>
                <a:effectLst/>
                <a:uLnTx/>
                <a:uFillTx/>
                <a:latin typeface="Tahoma" panose="020B0604030504040204" pitchFamily="34" charset="0"/>
                <a:ea typeface="MS PGothic" panose="020B0600070205080204" pitchFamily="34" charset="-128"/>
              </a:rPr>
              <a:t>Q4</a:t>
            </a:r>
          </a:p>
        </p:txBody>
      </p:sp>
      <p:cxnSp>
        <p:nvCxnSpPr>
          <p:cNvPr id="43" name="OTLSHAPE_TB_00000000000000000000000000000000_Separator8"/>
          <p:cNvCxnSpPr/>
          <p:nvPr>
            <p:custDataLst>
              <p:tags r:id="rId23"/>
            </p:custDataLst>
          </p:nvPr>
        </p:nvCxnSpPr>
        <p:spPr>
          <a:xfrm>
            <a:off x="6148700" y="28067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OTLSHAPE_TB_00000000000000000000000000000000_TimescaleInterval9"/>
          <p:cNvSpPr txBox="1"/>
          <p:nvPr>
            <p:custDataLst>
              <p:tags r:id="rId24"/>
            </p:custDataLst>
          </p:nvPr>
        </p:nvSpPr>
        <p:spPr>
          <a:xfrm>
            <a:off x="7842023" y="2849287"/>
            <a:ext cx="170688" cy="168614"/>
          </a:xfrm>
          <a:prstGeom prst="rect">
            <a:avLst/>
          </a:prstGeom>
          <a:noFill/>
        </p:spPr>
        <p:txBody>
          <a:bodyPr vert="horz" wrap="none" lIns="0" tIns="0" rIns="0" bIns="0" rtlCol="0" anchor="ctr" anchorCtr="0">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24" normalizeH="0" baseline="0" noProof="0" dirty="0">
                <a:ln>
                  <a:noFill/>
                </a:ln>
                <a:solidFill>
                  <a:srgbClr val="FFFFFF"/>
                </a:solidFill>
                <a:effectLst/>
                <a:uLnTx/>
                <a:uFillTx/>
                <a:latin typeface="Tahoma" panose="020B0604030504040204" pitchFamily="34" charset="0"/>
                <a:ea typeface="MS PGothic" panose="020B0600070205080204" pitchFamily="34" charset="-128"/>
              </a:rPr>
              <a:t>2019</a:t>
            </a:r>
          </a:p>
        </p:txBody>
      </p:sp>
      <p:sp>
        <p:nvSpPr>
          <p:cNvPr id="45" name="OTLSHAPE_M_7fbafc6fa86a407589cc1cd7680c9c9b_Title"/>
          <p:cNvSpPr txBox="1"/>
          <p:nvPr>
            <p:custDataLst>
              <p:tags r:id="rId25"/>
            </p:custDataLst>
          </p:nvPr>
        </p:nvSpPr>
        <p:spPr>
          <a:xfrm>
            <a:off x="2328547" y="939094"/>
            <a:ext cx="1078550" cy="507831"/>
          </a:xfrm>
          <a:prstGeom prst="rect">
            <a:avLst/>
          </a:prstGeom>
          <a:noFill/>
        </p:spPr>
        <p:txBody>
          <a:bodyPr vert="horz" wrap="square" lIns="0" tIns="0" rIns="0" bIns="0" rtlCol="0" anchor="ctr" anchorCtr="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16" normalizeH="0" baseline="0" noProof="0" dirty="0">
                <a:ln>
                  <a:noFill/>
                </a:ln>
                <a:solidFill>
                  <a:srgbClr val="000000"/>
                </a:solidFill>
                <a:effectLst/>
                <a:uLnTx/>
                <a:uFillTx/>
                <a:latin typeface="Tahoma" panose="020B0604030504040204" pitchFamily="34" charset="0"/>
                <a:ea typeface="MS PGothic" panose="020B0600070205080204" pitchFamily="34" charset="-128"/>
              </a:rPr>
              <a:t>Network Requirements Manual</a:t>
            </a:r>
          </a:p>
        </p:txBody>
      </p:sp>
      <p:sp>
        <p:nvSpPr>
          <p:cNvPr id="54" name="OTLSHAPE_M_97447c8e5fe348a7aa6fa62c420af6ed_Title"/>
          <p:cNvSpPr txBox="1"/>
          <p:nvPr>
            <p:custDataLst>
              <p:tags r:id="rId26"/>
            </p:custDataLst>
          </p:nvPr>
        </p:nvSpPr>
        <p:spPr>
          <a:xfrm>
            <a:off x="5278647" y="1468528"/>
            <a:ext cx="962815" cy="646331"/>
          </a:xfrm>
          <a:prstGeom prst="rect">
            <a:avLst/>
          </a:prstGeom>
          <a:noFill/>
        </p:spPr>
        <p:txBody>
          <a:bodyPr vert="horz" wrap="square" lIns="0" tIns="0" rIns="0" bIns="0" rtlCol="0" anchor="ctr" anchorCtr="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16" normalizeH="0" baseline="0" noProof="0" dirty="0">
                <a:ln>
                  <a:noFill/>
                </a:ln>
                <a:solidFill>
                  <a:srgbClr val="000000"/>
                </a:solidFill>
                <a:effectLst/>
                <a:uLnTx/>
                <a:uFillTx/>
                <a:latin typeface="Tahoma" panose="020B0604030504040204" pitchFamily="34" charset="0"/>
                <a:ea typeface="MS PGothic" panose="020B0600070205080204" pitchFamily="34" charset="-128"/>
              </a:rPr>
              <a:t>Launch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16" normalizeH="0" baseline="0" noProof="0" dirty="0">
                <a:ln>
                  <a:noFill/>
                </a:ln>
                <a:solidFill>
                  <a:srgbClr val="000000"/>
                </a:solidFill>
                <a:effectLst/>
                <a:uLnTx/>
                <a:uFillTx/>
                <a:latin typeface="Tahoma" panose="020B0604030504040204" pitchFamily="34" charset="0"/>
                <a:ea typeface="MS PGothic" panose="020B0600070205080204" pitchFamily="34" charset="-128"/>
              </a:rPr>
              <a:t>Corporate Onboarding</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18" normalizeH="0" baseline="0" noProof="0" dirty="0">
                <a:ln>
                  <a:noFill/>
                </a:ln>
                <a:solidFill>
                  <a:srgbClr val="7FB138"/>
                </a:solidFill>
                <a:effectLst/>
                <a:uLnTx/>
                <a:uFillTx/>
                <a:latin typeface="Tahoma" panose="020B0604030504040204" pitchFamily="34" charset="0"/>
                <a:ea typeface="MS PGothic" panose="020B0600070205080204" pitchFamily="34" charset="-128"/>
              </a:rPr>
              <a:t>Late Q1</a:t>
            </a:r>
          </a:p>
        </p:txBody>
      </p:sp>
      <p:sp>
        <p:nvSpPr>
          <p:cNvPr id="60" name="OTLSHAPE_M_4915f609d1724b9e9e9575470f8f3320_Title"/>
          <p:cNvSpPr txBox="1"/>
          <p:nvPr>
            <p:custDataLst>
              <p:tags r:id="rId27"/>
            </p:custDataLst>
          </p:nvPr>
        </p:nvSpPr>
        <p:spPr>
          <a:xfrm>
            <a:off x="4892833" y="843462"/>
            <a:ext cx="498704" cy="846386"/>
          </a:xfrm>
          <a:prstGeom prst="rect">
            <a:avLst/>
          </a:prstGeom>
          <a:noFill/>
        </p:spPr>
        <p:txBody>
          <a:bodyPr vert="horz" wrap="square" lIns="0" tIns="0" rIns="0" bIns="0" rtlCol="0" anchor="ctr" anchorCtr="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16" normalizeH="0" baseline="0" noProof="0" dirty="0">
                <a:ln>
                  <a:noFill/>
                </a:ln>
                <a:solidFill>
                  <a:srgbClr val="000000"/>
                </a:solidFill>
                <a:effectLst/>
                <a:uLnTx/>
                <a:uFillTx/>
                <a:latin typeface="Tahoma" panose="020B0604030504040204" pitchFamily="34" charset="0"/>
                <a:ea typeface="MS PGothic" panose="020B0600070205080204" pitchFamily="34" charset="-128"/>
              </a:rPr>
              <a:t>Launch Pilot How To Fed Gov’t</a:t>
            </a:r>
          </a:p>
        </p:txBody>
      </p:sp>
      <p:sp>
        <p:nvSpPr>
          <p:cNvPr id="81" name="OTLSHAPE_T_2d967ba645a54295a3086a8e2442b8bd_Shape"/>
          <p:cNvSpPr/>
          <p:nvPr>
            <p:custDataLst>
              <p:tags r:id="rId28"/>
            </p:custDataLst>
          </p:nvPr>
        </p:nvSpPr>
        <p:spPr>
          <a:xfrm>
            <a:off x="205321" y="4033262"/>
            <a:ext cx="1690723" cy="2215901"/>
          </a:xfrm>
          <a:prstGeom prst="round2DiagRect">
            <a:avLst>
              <a:gd name="adj1" fmla="val 47947"/>
              <a:gd name="adj2" fmla="val 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1" i="0" u="none" strike="noStrike" kern="1200" cap="none" spc="0" normalizeH="0" baseline="0" noProof="0" dirty="0">
              <a:ln>
                <a:noFill/>
              </a:ln>
              <a:solidFill>
                <a:srgbClr val="FFFFFF"/>
              </a:solidFill>
              <a:effectLst/>
              <a:uLnTx/>
              <a:uFillTx/>
              <a:latin typeface="Arial"/>
              <a:ea typeface="ＭＳ Ｐゴシック"/>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Arial"/>
              <a:ea typeface="ＭＳ Ｐゴシック"/>
            </a:endParaRPr>
          </a:p>
        </p:txBody>
      </p:sp>
      <p:sp>
        <p:nvSpPr>
          <p:cNvPr id="86" name="OTLSHAPE_T_4e4c41bfd10d4d62bcb0467df243daa0_Shape"/>
          <p:cNvSpPr/>
          <p:nvPr>
            <p:custDataLst>
              <p:tags r:id="rId29"/>
            </p:custDataLst>
          </p:nvPr>
        </p:nvSpPr>
        <p:spPr>
          <a:xfrm>
            <a:off x="5509354" y="3998414"/>
            <a:ext cx="1688925" cy="2229187"/>
          </a:xfrm>
          <a:prstGeom prst="round2DiagRect">
            <a:avLst>
              <a:gd name="adj1" fmla="val 100000"/>
              <a:gd name="adj2" fmla="val 0"/>
            </a:avLst>
          </a:prstGeom>
          <a:solidFill>
            <a:schemeClr val="dk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ＭＳ Ｐゴシック"/>
            </a:endParaRPr>
          </a:p>
        </p:txBody>
      </p:sp>
      <p:sp>
        <p:nvSpPr>
          <p:cNvPr id="97" name="OTLSHAPE_M_7fbafc6fa86a407589cc1cd7680c9c9b_Title"/>
          <p:cNvSpPr txBox="1"/>
          <p:nvPr>
            <p:custDataLst>
              <p:tags r:id="rId30"/>
            </p:custDataLst>
          </p:nvPr>
        </p:nvSpPr>
        <p:spPr>
          <a:xfrm>
            <a:off x="1277602" y="904173"/>
            <a:ext cx="774700" cy="677108"/>
          </a:xfrm>
          <a:prstGeom prst="rect">
            <a:avLst/>
          </a:prstGeom>
          <a:noFill/>
        </p:spPr>
        <p:txBody>
          <a:bodyPr vert="horz" wrap="square" lIns="0" tIns="0" rIns="0" bIns="0" rtlCol="0" anchor="ctr" anchorCtr="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16" normalizeH="0" baseline="0" noProof="0" dirty="0">
                <a:ln>
                  <a:noFill/>
                </a:ln>
                <a:solidFill>
                  <a:srgbClr val="000000"/>
                </a:solidFill>
                <a:effectLst/>
                <a:uLnTx/>
                <a:uFillTx/>
                <a:latin typeface="Tahoma" panose="020B0604030504040204" pitchFamily="34" charset="0"/>
                <a:ea typeface="MS PGothic" panose="020B0600070205080204" pitchFamily="34" charset="-128"/>
              </a:rPr>
              <a:t>Focus Groups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16" normalizeH="0" baseline="0" noProof="0" dirty="0">
                <a:ln>
                  <a:noFill/>
                </a:ln>
                <a:solidFill>
                  <a:srgbClr val="000000"/>
                </a:solidFill>
                <a:effectLst/>
                <a:uLnTx/>
                <a:uFillTx/>
                <a:latin typeface="Tahoma" panose="020B0604030504040204" pitchFamily="34" charset="0"/>
                <a:ea typeface="MS PGothic" panose="020B0600070205080204" pitchFamily="34" charset="-128"/>
              </a:rPr>
              <a:t>WBE and BOD input</a:t>
            </a:r>
          </a:p>
        </p:txBody>
      </p:sp>
      <p:sp>
        <p:nvSpPr>
          <p:cNvPr id="99" name="OTLSHAPE_M_7fbafc6fa86a407589cc1cd7680c9c9b_Shape"/>
          <p:cNvSpPr/>
          <p:nvPr>
            <p:custDataLst>
              <p:tags r:id="rId31"/>
            </p:custDataLst>
          </p:nvPr>
        </p:nvSpPr>
        <p:spPr>
          <a:xfrm>
            <a:off x="2718063" y="2460337"/>
            <a:ext cx="228600" cy="254000"/>
          </a:xfrm>
          <a:prstGeom prst="downArrow">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ＭＳ Ｐゴシック"/>
            </a:endParaRPr>
          </a:p>
        </p:txBody>
      </p:sp>
      <p:sp>
        <p:nvSpPr>
          <p:cNvPr id="102" name="OTLSHAPE_M_7fbafc6fa86a407589cc1cd7680c9c9b_Title"/>
          <p:cNvSpPr txBox="1"/>
          <p:nvPr>
            <p:custDataLst>
              <p:tags r:id="rId32"/>
            </p:custDataLst>
          </p:nvPr>
        </p:nvSpPr>
        <p:spPr>
          <a:xfrm>
            <a:off x="1892566" y="1713366"/>
            <a:ext cx="1003223" cy="507831"/>
          </a:xfrm>
          <a:prstGeom prst="rect">
            <a:avLst/>
          </a:prstGeom>
          <a:noFill/>
        </p:spPr>
        <p:txBody>
          <a:bodyPr vert="horz" wrap="square" lIns="0" tIns="0" rIns="0" bIns="0" rtlCol="0" anchor="ctr" anchorCtr="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16" normalizeH="0" baseline="0" noProof="0" dirty="0">
                <a:ln>
                  <a:noFill/>
                </a:ln>
                <a:solidFill>
                  <a:srgbClr val="000000"/>
                </a:solidFill>
                <a:effectLst/>
                <a:uLnTx/>
                <a:uFillTx/>
                <a:latin typeface="Tahoma" panose="020B0604030504040204" pitchFamily="34" charset="0"/>
                <a:ea typeface="MS PGothic" panose="020B0600070205080204" pitchFamily="34" charset="-128"/>
              </a:rPr>
              <a:t>Common Certification Fee</a:t>
            </a:r>
          </a:p>
        </p:txBody>
      </p:sp>
      <p:sp>
        <p:nvSpPr>
          <p:cNvPr id="104" name="OTLSHAPE_M_7fbafc6fa86a407589cc1cd7680c9c9b_Shape"/>
          <p:cNvSpPr/>
          <p:nvPr>
            <p:custDataLst>
              <p:tags r:id="rId33"/>
            </p:custDataLst>
          </p:nvPr>
        </p:nvSpPr>
        <p:spPr>
          <a:xfrm>
            <a:off x="2199903" y="2457980"/>
            <a:ext cx="228600" cy="254000"/>
          </a:xfrm>
          <a:prstGeom prst="downArrow">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ＭＳ Ｐゴシック"/>
            </a:endParaRPr>
          </a:p>
        </p:txBody>
      </p:sp>
      <p:sp>
        <p:nvSpPr>
          <p:cNvPr id="105" name="OTLSHAPE_TB_00000000000000000000000000000000_TimescaleInterval1"/>
          <p:cNvSpPr txBox="1"/>
          <p:nvPr>
            <p:custDataLst>
              <p:tags r:id="rId34"/>
            </p:custDataLst>
          </p:nvPr>
        </p:nvSpPr>
        <p:spPr>
          <a:xfrm>
            <a:off x="440029" y="2849393"/>
            <a:ext cx="170688" cy="168614"/>
          </a:xfrm>
          <a:prstGeom prst="rect">
            <a:avLst/>
          </a:prstGeom>
          <a:noFill/>
        </p:spPr>
        <p:txBody>
          <a:bodyPr vert="horz" wrap="none" lIns="0" tIns="0" rIns="0" bIns="0" rtlCol="0" anchor="ctr" anchorCtr="0">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24" normalizeH="0" baseline="0" noProof="0" dirty="0">
                <a:ln>
                  <a:noFill/>
                </a:ln>
                <a:solidFill>
                  <a:srgbClr val="FFFFFF"/>
                </a:solidFill>
                <a:effectLst/>
                <a:uLnTx/>
                <a:uFillTx/>
                <a:latin typeface="Tahoma" panose="020B0604030504040204" pitchFamily="34" charset="0"/>
                <a:ea typeface="MS PGothic" panose="020B0600070205080204" pitchFamily="34" charset="-128"/>
              </a:rPr>
              <a:t>2015</a:t>
            </a:r>
          </a:p>
        </p:txBody>
      </p:sp>
      <p:cxnSp>
        <p:nvCxnSpPr>
          <p:cNvPr id="106" name="OTLSHAPE_M_7fbafc6fa86a407589cc1cd7680c9c9b_Connector1"/>
          <p:cNvCxnSpPr/>
          <p:nvPr>
            <p:custDataLst>
              <p:tags r:id="rId35"/>
            </p:custDataLst>
          </p:nvPr>
        </p:nvCxnSpPr>
        <p:spPr>
          <a:xfrm>
            <a:off x="805900" y="1919055"/>
            <a:ext cx="0" cy="645589"/>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OTLSHAPE_M_7fbafc6fa86a407589cc1cd7680c9c9b_Title"/>
          <p:cNvSpPr txBox="1"/>
          <p:nvPr>
            <p:custDataLst>
              <p:tags r:id="rId36"/>
            </p:custDataLst>
          </p:nvPr>
        </p:nvSpPr>
        <p:spPr>
          <a:xfrm>
            <a:off x="405726" y="1175031"/>
            <a:ext cx="774700" cy="677108"/>
          </a:xfrm>
          <a:prstGeom prst="rect">
            <a:avLst/>
          </a:prstGeom>
          <a:noFill/>
        </p:spPr>
        <p:txBody>
          <a:bodyPr vert="horz" wrap="square" lIns="0" tIns="0" rIns="0" bIns="0" rtlCol="0" anchor="ctr" anchorCtr="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16" normalizeH="0" baseline="0" noProof="0" dirty="0">
                <a:ln>
                  <a:noFill/>
                </a:ln>
                <a:solidFill>
                  <a:srgbClr val="000000"/>
                </a:solidFill>
                <a:effectLst/>
                <a:uLnTx/>
                <a:uFillTx/>
                <a:latin typeface="Tahoma" panose="020B0604030504040204" pitchFamily="34" charset="0"/>
                <a:ea typeface="MS PGothic" panose="020B0600070205080204" pitchFamily="34" charset="-128"/>
              </a:rPr>
              <a:t>Data Gathering – White Hat Facts</a:t>
            </a:r>
          </a:p>
        </p:txBody>
      </p:sp>
      <p:sp>
        <p:nvSpPr>
          <p:cNvPr id="109" name="OTLSHAPE_M_7fbafc6fa86a407589cc1cd7680c9c9b_Shape"/>
          <p:cNvSpPr/>
          <p:nvPr>
            <p:custDataLst>
              <p:tags r:id="rId37"/>
            </p:custDataLst>
          </p:nvPr>
        </p:nvSpPr>
        <p:spPr>
          <a:xfrm>
            <a:off x="701125" y="2437644"/>
            <a:ext cx="228600" cy="254000"/>
          </a:xfrm>
          <a:prstGeom prst="downArrow">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ＭＳ Ｐゴシック"/>
            </a:endParaRPr>
          </a:p>
        </p:txBody>
      </p:sp>
      <p:sp>
        <p:nvSpPr>
          <p:cNvPr id="110" name="OTLSHAPE_T_4e4c41bfd10d4d62bcb0467df243daa0_Title"/>
          <p:cNvSpPr txBox="1"/>
          <p:nvPr>
            <p:custDataLst>
              <p:tags r:id="rId38"/>
            </p:custDataLst>
          </p:nvPr>
        </p:nvSpPr>
        <p:spPr>
          <a:xfrm>
            <a:off x="1972996" y="3532391"/>
            <a:ext cx="1524198" cy="153888"/>
          </a:xfrm>
          <a:prstGeom prst="rect">
            <a:avLst/>
          </a:prstGeom>
          <a:solidFill>
            <a:schemeClr val="accent2"/>
          </a:solidFill>
        </p:spPr>
        <p:txBody>
          <a:bodyPr vert="horz" wrap="square" lIns="0" tIns="0" rIns="0" bIns="0" rtlCol="0" anchor="ctr" anchorCtr="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14" normalizeH="0" baseline="0" noProof="0" dirty="0">
                <a:ln>
                  <a:noFill/>
                </a:ln>
                <a:solidFill>
                  <a:srgbClr val="000000"/>
                </a:solidFill>
                <a:effectLst/>
                <a:uLnTx/>
                <a:uFillTx/>
                <a:latin typeface="Tahoma" panose="020B0604030504040204" pitchFamily="34" charset="0"/>
                <a:ea typeface="MS PGothic" panose="020B0600070205080204" pitchFamily="34" charset="-128"/>
              </a:rPr>
              <a:t>Phase II</a:t>
            </a:r>
          </a:p>
        </p:txBody>
      </p:sp>
      <p:sp>
        <p:nvSpPr>
          <p:cNvPr id="111" name="OTLSHAPE_T_4e4c41bfd10d4d62bcb0467df243daa0_Shape"/>
          <p:cNvSpPr/>
          <p:nvPr>
            <p:custDataLst>
              <p:tags r:id="rId39"/>
            </p:custDataLst>
          </p:nvPr>
        </p:nvSpPr>
        <p:spPr>
          <a:xfrm>
            <a:off x="1949521" y="3998414"/>
            <a:ext cx="1711138" cy="2223508"/>
          </a:xfrm>
          <a:prstGeom prst="round2DiagRect">
            <a:avLst>
              <a:gd name="adj1" fmla="val 100000"/>
              <a:gd name="adj2" fmla="val 0"/>
            </a:avLst>
          </a:prstGeom>
          <a:solidFill>
            <a:schemeClr val="dk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50" b="1" i="0" u="none" strike="noStrike" kern="1200" cap="none" spc="0" normalizeH="0" baseline="0" noProof="0" dirty="0">
              <a:ln>
                <a:noFill/>
              </a:ln>
              <a:solidFill>
                <a:srgbClr val="FFFFFF"/>
              </a:solidFill>
              <a:effectLst/>
              <a:uLnTx/>
              <a:uFillTx/>
              <a:latin typeface="Arial"/>
              <a:ea typeface="ＭＳ Ｐゴシック"/>
            </a:endParaRPr>
          </a:p>
        </p:txBody>
      </p:sp>
      <p:sp>
        <p:nvSpPr>
          <p:cNvPr id="113" name="OTLSHAPE_T_4e4c41bfd10d4d62bcb0467df243daa0_Title"/>
          <p:cNvSpPr txBox="1"/>
          <p:nvPr>
            <p:custDataLst>
              <p:tags r:id="rId40"/>
            </p:custDataLst>
          </p:nvPr>
        </p:nvSpPr>
        <p:spPr>
          <a:xfrm>
            <a:off x="205629" y="3531180"/>
            <a:ext cx="1723099" cy="153888"/>
          </a:xfrm>
          <a:prstGeom prst="rect">
            <a:avLst/>
          </a:prstGeom>
          <a:solidFill>
            <a:schemeClr val="accent2"/>
          </a:solidFill>
        </p:spPr>
        <p:txBody>
          <a:bodyPr vert="horz" wrap="square" lIns="0" tIns="0" rIns="0" bIns="0" rtlCol="0" anchor="ctr" anchorCtr="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14" normalizeH="0" baseline="0" noProof="0" dirty="0">
                <a:ln>
                  <a:noFill/>
                </a:ln>
                <a:solidFill>
                  <a:srgbClr val="000000"/>
                </a:solidFill>
                <a:effectLst/>
                <a:uLnTx/>
                <a:uFillTx/>
                <a:latin typeface="Tahoma" panose="020B0604030504040204" pitchFamily="34" charset="0"/>
                <a:ea typeface="MS PGothic" panose="020B0600070205080204" pitchFamily="34" charset="-128"/>
              </a:rPr>
              <a:t>Phase I</a:t>
            </a:r>
          </a:p>
        </p:txBody>
      </p:sp>
      <p:sp>
        <p:nvSpPr>
          <p:cNvPr id="114" name="TextBox 113"/>
          <p:cNvSpPr txBox="1"/>
          <p:nvPr/>
        </p:nvSpPr>
        <p:spPr>
          <a:xfrm>
            <a:off x="2045125" y="4335635"/>
            <a:ext cx="1654808" cy="1169551"/>
          </a:xfrm>
          <a:prstGeom prst="rect">
            <a:avLst/>
          </a:prstGeom>
          <a:noFill/>
        </p:spPr>
        <p:txBody>
          <a:bodyPr wrap="square" rtlCol="0">
            <a:spAutoFit/>
          </a:bodyPr>
          <a:lstStyle/>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WBE Onboarding Standards</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WBENC Network Requirements Manual</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New Service Agreement</a:t>
            </a:r>
          </a:p>
        </p:txBody>
      </p:sp>
      <p:sp>
        <p:nvSpPr>
          <p:cNvPr id="115" name="TextBox 114"/>
          <p:cNvSpPr txBox="1"/>
          <p:nvPr/>
        </p:nvSpPr>
        <p:spPr>
          <a:xfrm>
            <a:off x="214222" y="4348244"/>
            <a:ext cx="1819634" cy="1477328"/>
          </a:xfrm>
          <a:prstGeom prst="rect">
            <a:avLst/>
          </a:prstGeom>
          <a:noFill/>
        </p:spPr>
        <p:txBody>
          <a:bodyPr wrap="square" rtlCol="0">
            <a:spAutoFit/>
          </a:bodyPr>
          <a:lstStyle/>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CORE Elements</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Common Cert Fees</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Branding discussion</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Membership Structure Dialogue</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Aligning for Growth</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Define How to Federal Gov’t Standards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endParaRPr>
          </a:p>
        </p:txBody>
      </p:sp>
      <p:cxnSp>
        <p:nvCxnSpPr>
          <p:cNvPr id="119" name="OTLSHAPE_T_2d967ba645a54295a3086a8e2442b8bd_LeftVerticalConnector1"/>
          <p:cNvCxnSpPr/>
          <p:nvPr>
            <p:custDataLst>
              <p:tags r:id="rId41"/>
            </p:custDataLst>
          </p:nvPr>
        </p:nvCxnSpPr>
        <p:spPr>
          <a:xfrm flipV="1">
            <a:off x="3745803" y="3172627"/>
            <a:ext cx="3827" cy="1453514"/>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OTLSHAPE_T_2d967ba645a54295a3086a8e2442b8bd_LeftVerticalConnector1"/>
          <p:cNvCxnSpPr/>
          <p:nvPr>
            <p:custDataLst>
              <p:tags r:id="rId42"/>
            </p:custDataLst>
          </p:nvPr>
        </p:nvCxnSpPr>
        <p:spPr>
          <a:xfrm flipV="1">
            <a:off x="7277318" y="3267878"/>
            <a:ext cx="7655" cy="1358263"/>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3" name="OTLSHAPE_T_4e4c41bfd10d4d62bcb0467df243daa0_Title"/>
          <p:cNvSpPr txBox="1"/>
          <p:nvPr>
            <p:custDataLst>
              <p:tags r:id="rId43"/>
            </p:custDataLst>
          </p:nvPr>
        </p:nvSpPr>
        <p:spPr>
          <a:xfrm>
            <a:off x="12396" y="1982093"/>
            <a:ext cx="761753" cy="461665"/>
          </a:xfrm>
          <a:prstGeom prst="rect">
            <a:avLst/>
          </a:prstGeom>
          <a:noFill/>
        </p:spPr>
        <p:txBody>
          <a:bodyPr vert="horz" wrap="square" lIns="0" tIns="0" rIns="0" bIns="0" rtlCol="0" anchor="ctr" anchorCtr="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14" normalizeH="0" baseline="0" noProof="0" dirty="0">
                <a:ln>
                  <a:noFill/>
                </a:ln>
                <a:solidFill>
                  <a:srgbClr val="000000"/>
                </a:solidFill>
                <a:effectLst/>
                <a:uLnTx/>
                <a:uFillTx/>
                <a:latin typeface="Tahoma" panose="020B0604030504040204" pitchFamily="34" charset="0"/>
                <a:ea typeface="MS PGothic" panose="020B0600070205080204" pitchFamily="34" charset="-128"/>
              </a:rPr>
              <a:t>EC Kick Off October 2014</a:t>
            </a:r>
          </a:p>
        </p:txBody>
      </p:sp>
      <p:sp>
        <p:nvSpPr>
          <p:cNvPr id="132" name="TextBox 131"/>
          <p:cNvSpPr txBox="1"/>
          <p:nvPr/>
        </p:nvSpPr>
        <p:spPr>
          <a:xfrm>
            <a:off x="3802277" y="4162324"/>
            <a:ext cx="1587735" cy="1938992"/>
          </a:xfrm>
          <a:prstGeom prst="rect">
            <a:avLst/>
          </a:prstGeom>
          <a:noFill/>
        </p:spPr>
        <p:txBody>
          <a:bodyPr wrap="square" rtlCol="0">
            <a:spAutoFit/>
          </a:bodyPr>
          <a:lstStyle/>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Standardize WBE Onboarding </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Refresh WBENC Corporate Onboarding</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Plan pilot How to Federal Gov’t</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White Hat Facts session with LC – Your Biz Plan</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Pause LC feedback</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Branding update</a:t>
            </a:r>
          </a:p>
        </p:txBody>
      </p:sp>
      <p:sp>
        <p:nvSpPr>
          <p:cNvPr id="133" name="OTLSHAPE_M_7fbafc6fa86a407589cc1cd7680c9c9b_Shape"/>
          <p:cNvSpPr/>
          <p:nvPr>
            <p:custDataLst>
              <p:tags r:id="rId44"/>
            </p:custDataLst>
          </p:nvPr>
        </p:nvSpPr>
        <p:spPr>
          <a:xfrm>
            <a:off x="5377665" y="2484001"/>
            <a:ext cx="228600" cy="254000"/>
          </a:xfrm>
          <a:prstGeom prst="downArrow">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ＭＳ Ｐゴシック"/>
            </a:endParaRPr>
          </a:p>
        </p:txBody>
      </p:sp>
      <p:sp>
        <p:nvSpPr>
          <p:cNvPr id="134" name="OTLSHAPE_T_6dca1d682ba44e579de871b2f63e42da_Shape"/>
          <p:cNvSpPr/>
          <p:nvPr>
            <p:custDataLst>
              <p:tags r:id="rId45"/>
            </p:custDataLst>
          </p:nvPr>
        </p:nvSpPr>
        <p:spPr>
          <a:xfrm>
            <a:off x="7267901" y="3987646"/>
            <a:ext cx="1681831" cy="2234276"/>
          </a:xfrm>
          <a:prstGeom prst="round2DiagRect">
            <a:avLst>
              <a:gd name="adj1" fmla="val 100000"/>
              <a:gd name="adj2" fmla="val 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ＭＳ Ｐゴシック"/>
            </a:endParaRPr>
          </a:p>
        </p:txBody>
      </p:sp>
      <p:sp>
        <p:nvSpPr>
          <p:cNvPr id="135" name="TextBox 134"/>
          <p:cNvSpPr txBox="1"/>
          <p:nvPr/>
        </p:nvSpPr>
        <p:spPr>
          <a:xfrm>
            <a:off x="7431713" y="4200424"/>
            <a:ext cx="1535760" cy="1477328"/>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Design, Plan, Launch</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endParaRP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Understanding the Corporate Scorecard</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The Supplier Diversity Proposition</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6" name="TextBox 135"/>
          <p:cNvSpPr txBox="1"/>
          <p:nvPr/>
        </p:nvSpPr>
        <p:spPr>
          <a:xfrm>
            <a:off x="5518731" y="4194356"/>
            <a:ext cx="1782462" cy="1938992"/>
          </a:xfrm>
          <a:prstGeom prst="rect">
            <a:avLst/>
          </a:prstGeom>
          <a:noFill/>
        </p:spPr>
        <p:txBody>
          <a:bodyPr wrap="square" rtlCol="0">
            <a:spAutoFit/>
          </a:bodyPr>
          <a:lstStyle/>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endParaRP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Launch How To Federal Gov’t</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Design, Plan, Launch How to get Certified</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Design Your Business Plan</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Refine Growth Alignment Process</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Membership Structure recommendation</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138" name="OTLSHAPE_M_7fbafc6fa86a407589cc1cd7680c9c9b_Shape"/>
          <p:cNvSpPr/>
          <p:nvPr>
            <p:custDataLst>
              <p:tags r:id="rId46"/>
            </p:custDataLst>
          </p:nvPr>
        </p:nvSpPr>
        <p:spPr>
          <a:xfrm>
            <a:off x="4562381" y="2484001"/>
            <a:ext cx="228600" cy="254000"/>
          </a:xfrm>
          <a:prstGeom prst="downArrow">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ＭＳ Ｐゴシック"/>
            </a:endParaRPr>
          </a:p>
        </p:txBody>
      </p:sp>
      <p:cxnSp>
        <p:nvCxnSpPr>
          <p:cNvPr id="143" name="OTLSHAPE_T_2d967ba645a54295a3086a8e2442b8bd_LeftVerticalConnector1"/>
          <p:cNvCxnSpPr/>
          <p:nvPr>
            <p:custDataLst>
              <p:tags r:id="rId47"/>
            </p:custDataLst>
          </p:nvPr>
        </p:nvCxnSpPr>
        <p:spPr>
          <a:xfrm flipV="1">
            <a:off x="5527227" y="3256876"/>
            <a:ext cx="1177" cy="1369265"/>
          </a:xfrm>
          <a:prstGeom prst="line">
            <a:avLst/>
          </a:prstGeom>
          <a:ln w="9525"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5" name="OTLSHAPE_T_4e4c41bfd10d4d62bcb0467df243daa0_Title"/>
          <p:cNvSpPr txBox="1"/>
          <p:nvPr>
            <p:custDataLst>
              <p:tags r:id="rId48"/>
            </p:custDataLst>
          </p:nvPr>
        </p:nvSpPr>
        <p:spPr>
          <a:xfrm>
            <a:off x="3520792" y="3536088"/>
            <a:ext cx="5272127" cy="153888"/>
          </a:xfrm>
          <a:prstGeom prst="rect">
            <a:avLst/>
          </a:prstGeom>
          <a:solidFill>
            <a:schemeClr val="accent2"/>
          </a:solidFill>
        </p:spPr>
        <p:txBody>
          <a:bodyPr vert="horz" wrap="square" lIns="0" tIns="0" rIns="0" bIns="0" rtlCol="0" anchor="ctr" anchorCtr="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14" normalizeH="0" baseline="0" noProof="0" dirty="0">
                <a:ln>
                  <a:noFill/>
                </a:ln>
                <a:solidFill>
                  <a:srgbClr val="000000"/>
                </a:solidFill>
                <a:effectLst/>
                <a:uLnTx/>
                <a:uFillTx/>
                <a:latin typeface="Tahoma" panose="020B0604030504040204" pitchFamily="34" charset="0"/>
                <a:ea typeface="MS PGothic" panose="020B0600070205080204" pitchFamily="34" charset="-128"/>
              </a:rPr>
              <a:t>Phase III</a:t>
            </a:r>
          </a:p>
        </p:txBody>
      </p:sp>
      <p:sp>
        <p:nvSpPr>
          <p:cNvPr id="64" name="OTLSHAPE_TB_00000000000000000000000000000000_TimescaleInterval8"/>
          <p:cNvSpPr txBox="1"/>
          <p:nvPr>
            <p:custDataLst>
              <p:tags r:id="rId49"/>
            </p:custDataLst>
          </p:nvPr>
        </p:nvSpPr>
        <p:spPr>
          <a:xfrm>
            <a:off x="5700581" y="2764992"/>
            <a:ext cx="361571" cy="343982"/>
          </a:xfrm>
          <a:prstGeom prst="rect">
            <a:avLst/>
          </a:prstGeom>
          <a:noFill/>
        </p:spPr>
        <p:txBody>
          <a:bodyPr vert="horz" wrap="none" lIns="0" tIns="0" rIns="0" bIns="0" rtlCol="0" anchor="ctr" anchorCtr="0">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24" normalizeH="0" baseline="0" noProof="0" dirty="0">
                <a:ln>
                  <a:noFill/>
                </a:ln>
                <a:solidFill>
                  <a:srgbClr val="FFFFFF"/>
                </a:solidFill>
                <a:effectLst/>
                <a:uLnTx/>
                <a:uFillTx/>
                <a:latin typeface="Tahoma" panose="020B0604030504040204" pitchFamily="34" charset="0"/>
                <a:ea typeface="MS PGothic" panose="020B0600070205080204" pitchFamily="34" charset="-128"/>
              </a:rPr>
              <a:t>Q2</a:t>
            </a:r>
          </a:p>
        </p:txBody>
      </p:sp>
      <p:cxnSp>
        <p:nvCxnSpPr>
          <p:cNvPr id="70" name="OTLSHAPE_TB_00000000000000000000000000000000_Separator8"/>
          <p:cNvCxnSpPr/>
          <p:nvPr>
            <p:custDataLst>
              <p:tags r:id="rId50"/>
            </p:custDataLst>
          </p:nvPr>
        </p:nvCxnSpPr>
        <p:spPr>
          <a:xfrm>
            <a:off x="7471391" y="28067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OTLSHAPE_TB_00000000000000000000000000000000_TimescaleInterval8"/>
          <p:cNvSpPr txBox="1"/>
          <p:nvPr>
            <p:custDataLst>
              <p:tags r:id="rId51"/>
            </p:custDataLst>
          </p:nvPr>
        </p:nvSpPr>
        <p:spPr>
          <a:xfrm>
            <a:off x="6381244" y="2784617"/>
            <a:ext cx="286225" cy="327674"/>
          </a:xfrm>
          <a:prstGeom prst="rect">
            <a:avLst/>
          </a:prstGeom>
          <a:noFill/>
        </p:spPr>
        <p:txBody>
          <a:bodyPr vert="horz" wrap="none" lIns="0" tIns="0" rIns="0" bIns="0" rtlCol="0" anchor="ctr" anchorCtr="0">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24" normalizeH="0" baseline="0" noProof="0" dirty="0">
                <a:ln>
                  <a:noFill/>
                </a:ln>
                <a:solidFill>
                  <a:srgbClr val="FFFFFF"/>
                </a:solidFill>
                <a:effectLst/>
                <a:uLnTx/>
                <a:uFillTx/>
                <a:latin typeface="Tahoma" panose="020B0604030504040204" pitchFamily="34" charset="0"/>
                <a:ea typeface="MS PGothic" panose="020B0600070205080204" pitchFamily="34" charset="-128"/>
              </a:rPr>
              <a:t>Q3</a:t>
            </a:r>
          </a:p>
        </p:txBody>
      </p:sp>
      <p:sp>
        <p:nvSpPr>
          <p:cNvPr id="72" name="OTLSHAPE_M_7fbafc6fa86a407589cc1cd7680c9c9b_Shape"/>
          <p:cNvSpPr/>
          <p:nvPr>
            <p:custDataLst>
              <p:tags r:id="rId52"/>
            </p:custDataLst>
          </p:nvPr>
        </p:nvSpPr>
        <p:spPr>
          <a:xfrm>
            <a:off x="5020820" y="2473590"/>
            <a:ext cx="228600" cy="254000"/>
          </a:xfrm>
          <a:prstGeom prst="downArrow">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ＭＳ Ｐゴシック"/>
            </a:endParaRPr>
          </a:p>
        </p:txBody>
      </p:sp>
      <p:sp>
        <p:nvSpPr>
          <p:cNvPr id="75" name="OTLSHAPE_M_7fbafc6fa86a407589cc1cd7680c9c9b_Date"/>
          <p:cNvSpPr txBox="1"/>
          <p:nvPr>
            <p:custDataLst>
              <p:tags r:id="rId53"/>
            </p:custDataLst>
          </p:nvPr>
        </p:nvSpPr>
        <p:spPr>
          <a:xfrm>
            <a:off x="4808955" y="1728564"/>
            <a:ext cx="677410" cy="138499"/>
          </a:xfrm>
          <a:prstGeom prst="rect">
            <a:avLst/>
          </a:prstGeom>
          <a:noFill/>
        </p:spPr>
        <p:txBody>
          <a:bodyPr vert="horz" wrap="square" lIns="0" tIns="0" rIns="0" bIns="0" rtlCol="0" anchor="ctr" anchorCtr="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18" normalizeH="0" baseline="0" noProof="0" dirty="0">
                <a:ln>
                  <a:noFill/>
                </a:ln>
                <a:solidFill>
                  <a:srgbClr val="7FB138"/>
                </a:solidFill>
                <a:effectLst/>
                <a:uLnTx/>
                <a:uFillTx/>
                <a:latin typeface="Tahoma" panose="020B0604030504040204" pitchFamily="34" charset="0"/>
                <a:ea typeface="MS PGothic" panose="020B0600070205080204" pitchFamily="34" charset="-128"/>
              </a:rPr>
              <a:t>Q1 </a:t>
            </a:r>
          </a:p>
        </p:txBody>
      </p:sp>
      <p:cxnSp>
        <p:nvCxnSpPr>
          <p:cNvPr id="92" name="OTLSHAPE_M_7fbafc6fa86a407589cc1cd7680c9c9b_Connector1"/>
          <p:cNvCxnSpPr/>
          <p:nvPr>
            <p:custDataLst>
              <p:tags r:id="rId54"/>
            </p:custDataLst>
          </p:nvPr>
        </p:nvCxnSpPr>
        <p:spPr>
          <a:xfrm>
            <a:off x="2831625" y="1612059"/>
            <a:ext cx="448" cy="848278"/>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OTLSHAPE_TB_00000000000000000000000000000000_Separator8"/>
          <p:cNvCxnSpPr/>
          <p:nvPr>
            <p:custDataLst>
              <p:tags r:id="rId55"/>
            </p:custDataLst>
          </p:nvPr>
        </p:nvCxnSpPr>
        <p:spPr>
          <a:xfrm>
            <a:off x="6852266" y="28067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OTLSHAPE_M_97447c8e5fe348a7aa6fa62c420af6ed_Title"/>
          <p:cNvSpPr txBox="1"/>
          <p:nvPr>
            <p:custDataLst>
              <p:tags r:id="rId56"/>
            </p:custDataLst>
          </p:nvPr>
        </p:nvSpPr>
        <p:spPr>
          <a:xfrm>
            <a:off x="4096394" y="1537778"/>
            <a:ext cx="1004114" cy="507831"/>
          </a:xfrm>
          <a:prstGeom prst="rect">
            <a:avLst/>
          </a:prstGeom>
          <a:noFill/>
        </p:spPr>
        <p:txBody>
          <a:bodyPr vert="horz" wrap="square" lIns="0" tIns="0" rIns="0" bIns="0" rtlCol="0" anchor="ctr" anchorCtr="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16" normalizeH="0" baseline="0" noProof="0" dirty="0">
                <a:ln>
                  <a:noFill/>
                </a:ln>
                <a:solidFill>
                  <a:srgbClr val="000000"/>
                </a:solidFill>
                <a:effectLst/>
                <a:uLnTx/>
                <a:uFillTx/>
                <a:latin typeface="Tahoma" panose="020B0604030504040204" pitchFamily="34" charset="0"/>
                <a:ea typeface="MS PGothic" panose="020B0600070205080204" pitchFamily="34" charset="-128"/>
              </a:rPr>
              <a:t>Launch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16" normalizeH="0" baseline="0" noProof="0" dirty="0">
                <a:ln>
                  <a:noFill/>
                </a:ln>
                <a:solidFill>
                  <a:srgbClr val="000000"/>
                </a:solidFill>
                <a:effectLst/>
                <a:uLnTx/>
                <a:uFillTx/>
                <a:latin typeface="Tahoma" panose="020B0604030504040204" pitchFamily="34" charset="0"/>
                <a:ea typeface="MS PGothic" panose="020B0600070205080204" pitchFamily="34" charset="-128"/>
              </a:rPr>
              <a:t>WBE Onboarding</a:t>
            </a:r>
          </a:p>
        </p:txBody>
      </p:sp>
      <p:sp>
        <p:nvSpPr>
          <p:cNvPr id="67" name="OTLSHAPE_M_7fbafc6fa86a407589cc1cd7680c9c9b_Shape"/>
          <p:cNvSpPr/>
          <p:nvPr>
            <p:custDataLst>
              <p:tags r:id="rId57"/>
            </p:custDataLst>
          </p:nvPr>
        </p:nvSpPr>
        <p:spPr>
          <a:xfrm>
            <a:off x="3373369" y="2484001"/>
            <a:ext cx="228600" cy="254000"/>
          </a:xfrm>
          <a:prstGeom prst="downArrow">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ＭＳ Ｐゴシック"/>
            </a:endParaRPr>
          </a:p>
        </p:txBody>
      </p:sp>
      <p:cxnSp>
        <p:nvCxnSpPr>
          <p:cNvPr id="69" name="OTLSHAPE_M_7fbafc6fa86a407589cc1cd7680c9c9b_Connector1"/>
          <p:cNvCxnSpPr/>
          <p:nvPr>
            <p:custDataLst>
              <p:tags r:id="rId58"/>
            </p:custDataLst>
          </p:nvPr>
        </p:nvCxnSpPr>
        <p:spPr>
          <a:xfrm flipH="1">
            <a:off x="2318285" y="2241849"/>
            <a:ext cx="5443" cy="369152"/>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8" name="Picture 4" descr="Related image"/>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459373" y="2100825"/>
            <a:ext cx="264046" cy="3936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Related image"/>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3239163" y="1145665"/>
            <a:ext cx="264046" cy="39369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Related image"/>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869919" y="1832608"/>
            <a:ext cx="264046" cy="39369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Related image"/>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591834" y="1649610"/>
            <a:ext cx="264046" cy="39369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OTLSHAPE_M_7fbafc6fa86a407589cc1cd7680c9c9b_Connector1"/>
          <p:cNvCxnSpPr/>
          <p:nvPr>
            <p:custDataLst>
              <p:tags r:id="rId59"/>
            </p:custDataLst>
          </p:nvPr>
        </p:nvCxnSpPr>
        <p:spPr>
          <a:xfrm>
            <a:off x="3482812" y="1965412"/>
            <a:ext cx="0" cy="645589"/>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OTLSHAPE_M_7fbafc6fa86a407589cc1cd7680c9c9b_Date"/>
          <p:cNvSpPr txBox="1"/>
          <p:nvPr>
            <p:custDataLst>
              <p:tags r:id="rId60"/>
            </p:custDataLst>
          </p:nvPr>
        </p:nvSpPr>
        <p:spPr>
          <a:xfrm>
            <a:off x="4291547" y="2069262"/>
            <a:ext cx="537498" cy="138499"/>
          </a:xfrm>
          <a:prstGeom prst="rect">
            <a:avLst/>
          </a:prstGeom>
          <a:noFill/>
        </p:spPr>
        <p:txBody>
          <a:bodyPr vert="horz" wrap="square" lIns="0" tIns="0" rIns="0" bIns="0" rtlCol="0" anchor="ctr" anchorCtr="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18" normalizeH="0" baseline="0" noProof="0" dirty="0">
                <a:ln>
                  <a:noFill/>
                </a:ln>
                <a:solidFill>
                  <a:srgbClr val="7FB138"/>
                </a:solidFill>
                <a:effectLst/>
                <a:uLnTx/>
                <a:uFillTx/>
                <a:latin typeface="Tahoma" panose="020B0604030504040204" pitchFamily="34" charset="0"/>
                <a:ea typeface="MS PGothic" panose="020B0600070205080204" pitchFamily="34" charset="-128"/>
              </a:rPr>
              <a:t>January</a:t>
            </a:r>
          </a:p>
        </p:txBody>
      </p:sp>
      <p:sp>
        <p:nvSpPr>
          <p:cNvPr id="79" name="OTLSHAPE_M_7fbafc6fa86a407589cc1cd7680c9c9b_Title"/>
          <p:cNvSpPr txBox="1"/>
          <p:nvPr>
            <p:custDataLst>
              <p:tags r:id="rId61"/>
            </p:custDataLst>
          </p:nvPr>
        </p:nvSpPr>
        <p:spPr>
          <a:xfrm>
            <a:off x="3038065" y="1578431"/>
            <a:ext cx="889494" cy="338554"/>
          </a:xfrm>
          <a:prstGeom prst="rect">
            <a:avLst/>
          </a:prstGeom>
          <a:noFill/>
        </p:spPr>
        <p:txBody>
          <a:bodyPr vert="horz" wrap="square" lIns="0" tIns="0" rIns="0" bIns="0" rtlCol="0" anchor="ctr" anchorCtr="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16" normalizeH="0" baseline="0" noProof="0" dirty="0">
                <a:ln>
                  <a:noFill/>
                </a:ln>
                <a:solidFill>
                  <a:srgbClr val="000000"/>
                </a:solidFill>
                <a:effectLst/>
                <a:uLnTx/>
                <a:uFillTx/>
                <a:latin typeface="Tahoma" panose="020B0604030504040204" pitchFamily="34" charset="0"/>
                <a:ea typeface="MS PGothic" panose="020B0600070205080204" pitchFamily="34" charset="-128"/>
              </a:rPr>
              <a:t>New Service Agreement</a:t>
            </a:r>
          </a:p>
        </p:txBody>
      </p:sp>
      <p:cxnSp>
        <p:nvCxnSpPr>
          <p:cNvPr id="80" name="OTLSHAPE_M_7fbafc6fa86a407589cc1cd7680c9c9b_Connector1"/>
          <p:cNvCxnSpPr/>
          <p:nvPr>
            <p:custDataLst>
              <p:tags r:id="rId62"/>
            </p:custDataLst>
          </p:nvPr>
        </p:nvCxnSpPr>
        <p:spPr>
          <a:xfrm>
            <a:off x="1455402" y="1612059"/>
            <a:ext cx="448" cy="848278"/>
          </a:xfrm>
          <a:prstGeom prst="line">
            <a:avLst/>
          </a:prstGeom>
          <a:ln w="9525" cap="flat" cmpd="sng" algn="ctr">
            <a:solidFill>
              <a:schemeClr val="accent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OTLSHAPE_M_7fbafc6fa86a407589cc1cd7680c9c9b_Shape"/>
          <p:cNvSpPr/>
          <p:nvPr>
            <p:custDataLst>
              <p:tags r:id="rId63"/>
            </p:custDataLst>
          </p:nvPr>
        </p:nvSpPr>
        <p:spPr>
          <a:xfrm>
            <a:off x="1351075" y="2460337"/>
            <a:ext cx="228600" cy="254000"/>
          </a:xfrm>
          <a:prstGeom prst="downArrow">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ＭＳ Ｐゴシック"/>
            </a:endParaRPr>
          </a:p>
        </p:txBody>
      </p:sp>
      <p:pic>
        <p:nvPicPr>
          <p:cNvPr id="84" name="Picture 4" descr="Related image"/>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3534725" y="1930756"/>
            <a:ext cx="264046" cy="39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541964"/>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p:cNvSpPr>
          <p:nvPr>
            <p:ph type="ctrTitle"/>
          </p:nvPr>
        </p:nvSpPr>
        <p:spPr>
          <a:xfrm>
            <a:off x="577970" y="3627834"/>
            <a:ext cx="6126441" cy="1972865"/>
          </a:xfrm>
        </p:spPr>
        <p:txBody>
          <a:bodyPr/>
          <a:lstStyle/>
          <a:p>
            <a:pPr algn="ctr"/>
            <a:br>
              <a:rPr lang="en-CA" altLang="en-US" sz="2925" dirty="0">
                <a:latin typeface="Arial" panose="020B0604020202020204" pitchFamily="34" charset="0"/>
                <a:cs typeface="Arial" panose="020B0604020202020204" pitchFamily="34" charset="0"/>
              </a:rPr>
            </a:br>
            <a:r>
              <a:rPr lang="en-CA" altLang="en-US" sz="2925"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511804322"/>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5" name="Group 4"/>
          <p:cNvGrpSpPr>
            <a:grpSpLocks/>
          </p:cNvGrpSpPr>
          <p:nvPr/>
        </p:nvGrpSpPr>
        <p:grpSpPr bwMode="auto">
          <a:xfrm>
            <a:off x="7952753" y="6126065"/>
            <a:ext cx="528638" cy="527050"/>
            <a:chOff x="5661535" y="4573551"/>
            <a:chExt cx="963199" cy="963199"/>
          </a:xfrm>
        </p:grpSpPr>
        <p:sp>
          <p:nvSpPr>
            <p:cNvPr id="6" name="Freeform 5"/>
            <p:cNvSpPr>
              <a:spLocks noChangeAspect="1"/>
            </p:cNvSpPr>
            <p:nvPr/>
          </p:nvSpPr>
          <p:spPr>
            <a:xfrm>
              <a:off x="5670213" y="4744721"/>
              <a:ext cx="847498" cy="620857"/>
            </a:xfrm>
            <a:custGeom>
              <a:avLst/>
              <a:gdLst>
                <a:gd name="connsiteX0" fmla="*/ 16550 w 479956"/>
                <a:gd name="connsiteY0" fmla="*/ 119989 h 339280"/>
                <a:gd name="connsiteX1" fmla="*/ 318592 w 479956"/>
                <a:gd name="connsiteY1" fmla="*/ 128264 h 339280"/>
                <a:gd name="connsiteX2" fmla="*/ 211015 w 479956"/>
                <a:gd name="connsiteY2" fmla="*/ 8275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19989 h 339280"/>
                <a:gd name="connsiteX1" fmla="*/ 318592 w 479956"/>
                <a:gd name="connsiteY1" fmla="*/ 128264 h 339280"/>
                <a:gd name="connsiteX2" fmla="*/ 194346 w 479956"/>
                <a:gd name="connsiteY2" fmla="*/ 3513 h 339280"/>
                <a:gd name="connsiteX3" fmla="*/ 314454 w 479956"/>
                <a:gd name="connsiteY3" fmla="*/ 0 h 339280"/>
                <a:gd name="connsiteX4" fmla="*/ 479956 w 479956"/>
                <a:gd name="connsiteY4" fmla="*/ 173777 h 339280"/>
                <a:gd name="connsiteX5" fmla="*/ 297904 w 479956"/>
                <a:gd name="connsiteY5" fmla="*/ 339280 h 339280"/>
                <a:gd name="connsiteX6" fmla="*/ 198602 w 479956"/>
                <a:gd name="connsiteY6" fmla="*/ 331005 h 339280"/>
                <a:gd name="connsiteX7" fmla="*/ 318592 w 479956"/>
                <a:gd name="connsiteY7" fmla="*/ 206878 h 339280"/>
                <a:gd name="connsiteX8" fmla="*/ 0 w 479956"/>
                <a:gd name="connsiteY8" fmla="*/ 211015 h 339280"/>
                <a:gd name="connsiteX9" fmla="*/ 16550 w 479956"/>
                <a:gd name="connsiteY9" fmla="*/ 119989 h 339280"/>
                <a:gd name="connsiteX0" fmla="*/ 16550 w 479956"/>
                <a:gd name="connsiteY0" fmla="*/ 122370 h 341661"/>
                <a:gd name="connsiteX1" fmla="*/ 318592 w 479956"/>
                <a:gd name="connsiteY1" fmla="*/ 130645 h 341661"/>
                <a:gd name="connsiteX2" fmla="*/ 194346 w 479956"/>
                <a:gd name="connsiteY2" fmla="*/ 5894 h 341661"/>
                <a:gd name="connsiteX3" fmla="*/ 307310 w 479956"/>
                <a:gd name="connsiteY3" fmla="*/ 0 h 341661"/>
                <a:gd name="connsiteX4" fmla="*/ 479956 w 479956"/>
                <a:gd name="connsiteY4" fmla="*/ 176158 h 341661"/>
                <a:gd name="connsiteX5" fmla="*/ 297904 w 479956"/>
                <a:gd name="connsiteY5" fmla="*/ 341661 h 341661"/>
                <a:gd name="connsiteX6" fmla="*/ 198602 w 479956"/>
                <a:gd name="connsiteY6" fmla="*/ 333386 h 341661"/>
                <a:gd name="connsiteX7" fmla="*/ 318592 w 479956"/>
                <a:gd name="connsiteY7" fmla="*/ 209259 h 341661"/>
                <a:gd name="connsiteX8" fmla="*/ 0 w 479956"/>
                <a:gd name="connsiteY8" fmla="*/ 213396 h 341661"/>
                <a:gd name="connsiteX9" fmla="*/ 16550 w 479956"/>
                <a:gd name="connsiteY9" fmla="*/ 122370 h 341661"/>
                <a:gd name="connsiteX0" fmla="*/ 16550 w 487100"/>
                <a:gd name="connsiteY0" fmla="*/ 122370 h 341661"/>
                <a:gd name="connsiteX1" fmla="*/ 318592 w 487100"/>
                <a:gd name="connsiteY1" fmla="*/ 130645 h 341661"/>
                <a:gd name="connsiteX2" fmla="*/ 194346 w 487100"/>
                <a:gd name="connsiteY2" fmla="*/ 5894 h 341661"/>
                <a:gd name="connsiteX3" fmla="*/ 307310 w 487100"/>
                <a:gd name="connsiteY3" fmla="*/ 0 h 341661"/>
                <a:gd name="connsiteX4" fmla="*/ 487100 w 487100"/>
                <a:gd name="connsiteY4" fmla="*/ 173777 h 341661"/>
                <a:gd name="connsiteX5" fmla="*/ 297904 w 487100"/>
                <a:gd name="connsiteY5" fmla="*/ 341661 h 341661"/>
                <a:gd name="connsiteX6" fmla="*/ 198602 w 487100"/>
                <a:gd name="connsiteY6" fmla="*/ 333386 h 341661"/>
                <a:gd name="connsiteX7" fmla="*/ 318592 w 487100"/>
                <a:gd name="connsiteY7" fmla="*/ 209259 h 341661"/>
                <a:gd name="connsiteX8" fmla="*/ 0 w 487100"/>
                <a:gd name="connsiteY8" fmla="*/ 213396 h 341661"/>
                <a:gd name="connsiteX9" fmla="*/ 16550 w 487100"/>
                <a:gd name="connsiteY9" fmla="*/ 122370 h 341661"/>
                <a:gd name="connsiteX0" fmla="*/ 16550 w 487100"/>
                <a:gd name="connsiteY0" fmla="*/ 122370 h 348805"/>
                <a:gd name="connsiteX1" fmla="*/ 318592 w 487100"/>
                <a:gd name="connsiteY1" fmla="*/ 130645 h 348805"/>
                <a:gd name="connsiteX2" fmla="*/ 194346 w 487100"/>
                <a:gd name="connsiteY2" fmla="*/ 5894 h 348805"/>
                <a:gd name="connsiteX3" fmla="*/ 307310 w 487100"/>
                <a:gd name="connsiteY3" fmla="*/ 0 h 348805"/>
                <a:gd name="connsiteX4" fmla="*/ 487100 w 487100"/>
                <a:gd name="connsiteY4" fmla="*/ 173777 h 348805"/>
                <a:gd name="connsiteX5" fmla="*/ 300285 w 487100"/>
                <a:gd name="connsiteY5" fmla="*/ 348805 h 348805"/>
                <a:gd name="connsiteX6" fmla="*/ 198602 w 487100"/>
                <a:gd name="connsiteY6" fmla="*/ 333386 h 348805"/>
                <a:gd name="connsiteX7" fmla="*/ 318592 w 487100"/>
                <a:gd name="connsiteY7" fmla="*/ 209259 h 348805"/>
                <a:gd name="connsiteX8" fmla="*/ 0 w 487100"/>
                <a:gd name="connsiteY8" fmla="*/ 213396 h 348805"/>
                <a:gd name="connsiteX9" fmla="*/ 16550 w 487100"/>
                <a:gd name="connsiteY9" fmla="*/ 122370 h 348805"/>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8602 w 487100"/>
                <a:gd name="connsiteY6" fmla="*/ 333386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18592 w 487100"/>
                <a:gd name="connsiteY7" fmla="*/ 209259 h 344043"/>
                <a:gd name="connsiteX8" fmla="*/ 0 w 487100"/>
                <a:gd name="connsiteY8" fmla="*/ 213396 h 344043"/>
                <a:gd name="connsiteX9" fmla="*/ 16550 w 487100"/>
                <a:gd name="connsiteY9" fmla="*/ 122370 h 344043"/>
                <a:gd name="connsiteX0" fmla="*/ 16550 w 487100"/>
                <a:gd name="connsiteY0" fmla="*/ 122370 h 344043"/>
                <a:gd name="connsiteX1" fmla="*/ 318592 w 487100"/>
                <a:gd name="connsiteY1" fmla="*/ 130645 h 344043"/>
                <a:gd name="connsiteX2" fmla="*/ 194346 w 487100"/>
                <a:gd name="connsiteY2" fmla="*/ 5894 h 344043"/>
                <a:gd name="connsiteX3" fmla="*/ 307310 w 487100"/>
                <a:gd name="connsiteY3" fmla="*/ 0 h 344043"/>
                <a:gd name="connsiteX4" fmla="*/ 487100 w 487100"/>
                <a:gd name="connsiteY4" fmla="*/ 173777 h 344043"/>
                <a:gd name="connsiteX5" fmla="*/ 312191 w 487100"/>
                <a:gd name="connsiteY5" fmla="*/ 344043 h 344043"/>
                <a:gd name="connsiteX6" fmla="*/ 196221 w 487100"/>
                <a:gd name="connsiteY6" fmla="*/ 342911 h 344043"/>
                <a:gd name="connsiteX7" fmla="*/ 323355 w 487100"/>
                <a:gd name="connsiteY7" fmla="*/ 214022 h 344043"/>
                <a:gd name="connsiteX8" fmla="*/ 0 w 487100"/>
                <a:gd name="connsiteY8" fmla="*/ 213396 h 344043"/>
                <a:gd name="connsiteX9" fmla="*/ 16550 w 487100"/>
                <a:gd name="connsiteY9" fmla="*/ 122370 h 344043"/>
                <a:gd name="connsiteX0" fmla="*/ 0 w 489600"/>
                <a:gd name="connsiteY0" fmla="*/ 122370 h 344043"/>
                <a:gd name="connsiteX1" fmla="*/ 321092 w 489600"/>
                <a:gd name="connsiteY1" fmla="*/ 130645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0 w 489600"/>
                <a:gd name="connsiteY0" fmla="*/ 122370 h 344043"/>
                <a:gd name="connsiteX1" fmla="*/ 321092 w 489600"/>
                <a:gd name="connsiteY1" fmla="*/ 128264 h 344043"/>
                <a:gd name="connsiteX2" fmla="*/ 196846 w 489600"/>
                <a:gd name="connsiteY2" fmla="*/ 5894 h 344043"/>
                <a:gd name="connsiteX3" fmla="*/ 309810 w 489600"/>
                <a:gd name="connsiteY3" fmla="*/ 0 h 344043"/>
                <a:gd name="connsiteX4" fmla="*/ 489600 w 489600"/>
                <a:gd name="connsiteY4" fmla="*/ 173777 h 344043"/>
                <a:gd name="connsiteX5" fmla="*/ 314691 w 489600"/>
                <a:gd name="connsiteY5" fmla="*/ 344043 h 344043"/>
                <a:gd name="connsiteX6" fmla="*/ 198721 w 489600"/>
                <a:gd name="connsiteY6" fmla="*/ 342911 h 344043"/>
                <a:gd name="connsiteX7" fmla="*/ 325855 w 489600"/>
                <a:gd name="connsiteY7" fmla="*/ 214022 h 344043"/>
                <a:gd name="connsiteX8" fmla="*/ 2500 w 489600"/>
                <a:gd name="connsiteY8" fmla="*/ 213396 h 344043"/>
                <a:gd name="connsiteX9" fmla="*/ 0 w 489600"/>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24188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9425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7933"/>
                <a:gd name="connsiteY0" fmla="*/ 122370 h 344043"/>
                <a:gd name="connsiteX1" fmla="*/ 312282 w 487933"/>
                <a:gd name="connsiteY1" fmla="*/ 128264 h 344043"/>
                <a:gd name="connsiteX2" fmla="*/ 195179 w 487933"/>
                <a:gd name="connsiteY2" fmla="*/ 5894 h 344043"/>
                <a:gd name="connsiteX3" fmla="*/ 308143 w 487933"/>
                <a:gd name="connsiteY3" fmla="*/ 0 h 344043"/>
                <a:gd name="connsiteX4" fmla="*/ 487933 w 487933"/>
                <a:gd name="connsiteY4" fmla="*/ 173777 h 344043"/>
                <a:gd name="connsiteX5" fmla="*/ 313024 w 487933"/>
                <a:gd name="connsiteY5" fmla="*/ 344043 h 344043"/>
                <a:gd name="connsiteX6" fmla="*/ 197054 w 487933"/>
                <a:gd name="connsiteY6" fmla="*/ 342911 h 344043"/>
                <a:gd name="connsiteX7" fmla="*/ 312281 w 487933"/>
                <a:gd name="connsiteY7" fmla="*/ 214022 h 344043"/>
                <a:gd name="connsiteX8" fmla="*/ 833 w 487933"/>
                <a:gd name="connsiteY8" fmla="*/ 213396 h 344043"/>
                <a:gd name="connsiteX9" fmla="*/ 3095 w 487933"/>
                <a:gd name="connsiteY9" fmla="*/ 122370 h 344043"/>
                <a:gd name="connsiteX0" fmla="*/ 3095 w 480789"/>
                <a:gd name="connsiteY0" fmla="*/ 122370 h 344043"/>
                <a:gd name="connsiteX1" fmla="*/ 312282 w 480789"/>
                <a:gd name="connsiteY1" fmla="*/ 128264 h 344043"/>
                <a:gd name="connsiteX2" fmla="*/ 195179 w 480789"/>
                <a:gd name="connsiteY2" fmla="*/ 5894 h 344043"/>
                <a:gd name="connsiteX3" fmla="*/ 308143 w 480789"/>
                <a:gd name="connsiteY3" fmla="*/ 0 h 344043"/>
                <a:gd name="connsiteX4" fmla="*/ 480789 w 480789"/>
                <a:gd name="connsiteY4" fmla="*/ 171396 h 344043"/>
                <a:gd name="connsiteX5" fmla="*/ 313024 w 480789"/>
                <a:gd name="connsiteY5" fmla="*/ 344043 h 344043"/>
                <a:gd name="connsiteX6" fmla="*/ 197054 w 480789"/>
                <a:gd name="connsiteY6" fmla="*/ 342911 h 344043"/>
                <a:gd name="connsiteX7" fmla="*/ 312281 w 480789"/>
                <a:gd name="connsiteY7" fmla="*/ 214022 h 344043"/>
                <a:gd name="connsiteX8" fmla="*/ 833 w 480789"/>
                <a:gd name="connsiteY8" fmla="*/ 213396 h 344043"/>
                <a:gd name="connsiteX9" fmla="*/ 3095 w 480789"/>
                <a:gd name="connsiteY9" fmla="*/ 122370 h 344043"/>
                <a:gd name="connsiteX0" fmla="*/ 3095 w 480789"/>
                <a:gd name="connsiteY0" fmla="*/ 131895 h 353568"/>
                <a:gd name="connsiteX1" fmla="*/ 312282 w 480789"/>
                <a:gd name="connsiteY1" fmla="*/ 137789 h 353568"/>
                <a:gd name="connsiteX2" fmla="*/ 195179 w 480789"/>
                <a:gd name="connsiteY2" fmla="*/ 15419 h 353568"/>
                <a:gd name="connsiteX3" fmla="*/ 305762 w 480789"/>
                <a:gd name="connsiteY3" fmla="*/ 0 h 353568"/>
                <a:gd name="connsiteX4" fmla="*/ 480789 w 480789"/>
                <a:gd name="connsiteY4" fmla="*/ 180921 h 353568"/>
                <a:gd name="connsiteX5" fmla="*/ 313024 w 480789"/>
                <a:gd name="connsiteY5" fmla="*/ 353568 h 353568"/>
                <a:gd name="connsiteX6" fmla="*/ 197054 w 480789"/>
                <a:gd name="connsiteY6" fmla="*/ 352436 h 353568"/>
                <a:gd name="connsiteX7" fmla="*/ 312281 w 480789"/>
                <a:gd name="connsiteY7" fmla="*/ 223547 h 353568"/>
                <a:gd name="connsiteX8" fmla="*/ 833 w 480789"/>
                <a:gd name="connsiteY8" fmla="*/ 222921 h 353568"/>
                <a:gd name="connsiteX9" fmla="*/ 3095 w 480789"/>
                <a:gd name="connsiteY9" fmla="*/ 131895 h 353568"/>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7054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 name="connsiteX0" fmla="*/ 3095 w 480789"/>
                <a:gd name="connsiteY0" fmla="*/ 129514 h 351187"/>
                <a:gd name="connsiteX1" fmla="*/ 312282 w 480789"/>
                <a:gd name="connsiteY1" fmla="*/ 135408 h 351187"/>
                <a:gd name="connsiteX2" fmla="*/ 195179 w 480789"/>
                <a:gd name="connsiteY2" fmla="*/ 13038 h 351187"/>
                <a:gd name="connsiteX3" fmla="*/ 310524 w 480789"/>
                <a:gd name="connsiteY3" fmla="*/ 0 h 351187"/>
                <a:gd name="connsiteX4" fmla="*/ 480789 w 480789"/>
                <a:gd name="connsiteY4" fmla="*/ 178540 h 351187"/>
                <a:gd name="connsiteX5" fmla="*/ 313024 w 480789"/>
                <a:gd name="connsiteY5" fmla="*/ 351187 h 351187"/>
                <a:gd name="connsiteX6" fmla="*/ 194672 w 480789"/>
                <a:gd name="connsiteY6" fmla="*/ 350055 h 351187"/>
                <a:gd name="connsiteX7" fmla="*/ 312281 w 480789"/>
                <a:gd name="connsiteY7" fmla="*/ 221166 h 351187"/>
                <a:gd name="connsiteX8" fmla="*/ 833 w 480789"/>
                <a:gd name="connsiteY8" fmla="*/ 220540 h 351187"/>
                <a:gd name="connsiteX9" fmla="*/ 3095 w 480789"/>
                <a:gd name="connsiteY9" fmla="*/ 129514 h 35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789" h="351187">
                  <a:moveTo>
                    <a:pt x="3095" y="129514"/>
                  </a:moveTo>
                  <a:lnTo>
                    <a:pt x="312282" y="135408"/>
                  </a:lnTo>
                  <a:lnTo>
                    <a:pt x="195179" y="13038"/>
                  </a:lnTo>
                  <a:lnTo>
                    <a:pt x="310524" y="0"/>
                  </a:lnTo>
                  <a:lnTo>
                    <a:pt x="480789" y="178540"/>
                  </a:lnTo>
                  <a:lnTo>
                    <a:pt x="313024" y="351187"/>
                  </a:lnTo>
                  <a:lnTo>
                    <a:pt x="194672" y="350055"/>
                  </a:lnTo>
                  <a:lnTo>
                    <a:pt x="312281" y="221166"/>
                  </a:lnTo>
                  <a:lnTo>
                    <a:pt x="833" y="220540"/>
                  </a:lnTo>
                  <a:cubicBezTo>
                    <a:pt x="0" y="190198"/>
                    <a:pt x="3928" y="159856"/>
                    <a:pt x="3095" y="12951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7" name="Oval 6">
              <a:hlinkClick r:id="" action="ppaction://hlinkshowjump?jump=nextslide"/>
            </p:cNvPr>
            <p:cNvSpPr/>
            <p:nvPr/>
          </p:nvSpPr>
          <p:spPr>
            <a:xfrm>
              <a:off x="5661535" y="4573551"/>
              <a:ext cx="963199" cy="96319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grpSp>
      <p:sp>
        <p:nvSpPr>
          <p:cNvPr id="2" name="Title 1"/>
          <p:cNvSpPr>
            <a:spLocks noGrp="1"/>
          </p:cNvSpPr>
          <p:nvPr>
            <p:ph type="ctrTitle"/>
          </p:nvPr>
        </p:nvSpPr>
        <p:spPr>
          <a:xfrm>
            <a:off x="260417" y="3375574"/>
            <a:ext cx="6364707" cy="1494310"/>
          </a:xfrm>
        </p:spPr>
        <p:txBody>
          <a:bodyPr/>
          <a:lstStyle/>
          <a:p>
            <a:r>
              <a:rPr lang="en-US" sz="3600" dirty="0"/>
              <a:t>WBENC Board of Directors</a:t>
            </a:r>
          </a:p>
        </p:txBody>
      </p:sp>
      <p:sp>
        <p:nvSpPr>
          <p:cNvPr id="3" name="TextBox 2">
            <a:extLst>
              <a:ext uri="{FF2B5EF4-FFF2-40B4-BE49-F238E27FC236}">
                <a16:creationId xmlns:a16="http://schemas.microsoft.com/office/drawing/2014/main" id="{E900BF8B-3A0A-4A95-8E59-E4B31EA1C4B7}"/>
              </a:ext>
            </a:extLst>
          </p:cNvPr>
          <p:cNvSpPr txBox="1"/>
          <p:nvPr/>
        </p:nvSpPr>
        <p:spPr>
          <a:xfrm>
            <a:off x="209031" y="4587171"/>
            <a:ext cx="6687931" cy="461665"/>
          </a:xfrm>
          <a:prstGeom prst="rect">
            <a:avLst/>
          </a:prstGeom>
          <a:noFill/>
        </p:spPr>
        <p:txBody>
          <a:bodyPr wrap="square" rtlCol="0">
            <a:spAutoFit/>
          </a:bodyPr>
          <a:lstStyle/>
          <a:p>
            <a:r>
              <a:rPr lang="en-US" sz="2400" dirty="0">
                <a:solidFill>
                  <a:schemeClr val="tx2"/>
                </a:solidFill>
              </a:rPr>
              <a:t>November 2017 Board Meeting</a:t>
            </a:r>
          </a:p>
        </p:txBody>
      </p:sp>
    </p:spTree>
    <p:extLst>
      <p:ext uri="{BB962C8B-B14F-4D97-AF65-F5344CB8AC3E}">
        <p14:creationId xmlns:p14="http://schemas.microsoft.com/office/powerpoint/2010/main" val="1084777389"/>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E0741A-1A95-4CB2-9F9E-82AE3618653F}"/>
              </a:ext>
            </a:extLst>
          </p:cNvPr>
          <p:cNvSpPr/>
          <p:nvPr/>
        </p:nvSpPr>
        <p:spPr>
          <a:xfrm>
            <a:off x="-260627" y="1192696"/>
            <a:ext cx="6873461" cy="3265381"/>
          </a:xfrm>
          <a:prstGeom prst="rect">
            <a:avLst/>
          </a:prstGeom>
        </p:spPr>
        <p:txBody>
          <a:bodyPr wrap="square">
            <a:spAutoFit/>
          </a:bodyPr>
          <a:lstStyle/>
          <a:p>
            <a:pPr marL="457200" marR="0">
              <a:lnSpc>
                <a:spcPct val="107000"/>
              </a:lnSpc>
              <a:spcBef>
                <a:spcPts val="0"/>
              </a:spcBef>
              <a:spcAft>
                <a:spcPts val="0"/>
              </a:spcAft>
            </a:pPr>
            <a:r>
              <a:rPr lang="en-US" sz="1550" u="sng" dirty="0">
                <a:solidFill>
                  <a:srgbClr val="8496B0"/>
                </a:solidFill>
                <a:latin typeface="Calibri" panose="020F0502020204030204" pitchFamily="34" charset="0"/>
                <a:ea typeface="Calibri" panose="020F0502020204030204" pitchFamily="34" charset="0"/>
                <a:cs typeface="Times New Roman" panose="02020603050405020304" pitchFamily="18" charset="0"/>
              </a:rPr>
              <a:t>Forum Nominations to Board (Term ending December 2020): </a:t>
            </a:r>
            <a:endParaRPr lang="en-US" sz="155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spcAft>
                <a:spcPts val="0"/>
              </a:spcAft>
              <a:buSzPts val="1100"/>
              <a:buFont typeface="Symbol" panose="05050102010706020507" pitchFamily="18" charset="2"/>
              <a:buChar char=""/>
            </a:pPr>
            <a:r>
              <a:rPr lang="en-US" sz="1400" b="0" dirty="0">
                <a:solidFill>
                  <a:schemeClr val="tx2"/>
                </a:solidFill>
                <a:latin typeface="Calibri" panose="020F0502020204030204" pitchFamily="34" charset="0"/>
                <a:ea typeface="Calibri" panose="020F0502020204030204" pitchFamily="34" charset="0"/>
                <a:cs typeface="Times New Roman" panose="02020603050405020304" pitchFamily="18" charset="0"/>
              </a:rPr>
              <a:t>Patti Massey, MYCA Group </a:t>
            </a:r>
            <a:r>
              <a:rPr lang="en-US" sz="1400" b="0" i="1" dirty="0">
                <a:solidFill>
                  <a:schemeClr val="tx2"/>
                </a:solidFill>
                <a:latin typeface="Calibri" panose="020F0502020204030204" pitchFamily="34" charset="0"/>
                <a:ea typeface="Calibri" panose="020F0502020204030204" pitchFamily="34" charset="0"/>
                <a:cs typeface="Times New Roman" panose="02020603050405020304" pitchFamily="18" charset="0"/>
              </a:rPr>
              <a:t>(Re-nomination)</a:t>
            </a:r>
            <a:endParaRPr lang="en-US" sz="1400" b="0" dirty="0">
              <a:solidFill>
                <a:schemeClr val="tx2"/>
              </a:solidFill>
            </a:endParaRPr>
          </a:p>
          <a:p>
            <a:pPr marL="800100" lvl="1" indent="-342900">
              <a:lnSpc>
                <a:spcPct val="115000"/>
              </a:lnSpc>
              <a:spcBef>
                <a:spcPts val="0"/>
              </a:spcBef>
              <a:spcAft>
                <a:spcPts val="0"/>
              </a:spcAft>
              <a:buSzPts val="1100"/>
              <a:buFont typeface="Symbol" panose="05050102010706020507" pitchFamily="18" charset="2"/>
              <a:buChar char=""/>
            </a:pPr>
            <a:r>
              <a:rPr lang="en-US" sz="1400" b="0" dirty="0">
                <a:solidFill>
                  <a:schemeClr val="tx2"/>
                </a:solidFill>
                <a:latin typeface="Calibri" panose="020F0502020204030204" pitchFamily="34" charset="0"/>
                <a:ea typeface="Calibri" panose="020F0502020204030204" pitchFamily="34" charset="0"/>
                <a:cs typeface="Times New Roman" panose="02020603050405020304" pitchFamily="18" charset="0"/>
              </a:rPr>
              <a:t>Teresa Lawrence, Delta Personnel, Inc.</a:t>
            </a:r>
            <a:endParaRPr lang="en-US" sz="1400" b="0" dirty="0">
              <a:solidFill>
                <a:schemeClr val="tx2"/>
              </a:solidFill>
            </a:endParaRPr>
          </a:p>
          <a:p>
            <a:pPr marL="800100" lvl="1" indent="-342900">
              <a:lnSpc>
                <a:spcPct val="115000"/>
              </a:lnSpc>
              <a:spcBef>
                <a:spcPts val="0"/>
              </a:spcBef>
              <a:spcAft>
                <a:spcPts val="0"/>
              </a:spcAft>
              <a:buSzPts val="1100"/>
              <a:buFont typeface="Symbol" panose="05050102010706020507" pitchFamily="18" charset="2"/>
              <a:buChar char=""/>
            </a:pPr>
            <a:r>
              <a:rPr lang="en-US" sz="1400" b="0" dirty="0">
                <a:solidFill>
                  <a:schemeClr val="tx2"/>
                </a:solidFill>
                <a:latin typeface="Calibri" panose="020F0502020204030204" pitchFamily="34" charset="0"/>
                <a:ea typeface="Calibri" panose="020F0502020204030204" pitchFamily="34" charset="0"/>
                <a:cs typeface="Times New Roman" panose="02020603050405020304" pitchFamily="18" charset="0"/>
              </a:rPr>
              <a:t>Juli Sinnett, New Normal Life</a:t>
            </a:r>
            <a:endParaRPr lang="en-US" sz="1400" b="0" dirty="0">
              <a:solidFill>
                <a:schemeClr val="tx2"/>
              </a:solidFill>
            </a:endParaRPr>
          </a:p>
          <a:p>
            <a:pPr marL="457200" marR="0">
              <a:spcBef>
                <a:spcPts val="0"/>
              </a:spcBef>
              <a:spcAft>
                <a:spcPts val="0"/>
              </a:spcAf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457200" marR="0">
              <a:spcBef>
                <a:spcPts val="0"/>
              </a:spcBef>
              <a:spcAft>
                <a:spcPts val="0"/>
              </a:spcAft>
            </a:pPr>
            <a:endParaRPr lang="en-US" sz="2000" dirty="0"/>
          </a:p>
          <a:p>
            <a:pPr marL="457200" marR="0">
              <a:spcBef>
                <a:spcPts val="0"/>
              </a:spcBef>
              <a:spcAft>
                <a:spcPts val="0"/>
              </a:spcAft>
            </a:pPr>
            <a:endParaRPr lang="en-US" sz="2000" dirty="0"/>
          </a:p>
          <a:p>
            <a:pPr marL="0" marR="0">
              <a:lnSpc>
                <a:spcPct val="107000"/>
              </a:lnSpc>
              <a:spcBef>
                <a:spcPts val="0"/>
              </a:spcBef>
              <a:spcAft>
                <a:spcPts val="0"/>
              </a:spcAft>
            </a:pPr>
            <a:r>
              <a:rPr lang="en-US" sz="1200" dirty="0">
                <a:solidFill>
                  <a:srgbClr val="8496B0"/>
                </a:solidFill>
                <a:latin typeface="Calibri" panose="020F050202020403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550" u="sng" dirty="0">
                <a:solidFill>
                  <a:srgbClr val="8496B0"/>
                </a:solidFill>
                <a:latin typeface="Calibri" panose="020F0502020204030204" pitchFamily="34" charset="0"/>
                <a:ea typeface="Calibri" panose="020F0502020204030204" pitchFamily="34" charset="0"/>
                <a:cs typeface="Times New Roman" panose="02020603050405020304" pitchFamily="18" charset="0"/>
              </a:rPr>
              <a:t>Leadership Council Nominations to Board (Term ending December 2020): </a:t>
            </a:r>
            <a:endParaRPr lang="en-US" sz="155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spcAft>
                <a:spcPts val="400"/>
              </a:spcAft>
              <a:buSzPts val="1100"/>
              <a:buFont typeface="Symbol" panose="05050102010706020507" pitchFamily="18" charset="2"/>
              <a:buChar char=""/>
            </a:pPr>
            <a:r>
              <a:rPr lang="en-US" sz="1400" b="0" dirty="0">
                <a:solidFill>
                  <a:schemeClr val="tx2"/>
                </a:solidFill>
                <a:latin typeface="Calibri" panose="020F0502020204030204" pitchFamily="34" charset="0"/>
                <a:ea typeface="Calibri" panose="020F0502020204030204" pitchFamily="34" charset="0"/>
                <a:cs typeface="Times New Roman" panose="02020603050405020304" pitchFamily="18" charset="0"/>
              </a:rPr>
              <a:t>Marsha Firestone, WPEO-NY </a:t>
            </a:r>
            <a:r>
              <a:rPr lang="en-US" sz="1400" b="0" i="1" dirty="0">
                <a:solidFill>
                  <a:schemeClr val="tx2"/>
                </a:solidFill>
                <a:latin typeface="Calibri" panose="020F0502020204030204" pitchFamily="34" charset="0"/>
                <a:ea typeface="Calibri" panose="020F0502020204030204" pitchFamily="34" charset="0"/>
                <a:cs typeface="Times New Roman" panose="02020603050405020304" pitchFamily="18" charset="0"/>
              </a:rPr>
              <a:t>(Re-nomination)</a:t>
            </a:r>
            <a:endParaRPr lang="en-US" sz="1400" b="0" dirty="0">
              <a:solidFill>
                <a:schemeClr val="tx2"/>
              </a:solidFill>
            </a:endParaRPr>
          </a:p>
          <a:p>
            <a:pPr marL="800100" lvl="1" indent="-342900">
              <a:spcBef>
                <a:spcPts val="0"/>
              </a:spcBef>
              <a:spcAft>
                <a:spcPts val="400"/>
              </a:spcAft>
              <a:buSzPts val="1100"/>
              <a:buFont typeface="Symbol" panose="05050102010706020507" pitchFamily="18" charset="2"/>
              <a:buChar char=""/>
            </a:pPr>
            <a:r>
              <a:rPr lang="en-US" sz="1400" b="0" dirty="0">
                <a:solidFill>
                  <a:schemeClr val="tx2"/>
                </a:solidFill>
                <a:latin typeface="Calibri" panose="020F0502020204030204" pitchFamily="34" charset="0"/>
                <a:ea typeface="Calibri" panose="020F0502020204030204" pitchFamily="34" charset="0"/>
                <a:cs typeface="Times New Roman" panose="02020603050405020304" pitchFamily="18" charset="0"/>
              </a:rPr>
              <a:t>Pamela Williamson, WBEC-West </a:t>
            </a:r>
            <a:r>
              <a:rPr lang="en-US" sz="1400" b="0" i="1" dirty="0">
                <a:solidFill>
                  <a:schemeClr val="tx2"/>
                </a:solidFill>
                <a:latin typeface="Calibri" panose="020F0502020204030204" pitchFamily="34" charset="0"/>
                <a:ea typeface="Calibri" panose="020F0502020204030204" pitchFamily="34" charset="0"/>
                <a:cs typeface="Times New Roman" panose="02020603050405020304" pitchFamily="18" charset="0"/>
              </a:rPr>
              <a:t>(Re-nomination)</a:t>
            </a:r>
            <a:endParaRPr lang="en-US" sz="1400" b="0" dirty="0">
              <a:solidFill>
                <a:schemeClr val="tx2"/>
              </a:solidFill>
            </a:endParaRPr>
          </a:p>
          <a:p>
            <a:pPr marL="800100" lvl="1" indent="-342900">
              <a:spcBef>
                <a:spcPts val="0"/>
              </a:spcBef>
              <a:spcAft>
                <a:spcPts val="400"/>
              </a:spcAft>
              <a:buSzPts val="1100"/>
              <a:buFont typeface="Symbol" panose="05050102010706020507" pitchFamily="18" charset="2"/>
              <a:buChar char=""/>
            </a:pPr>
            <a:r>
              <a:rPr lang="en-US" sz="1400" b="0" dirty="0">
                <a:solidFill>
                  <a:schemeClr val="tx2"/>
                </a:solidFill>
                <a:latin typeface="Calibri" panose="020F0502020204030204" pitchFamily="34" charset="0"/>
                <a:ea typeface="Calibri" panose="020F0502020204030204" pitchFamily="34" charset="0"/>
                <a:cs typeface="Times New Roman" panose="02020603050405020304" pitchFamily="18" charset="0"/>
              </a:rPr>
              <a:t>Phala Mire, WBEC-South</a:t>
            </a:r>
            <a:endParaRPr lang="en-US" sz="1400" b="0" dirty="0">
              <a:solidFill>
                <a:schemeClr val="tx2"/>
              </a:solidFill>
              <a:effectLst/>
            </a:endParaRPr>
          </a:p>
        </p:txBody>
      </p:sp>
      <p:sp>
        <p:nvSpPr>
          <p:cNvPr id="4" name="TextBox 3">
            <a:extLst>
              <a:ext uri="{FF2B5EF4-FFF2-40B4-BE49-F238E27FC236}">
                <a16:creationId xmlns:a16="http://schemas.microsoft.com/office/drawing/2014/main" id="{8329AA99-51AC-4C9C-9A52-7FBEA0E28865}"/>
              </a:ext>
            </a:extLst>
          </p:cNvPr>
          <p:cNvSpPr txBox="1"/>
          <p:nvPr/>
        </p:nvSpPr>
        <p:spPr>
          <a:xfrm>
            <a:off x="136939" y="194364"/>
            <a:ext cx="8733183" cy="461665"/>
          </a:xfrm>
          <a:prstGeom prst="rect">
            <a:avLst/>
          </a:prstGeom>
          <a:noFill/>
        </p:spPr>
        <p:txBody>
          <a:bodyPr wrap="square" rtlCol="0">
            <a:spAutoFit/>
          </a:bodyPr>
          <a:lstStyle/>
          <a:p>
            <a:r>
              <a:rPr lang="en-US" sz="2400" dirty="0">
                <a:solidFill>
                  <a:schemeClr val="bg1"/>
                </a:solidFill>
              </a:rPr>
              <a:t>Nominating Committee:  Forum &amp; RPO Board Seats</a:t>
            </a:r>
          </a:p>
        </p:txBody>
      </p:sp>
      <p:sp>
        <p:nvSpPr>
          <p:cNvPr id="5" name="TextBox 4">
            <a:extLst>
              <a:ext uri="{FF2B5EF4-FFF2-40B4-BE49-F238E27FC236}">
                <a16:creationId xmlns:a16="http://schemas.microsoft.com/office/drawing/2014/main" id="{FEC0414B-51E2-4B74-AFE5-E9B07097320F}"/>
              </a:ext>
            </a:extLst>
          </p:cNvPr>
          <p:cNvSpPr txBox="1"/>
          <p:nvPr/>
        </p:nvSpPr>
        <p:spPr>
          <a:xfrm>
            <a:off x="5605670" y="1192696"/>
            <a:ext cx="3317461" cy="1513941"/>
          </a:xfrm>
          <a:prstGeom prst="rect">
            <a:avLst/>
          </a:prstGeom>
          <a:noFill/>
        </p:spPr>
        <p:txBody>
          <a:bodyPr wrap="square" rtlCol="0">
            <a:spAutoFit/>
          </a:bodyPr>
          <a:lstStyle/>
          <a:p>
            <a:pPr marL="0" marR="0">
              <a:lnSpc>
                <a:spcPct val="107000"/>
              </a:lnSpc>
              <a:spcBef>
                <a:spcPts val="0"/>
              </a:spcBef>
              <a:spcAft>
                <a:spcPts val="0"/>
              </a:spcAft>
            </a:pPr>
            <a:r>
              <a:rPr lang="en-US" sz="1550" u="sng" dirty="0">
                <a:solidFill>
                  <a:srgbClr val="8496B0"/>
                </a:solidFill>
                <a:latin typeface="Calibri" panose="020F0502020204030204" pitchFamily="34" charset="0"/>
                <a:ea typeface="Calibri" panose="020F0502020204030204" pitchFamily="34" charset="0"/>
                <a:cs typeface="Times New Roman" panose="02020603050405020304" pitchFamily="18" charset="0"/>
              </a:rPr>
              <a:t>Current Open Forum Board Seats (1):</a:t>
            </a:r>
          </a:p>
          <a:p>
            <a:pPr marL="0" marR="0">
              <a:lnSpc>
                <a:spcPct val="107000"/>
              </a:lnSpc>
              <a:spcBef>
                <a:spcPts val="0"/>
              </a:spcBef>
              <a:spcAft>
                <a:spcPts val="0"/>
              </a:spcAft>
            </a:pPr>
            <a:r>
              <a:rPr lang="en-US" sz="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100"/>
              <a:buFont typeface="Symbol" panose="05050102010706020507" pitchFamily="18" charset="2"/>
              <a:buChar char=""/>
            </a:pPr>
            <a:r>
              <a:rPr lang="en-US" sz="1400" b="0" i="1" dirty="0">
                <a:solidFill>
                  <a:schemeClr val="tx2"/>
                </a:solidFill>
                <a:latin typeface="Calibri" panose="020F0502020204030204" pitchFamily="34" charset="0"/>
                <a:cs typeface="Times New Roman" panose="02020603050405020304" pitchFamily="18" charset="0"/>
              </a:rPr>
              <a:t>1 Forum seat is being held to be filled in March 2018, in line with the increase in board size.  We anticipate filling 1-2 Forum seats in March.</a:t>
            </a:r>
            <a:endParaRPr lang="en-US" sz="1400" b="0" i="1" dirty="0">
              <a:solidFill>
                <a:schemeClr val="tx2"/>
              </a:solidFill>
            </a:endParaRPr>
          </a:p>
          <a:p>
            <a:pPr marL="0" marR="0">
              <a:lnSpc>
                <a:spcPct val="107000"/>
              </a:lnSpc>
              <a:spcBef>
                <a:spcPts val="0"/>
              </a:spcBef>
              <a:spcAft>
                <a:spcPts val="800"/>
              </a:spcAft>
            </a:pP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77985"/>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410C03-F1A2-465F-8C79-821395E088A4}"/>
              </a:ext>
            </a:extLst>
          </p:cNvPr>
          <p:cNvSpPr txBox="1"/>
          <p:nvPr/>
        </p:nvSpPr>
        <p:spPr>
          <a:xfrm>
            <a:off x="4351130" y="828442"/>
            <a:ext cx="4792870" cy="6098027"/>
          </a:xfrm>
          <a:prstGeom prst="rect">
            <a:avLst/>
          </a:prstGeom>
          <a:solidFill>
            <a:schemeClr val="bg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sz="2400" dirty="0"/>
              <a:t>WBENC Board Demographics: Gender</a:t>
            </a:r>
          </a:p>
        </p:txBody>
      </p:sp>
      <p:graphicFrame>
        <p:nvGraphicFramePr>
          <p:cNvPr id="7" name="Chart 6"/>
          <p:cNvGraphicFramePr>
            <a:graphicFrameLocks/>
          </p:cNvGraphicFramePr>
          <p:nvPr>
            <p:extLst>
              <p:ext uri="{D42A27DB-BD31-4B8C-83A1-F6EECF244321}">
                <p14:modId xmlns:p14="http://schemas.microsoft.com/office/powerpoint/2010/main" val="3660943550"/>
              </p:ext>
            </p:extLst>
          </p:nvPr>
        </p:nvGraphicFramePr>
        <p:xfrm>
          <a:off x="752029" y="998330"/>
          <a:ext cx="3182241" cy="27299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981102270"/>
              </p:ext>
            </p:extLst>
          </p:nvPr>
        </p:nvGraphicFramePr>
        <p:xfrm>
          <a:off x="4573588" y="952240"/>
          <a:ext cx="3574732" cy="27141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4E997D8-7264-4517-9A43-405632C9EDDD}"/>
              </a:ext>
            </a:extLst>
          </p:cNvPr>
          <p:cNvGraphicFramePr>
            <a:graphicFrameLocks/>
          </p:cNvGraphicFramePr>
          <p:nvPr>
            <p:extLst>
              <p:ext uri="{D42A27DB-BD31-4B8C-83A1-F6EECF244321}">
                <p14:modId xmlns:p14="http://schemas.microsoft.com/office/powerpoint/2010/main" val="3701594945"/>
              </p:ext>
            </p:extLst>
          </p:nvPr>
        </p:nvGraphicFramePr>
        <p:xfrm>
          <a:off x="752029" y="3635326"/>
          <a:ext cx="3267797" cy="27353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0A5BBC66-89F5-4C71-8970-3453864A5636}"/>
              </a:ext>
            </a:extLst>
          </p:cNvPr>
          <p:cNvGraphicFramePr>
            <a:graphicFrameLocks/>
          </p:cNvGraphicFramePr>
          <p:nvPr>
            <p:extLst>
              <p:ext uri="{D42A27DB-BD31-4B8C-83A1-F6EECF244321}">
                <p14:modId xmlns:p14="http://schemas.microsoft.com/office/powerpoint/2010/main" val="4241206427"/>
              </p:ext>
            </p:extLst>
          </p:nvPr>
        </p:nvGraphicFramePr>
        <p:xfrm>
          <a:off x="4635432" y="3607308"/>
          <a:ext cx="3574732" cy="27913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100684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799858C-BB2E-432D-9236-9C398FE54FDE}"/>
              </a:ext>
            </a:extLst>
          </p:cNvPr>
          <p:cNvSpPr txBox="1"/>
          <p:nvPr/>
        </p:nvSpPr>
        <p:spPr>
          <a:xfrm>
            <a:off x="4642678" y="825884"/>
            <a:ext cx="4501322" cy="6064897"/>
          </a:xfrm>
          <a:prstGeom prst="rect">
            <a:avLst/>
          </a:prstGeom>
          <a:solidFill>
            <a:schemeClr val="bg2">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sz="2400" dirty="0"/>
              <a:t>Board Demographics: Race</a:t>
            </a:r>
          </a:p>
        </p:txBody>
      </p:sp>
      <p:graphicFrame>
        <p:nvGraphicFramePr>
          <p:cNvPr id="4" name="Chart 3"/>
          <p:cNvGraphicFramePr>
            <a:graphicFrameLocks/>
          </p:cNvGraphicFramePr>
          <p:nvPr>
            <p:extLst>
              <p:ext uri="{D42A27DB-BD31-4B8C-83A1-F6EECF244321}">
                <p14:modId xmlns:p14="http://schemas.microsoft.com/office/powerpoint/2010/main" val="366471861"/>
              </p:ext>
            </p:extLst>
          </p:nvPr>
        </p:nvGraphicFramePr>
        <p:xfrm>
          <a:off x="676131" y="971773"/>
          <a:ext cx="3664213" cy="27078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636303968"/>
              </p:ext>
            </p:extLst>
          </p:nvPr>
        </p:nvGraphicFramePr>
        <p:xfrm>
          <a:off x="4813638" y="905874"/>
          <a:ext cx="3610156" cy="27737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F1C1D0A-7915-426B-833A-5156652DE8D4}"/>
              </a:ext>
            </a:extLst>
          </p:cNvPr>
          <p:cNvGraphicFramePr>
            <a:graphicFrameLocks/>
          </p:cNvGraphicFramePr>
          <p:nvPr>
            <p:extLst>
              <p:ext uri="{D42A27DB-BD31-4B8C-83A1-F6EECF244321}">
                <p14:modId xmlns:p14="http://schemas.microsoft.com/office/powerpoint/2010/main" val="2267802227"/>
              </p:ext>
            </p:extLst>
          </p:nvPr>
        </p:nvGraphicFramePr>
        <p:xfrm>
          <a:off x="4953960" y="3888043"/>
          <a:ext cx="3611361" cy="25260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3C994C05-EB2C-44B8-88B0-D291374C4F4E}"/>
              </a:ext>
            </a:extLst>
          </p:cNvPr>
          <p:cNvGraphicFramePr>
            <a:graphicFrameLocks/>
          </p:cNvGraphicFramePr>
          <p:nvPr>
            <p:extLst>
              <p:ext uri="{D42A27DB-BD31-4B8C-83A1-F6EECF244321}">
                <p14:modId xmlns:p14="http://schemas.microsoft.com/office/powerpoint/2010/main" val="589960506"/>
              </p:ext>
            </p:extLst>
          </p:nvPr>
        </p:nvGraphicFramePr>
        <p:xfrm>
          <a:off x="676131" y="3858333"/>
          <a:ext cx="3526755" cy="25557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0736049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Board Demographics: Geographic</a:t>
            </a:r>
          </a:p>
        </p:txBody>
      </p:sp>
      <p:graphicFrame>
        <p:nvGraphicFramePr>
          <p:cNvPr id="4" name="Chart 3">
            <a:extLst>
              <a:ext uri="{FF2B5EF4-FFF2-40B4-BE49-F238E27FC236}">
                <a16:creationId xmlns:a16="http://schemas.microsoft.com/office/drawing/2014/main" id="{E003842E-F916-4177-B83D-B0FD08C83925}"/>
              </a:ext>
            </a:extLst>
          </p:cNvPr>
          <p:cNvGraphicFramePr>
            <a:graphicFrameLocks/>
          </p:cNvGraphicFramePr>
          <p:nvPr>
            <p:extLst>
              <p:ext uri="{D42A27DB-BD31-4B8C-83A1-F6EECF244321}">
                <p14:modId xmlns:p14="http://schemas.microsoft.com/office/powerpoint/2010/main" val="2871925192"/>
              </p:ext>
            </p:extLst>
          </p:nvPr>
        </p:nvGraphicFramePr>
        <p:xfrm>
          <a:off x="662995" y="1646909"/>
          <a:ext cx="7566605" cy="38790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996001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Board Demographics: Geographic</a:t>
            </a:r>
          </a:p>
        </p:txBody>
      </p:sp>
      <p:graphicFrame>
        <p:nvGraphicFramePr>
          <p:cNvPr id="5" name="Chart 4">
            <a:extLst>
              <a:ext uri="{FF2B5EF4-FFF2-40B4-BE49-F238E27FC236}">
                <a16:creationId xmlns:a16="http://schemas.microsoft.com/office/drawing/2014/main" id="{E00B59B9-802D-4FFE-9FC3-6383A97F82D1}"/>
              </a:ext>
            </a:extLst>
          </p:cNvPr>
          <p:cNvGraphicFramePr>
            <a:graphicFrameLocks/>
          </p:cNvGraphicFramePr>
          <p:nvPr>
            <p:extLst>
              <p:ext uri="{D42A27DB-BD31-4B8C-83A1-F6EECF244321}">
                <p14:modId xmlns:p14="http://schemas.microsoft.com/office/powerpoint/2010/main" val="392152638"/>
              </p:ext>
            </p:extLst>
          </p:nvPr>
        </p:nvGraphicFramePr>
        <p:xfrm>
          <a:off x="318051" y="966934"/>
          <a:ext cx="8353288" cy="53322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6573324"/>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1_Office Theme">
  <a:themeElements>
    <a:clrScheme name="WBENC">
      <a:dk1>
        <a:srgbClr val="000000"/>
      </a:dk1>
      <a:lt1>
        <a:srgbClr val="FFFFFF"/>
      </a:lt1>
      <a:dk2>
        <a:srgbClr val="7E8083"/>
      </a:dk2>
      <a:lt2>
        <a:srgbClr val="A7B2B1"/>
      </a:lt2>
      <a:accent1>
        <a:srgbClr val="008C99"/>
      </a:accent1>
      <a:accent2>
        <a:srgbClr val="FEC232"/>
      </a:accent2>
      <a:accent3>
        <a:srgbClr val="9D9FA2"/>
      </a:accent3>
      <a:accent4>
        <a:srgbClr val="712C86"/>
      </a:accent4>
      <a:accent5>
        <a:srgbClr val="ACDAE8"/>
      </a:accent5>
      <a:accent6>
        <a:srgbClr val="7FB138"/>
      </a:accent6>
      <a:hlink>
        <a:srgbClr val="005695"/>
      </a:hlink>
      <a:folHlink>
        <a:srgbClr val="A9D26D"/>
      </a:folHlink>
    </a:clrScheme>
    <a:fontScheme name="1_Office Theme">
      <a:majorFont>
        <a:latin typeface="Arial"/>
        <a:ea typeface="ＭＳ Ｐゴシック"/>
        <a:cs typeface="Geneva"/>
      </a:majorFont>
      <a:minorFont>
        <a:latin typeface="Arial"/>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5695"/>
        </a:dk1>
        <a:lt1>
          <a:srgbClr val="FFFFFF"/>
        </a:lt1>
        <a:dk2>
          <a:srgbClr val="7E8083"/>
        </a:dk2>
        <a:lt2>
          <a:srgbClr val="A7B2B1"/>
        </a:lt2>
        <a:accent1>
          <a:srgbClr val="26BCD7"/>
        </a:accent1>
        <a:accent2>
          <a:srgbClr val="8DC43F"/>
        </a:accent2>
        <a:accent3>
          <a:srgbClr val="FFFFFF"/>
        </a:accent3>
        <a:accent4>
          <a:srgbClr val="00487E"/>
        </a:accent4>
        <a:accent5>
          <a:srgbClr val="ACDAE8"/>
        </a:accent5>
        <a:accent6>
          <a:srgbClr val="7FB138"/>
        </a:accent6>
        <a:hlink>
          <a:srgbClr val="005695"/>
        </a:hlink>
        <a:folHlink>
          <a:srgbClr val="A9D26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WBENC">
      <a:dk1>
        <a:srgbClr val="000000"/>
      </a:dk1>
      <a:lt1>
        <a:srgbClr val="FFFFFF"/>
      </a:lt1>
      <a:dk2>
        <a:srgbClr val="7E8083"/>
      </a:dk2>
      <a:lt2>
        <a:srgbClr val="A7B2B1"/>
      </a:lt2>
      <a:accent1>
        <a:srgbClr val="008C99"/>
      </a:accent1>
      <a:accent2>
        <a:srgbClr val="FEC232"/>
      </a:accent2>
      <a:accent3>
        <a:srgbClr val="9D9FA2"/>
      </a:accent3>
      <a:accent4>
        <a:srgbClr val="712C86"/>
      </a:accent4>
      <a:accent5>
        <a:srgbClr val="ACDAE8"/>
      </a:accent5>
      <a:accent6>
        <a:srgbClr val="7FB138"/>
      </a:accent6>
      <a:hlink>
        <a:srgbClr val="005695"/>
      </a:hlink>
      <a:folHlink>
        <a:srgbClr val="A9D26D"/>
      </a:folHlink>
    </a:clrScheme>
    <a:fontScheme name="1_Office Theme">
      <a:majorFont>
        <a:latin typeface="Arial"/>
        <a:ea typeface="ＭＳ Ｐゴシック"/>
        <a:cs typeface="Geneva"/>
      </a:majorFont>
      <a:minorFont>
        <a:latin typeface="Arial"/>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5695"/>
        </a:dk1>
        <a:lt1>
          <a:srgbClr val="FFFFFF"/>
        </a:lt1>
        <a:dk2>
          <a:srgbClr val="7E8083"/>
        </a:dk2>
        <a:lt2>
          <a:srgbClr val="A7B2B1"/>
        </a:lt2>
        <a:accent1>
          <a:srgbClr val="26BCD7"/>
        </a:accent1>
        <a:accent2>
          <a:srgbClr val="8DC43F"/>
        </a:accent2>
        <a:accent3>
          <a:srgbClr val="FFFFFF"/>
        </a:accent3>
        <a:accent4>
          <a:srgbClr val="00487E"/>
        </a:accent4>
        <a:accent5>
          <a:srgbClr val="ACDAE8"/>
        </a:accent5>
        <a:accent6>
          <a:srgbClr val="7FB138"/>
        </a:accent6>
        <a:hlink>
          <a:srgbClr val="005695"/>
        </a:hlink>
        <a:folHlink>
          <a:srgbClr val="A9D26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WBENC">
      <a:dk1>
        <a:srgbClr val="000000"/>
      </a:dk1>
      <a:lt1>
        <a:srgbClr val="FFFFFF"/>
      </a:lt1>
      <a:dk2>
        <a:srgbClr val="7E8083"/>
      </a:dk2>
      <a:lt2>
        <a:srgbClr val="A7B2B1"/>
      </a:lt2>
      <a:accent1>
        <a:srgbClr val="008C99"/>
      </a:accent1>
      <a:accent2>
        <a:srgbClr val="FEC232"/>
      </a:accent2>
      <a:accent3>
        <a:srgbClr val="9D9FA2"/>
      </a:accent3>
      <a:accent4>
        <a:srgbClr val="712C86"/>
      </a:accent4>
      <a:accent5>
        <a:srgbClr val="ACDAE8"/>
      </a:accent5>
      <a:accent6>
        <a:srgbClr val="7FB138"/>
      </a:accent6>
      <a:hlink>
        <a:srgbClr val="005695"/>
      </a:hlink>
      <a:folHlink>
        <a:srgbClr val="A9D26D"/>
      </a:folHlink>
    </a:clrScheme>
    <a:fontScheme name="1_Office Theme">
      <a:majorFont>
        <a:latin typeface="Arial"/>
        <a:ea typeface="ＭＳ Ｐゴシック"/>
        <a:cs typeface="Geneva"/>
      </a:majorFont>
      <a:minorFont>
        <a:latin typeface="Arial"/>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5695"/>
        </a:dk1>
        <a:lt1>
          <a:srgbClr val="FFFFFF"/>
        </a:lt1>
        <a:dk2>
          <a:srgbClr val="7E8083"/>
        </a:dk2>
        <a:lt2>
          <a:srgbClr val="A7B2B1"/>
        </a:lt2>
        <a:accent1>
          <a:srgbClr val="26BCD7"/>
        </a:accent1>
        <a:accent2>
          <a:srgbClr val="8DC43F"/>
        </a:accent2>
        <a:accent3>
          <a:srgbClr val="FFFFFF"/>
        </a:accent3>
        <a:accent4>
          <a:srgbClr val="00487E"/>
        </a:accent4>
        <a:accent5>
          <a:srgbClr val="ACDAE8"/>
        </a:accent5>
        <a:accent6>
          <a:srgbClr val="7FB138"/>
        </a:accent6>
        <a:hlink>
          <a:srgbClr val="005695"/>
        </a:hlink>
        <a:folHlink>
          <a:srgbClr val="A9D26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WBENC">
      <a:dk1>
        <a:srgbClr val="000000"/>
      </a:dk1>
      <a:lt1>
        <a:srgbClr val="FFFFFF"/>
      </a:lt1>
      <a:dk2>
        <a:srgbClr val="7E8083"/>
      </a:dk2>
      <a:lt2>
        <a:srgbClr val="A7B2B1"/>
      </a:lt2>
      <a:accent1>
        <a:srgbClr val="008C99"/>
      </a:accent1>
      <a:accent2>
        <a:srgbClr val="FEC232"/>
      </a:accent2>
      <a:accent3>
        <a:srgbClr val="9D9FA2"/>
      </a:accent3>
      <a:accent4>
        <a:srgbClr val="712C86"/>
      </a:accent4>
      <a:accent5>
        <a:srgbClr val="ACDAE8"/>
      </a:accent5>
      <a:accent6>
        <a:srgbClr val="7FB138"/>
      </a:accent6>
      <a:hlink>
        <a:srgbClr val="005695"/>
      </a:hlink>
      <a:folHlink>
        <a:srgbClr val="A9D26D"/>
      </a:folHlink>
    </a:clrScheme>
    <a:fontScheme name="1_Office Theme">
      <a:majorFont>
        <a:latin typeface="Arial"/>
        <a:ea typeface="ＭＳ Ｐゴシック"/>
        <a:cs typeface="Geneva"/>
      </a:majorFont>
      <a:minorFont>
        <a:latin typeface="Arial"/>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5695"/>
        </a:dk1>
        <a:lt1>
          <a:srgbClr val="FFFFFF"/>
        </a:lt1>
        <a:dk2>
          <a:srgbClr val="7E8083"/>
        </a:dk2>
        <a:lt2>
          <a:srgbClr val="A7B2B1"/>
        </a:lt2>
        <a:accent1>
          <a:srgbClr val="26BCD7"/>
        </a:accent1>
        <a:accent2>
          <a:srgbClr val="8DC43F"/>
        </a:accent2>
        <a:accent3>
          <a:srgbClr val="FFFFFF"/>
        </a:accent3>
        <a:accent4>
          <a:srgbClr val="00487E"/>
        </a:accent4>
        <a:accent5>
          <a:srgbClr val="ACDAE8"/>
        </a:accent5>
        <a:accent6>
          <a:srgbClr val="7FB138"/>
        </a:accent6>
        <a:hlink>
          <a:srgbClr val="005695"/>
        </a:hlink>
        <a:folHlink>
          <a:srgbClr val="A9D26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6761</TotalTime>
  <Words>3073</Words>
  <Application>Microsoft Office PowerPoint</Application>
  <PresentationFormat>On-screen Show (4:3)</PresentationFormat>
  <Paragraphs>692</Paragraphs>
  <Slides>49</Slides>
  <Notes>24</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49</vt:i4>
      </vt:variant>
    </vt:vector>
  </HeadingPairs>
  <TitlesOfParts>
    <vt:vector size="68" baseType="lpstr">
      <vt:lpstr>ＭＳ Ｐゴシック</vt:lpstr>
      <vt:lpstr>ＭＳ Ｐゴシック</vt:lpstr>
      <vt:lpstr>Aharoni</vt:lpstr>
      <vt:lpstr>Arial</vt:lpstr>
      <vt:lpstr>Arial Rounded MT Bold</vt:lpstr>
      <vt:lpstr>Calibri</vt:lpstr>
      <vt:lpstr>Calibri Light</vt:lpstr>
      <vt:lpstr>century gothic</vt:lpstr>
      <vt:lpstr>Geneva</vt:lpstr>
      <vt:lpstr>Symbol</vt:lpstr>
      <vt:lpstr>Tahoma</vt:lpstr>
      <vt:lpstr>Times New Roman</vt:lpstr>
      <vt:lpstr>Wingdings</vt:lpstr>
      <vt:lpstr>ヒラギノ角ゴ Pro W3</vt:lpstr>
      <vt:lpstr>1_Office Theme</vt:lpstr>
      <vt:lpstr>2_Office Theme</vt:lpstr>
      <vt:lpstr>Office Theme</vt:lpstr>
      <vt:lpstr>3_Office Theme</vt:lpstr>
      <vt:lpstr>4_Office Theme</vt:lpstr>
      <vt:lpstr>WBENC Board of Directors</vt:lpstr>
      <vt:lpstr>Nominating Committee Update</vt:lpstr>
      <vt:lpstr>PowerPoint Presentation</vt:lpstr>
      <vt:lpstr>Current Corporate Seat Nominations</vt:lpstr>
      <vt:lpstr>PowerPoint Presentation</vt:lpstr>
      <vt:lpstr>WBENC Board Demographics: Gender</vt:lpstr>
      <vt:lpstr>Board Demographics: Race</vt:lpstr>
      <vt:lpstr>Board Demographics: Geographic</vt:lpstr>
      <vt:lpstr>Board Demographics: Geographic</vt:lpstr>
      <vt:lpstr>New Corporate Seat Nominations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Investing in Executive Education</vt:lpstr>
      <vt:lpstr>Catapult</vt:lpstr>
      <vt:lpstr>Women in Technology</vt:lpstr>
      <vt:lpstr>Accelerated Leadership Development</vt:lpstr>
      <vt:lpstr>Women of Color</vt:lpstr>
      <vt:lpstr>Energy Executive Program</vt:lpstr>
      <vt:lpstr>WBE Education program</vt:lpstr>
      <vt:lpstr>PowerPoint Presentation</vt:lpstr>
      <vt:lpstr>Board Input request</vt:lpstr>
      <vt:lpstr>20th Anniversary  Corporate member annual meeting</vt:lpstr>
      <vt:lpstr>Treasurer’s Report to Board of Directors   </vt:lpstr>
      <vt:lpstr>Presentation Topics  </vt:lpstr>
      <vt:lpstr>YTD 2017 October Financial Results   </vt:lpstr>
      <vt:lpstr> YTD October 2017 Financial Results     </vt:lpstr>
      <vt:lpstr> 2016 Audit &amp; 2016 Form 990    </vt:lpstr>
      <vt:lpstr> 2018 Budget Overview   </vt:lpstr>
      <vt:lpstr>2018 Budget   </vt:lpstr>
      <vt:lpstr>2018 Budget:  Revenue by Category </vt:lpstr>
      <vt:lpstr>2018 Budget: Membership Calculation</vt:lpstr>
      <vt:lpstr>2018 Budget:  Sponsorship Breakdown</vt:lpstr>
      <vt:lpstr>2018 Budget:   Top 8 Expense Categories</vt:lpstr>
      <vt:lpstr>Resolution to Approve 2018 Recommended Budget</vt:lpstr>
      <vt:lpstr>PowerPoint Presentation</vt:lpstr>
      <vt:lpstr>Ambassadors In Action</vt:lpstr>
      <vt:lpstr>2017 AMBASSADOR PROGRAM</vt:lpstr>
      <vt:lpstr>WBENC Strategy Execution Update</vt:lpstr>
      <vt:lpstr>WBENC Vision, Mission, Goals</vt:lpstr>
      <vt:lpstr>Approach to Strategic Plan Execution</vt:lpstr>
      <vt:lpstr>Governance, CORE, Growth Execution</vt:lpstr>
      <vt:lpstr> Thank you.</vt:lpstr>
      <vt:lpstr>WBENC Board of Directors</vt:lpstr>
    </vt:vector>
  </TitlesOfParts>
  <Company>Endeavour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freelance;Helen Avery</dc:creator>
  <cp:keywords>project management;project charter;Summit &amp; Salute;2013;presentation;kickoff meeting;project team leads;sponsor</cp:keywords>
  <cp:lastModifiedBy>Jill Sasso</cp:lastModifiedBy>
  <cp:revision>476</cp:revision>
  <cp:lastPrinted>2015-11-19T18:11:05Z</cp:lastPrinted>
  <dcterms:created xsi:type="dcterms:W3CDTF">2011-02-09T16:13:10Z</dcterms:created>
  <dcterms:modified xsi:type="dcterms:W3CDTF">2017-11-14T02:04:20Z</dcterms:modified>
</cp:coreProperties>
</file>