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89" r:id="rId2"/>
    <p:sldId id="296" r:id="rId3"/>
    <p:sldId id="294" r:id="rId4"/>
    <p:sldId id="295" r:id="rId5"/>
    <p:sldId id="298" r:id="rId6"/>
    <p:sldId id="299" r:id="rId7"/>
    <p:sldId id="305" r:id="rId8"/>
    <p:sldId id="306" r:id="rId9"/>
    <p:sldId id="393" r:id="rId10"/>
    <p:sldId id="292" r:id="rId11"/>
    <p:sldId id="304" r:id="rId12"/>
    <p:sldId id="291" r:id="rId13"/>
    <p:sldId id="309" r:id="rId14"/>
    <p:sldId id="310" r:id="rId15"/>
    <p:sldId id="311" r:id="rId16"/>
    <p:sldId id="394" r:id="rId17"/>
    <p:sldId id="308" r:id="rId18"/>
    <p:sldId id="395" r:id="rId19"/>
    <p:sldId id="396" r:id="rId20"/>
    <p:sldId id="348" r:id="rId21"/>
    <p:sldId id="390" r:id="rId22"/>
    <p:sldId id="391" r:id="rId23"/>
    <p:sldId id="392" r:id="rId24"/>
    <p:sldId id="397" r:id="rId25"/>
    <p:sldId id="398" r:id="rId26"/>
    <p:sldId id="399" r:id="rId27"/>
    <p:sldId id="402" r:id="rId28"/>
    <p:sldId id="403" r:id="rId29"/>
    <p:sldId id="34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5773954181654"/>
          <c:y val="5.2981627296587924E-2"/>
          <c:w val="0.85992044975859494"/>
          <c:h val="0.75008982210557018"/>
        </c:manualLayout>
      </c:layout>
      <c:barChart>
        <c:barDir val="col"/>
        <c:grouping val="clustered"/>
        <c:varyColors val="0"/>
        <c:ser>
          <c:idx val="0"/>
          <c:order val="0"/>
          <c:tx>
            <c:strRef>
              <c:f>Sheet1!$B$1</c:f>
              <c:strCache>
                <c:ptCount val="1"/>
                <c:pt idx="0">
                  <c:v>YTD May 2018 Actual </c:v>
                </c:pt>
              </c:strCache>
            </c:strRef>
          </c:tx>
          <c:spPr>
            <a:solidFill>
              <a:srgbClr val="7030A0"/>
            </a:solidFill>
            <a:ln>
              <a:noFill/>
            </a:ln>
            <a:effectLst/>
          </c:spPr>
          <c:invertIfNegative val="0"/>
          <c:dLbls>
            <c:dLbl>
              <c:idx val="0"/>
              <c:layout>
                <c:manualLayout>
                  <c:x val="-2.6748971193415638E-2"/>
                  <c:y val="-7.40740740740740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85-4143-ABDF-509C1C05876D}"/>
                </c:ext>
              </c:extLst>
            </c:dLbl>
            <c:dLbl>
              <c:idx val="1"/>
              <c:layout>
                <c:manualLayout>
                  <c:x val="-2.8806584362139918E-2"/>
                  <c:y val="-1.48148148148148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85-4143-ABDF-509C1C05876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64646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Revenue</c:v>
                </c:pt>
                <c:pt idx="1">
                  <c:v>Expenses</c:v>
                </c:pt>
                <c:pt idx="2">
                  <c:v>Net Income</c:v>
                </c:pt>
              </c:strCache>
            </c:strRef>
          </c:cat>
          <c:val>
            <c:numRef>
              <c:f>Sheet1!$B$2:$B$4</c:f>
              <c:numCache>
                <c:formatCode>"$"#,##0</c:formatCode>
                <c:ptCount val="3"/>
                <c:pt idx="0">
                  <c:v>10803</c:v>
                </c:pt>
                <c:pt idx="1">
                  <c:v>4353</c:v>
                </c:pt>
                <c:pt idx="2">
                  <c:v>6450</c:v>
                </c:pt>
              </c:numCache>
            </c:numRef>
          </c:val>
          <c:extLst>
            <c:ext xmlns:c16="http://schemas.microsoft.com/office/drawing/2014/chart" uri="{C3380CC4-5D6E-409C-BE32-E72D297353CC}">
              <c16:uniqueId val="{00000000-BC85-4143-ABDF-509C1C05876D}"/>
            </c:ext>
          </c:extLst>
        </c:ser>
        <c:ser>
          <c:idx val="1"/>
          <c:order val="1"/>
          <c:tx>
            <c:strRef>
              <c:f>Sheet1!$C$1</c:f>
              <c:strCache>
                <c:ptCount val="1"/>
                <c:pt idx="0">
                  <c:v>2018 Budget </c:v>
                </c:pt>
              </c:strCache>
            </c:strRef>
          </c:tx>
          <c:spPr>
            <a:solidFill>
              <a:srgbClr val="008B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64646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Revenue</c:v>
                </c:pt>
                <c:pt idx="1">
                  <c:v>Expenses</c:v>
                </c:pt>
                <c:pt idx="2">
                  <c:v>Net Income</c:v>
                </c:pt>
              </c:strCache>
            </c:strRef>
          </c:cat>
          <c:val>
            <c:numRef>
              <c:f>Sheet1!$C$2:$C$4</c:f>
              <c:numCache>
                <c:formatCode>"$"#,##0</c:formatCode>
                <c:ptCount val="3"/>
                <c:pt idx="0">
                  <c:v>12716</c:v>
                </c:pt>
                <c:pt idx="1">
                  <c:v>12663</c:v>
                </c:pt>
                <c:pt idx="2">
                  <c:v>53</c:v>
                </c:pt>
              </c:numCache>
            </c:numRef>
          </c:val>
          <c:extLst>
            <c:ext xmlns:c16="http://schemas.microsoft.com/office/drawing/2014/chart" uri="{C3380CC4-5D6E-409C-BE32-E72D297353CC}">
              <c16:uniqueId val="{00000001-BC85-4143-ABDF-509C1C05876D}"/>
            </c:ext>
          </c:extLst>
        </c:ser>
        <c:ser>
          <c:idx val="2"/>
          <c:order val="2"/>
          <c:tx>
            <c:strRef>
              <c:f>Sheet1!$D$1</c:f>
              <c:strCache>
                <c:ptCount val="1"/>
                <c:pt idx="0">
                  <c:v>YTD May 2017 Actual (Unaudited)  </c:v>
                </c:pt>
              </c:strCache>
            </c:strRef>
          </c:tx>
          <c:spPr>
            <a:solidFill>
              <a:srgbClr val="D7DE27"/>
            </a:solidFill>
            <a:ln>
              <a:noFill/>
            </a:ln>
            <a:effectLst/>
          </c:spPr>
          <c:invertIfNegative val="0"/>
          <c:dLbls>
            <c:dLbl>
              <c:idx val="0"/>
              <c:layout>
                <c:manualLayout>
                  <c:x val="3.909465020576131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85-4143-ABDF-509C1C05876D}"/>
                </c:ext>
              </c:extLst>
            </c:dLbl>
            <c:dLbl>
              <c:idx val="1"/>
              <c:layout>
                <c:manualLayout>
                  <c:x val="3.4979423868312758E-2"/>
                  <c:y val="3.70370370370370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85-4143-ABDF-509C1C05876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64646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Revenue</c:v>
                </c:pt>
                <c:pt idx="1">
                  <c:v>Expenses</c:v>
                </c:pt>
                <c:pt idx="2">
                  <c:v>Net Income</c:v>
                </c:pt>
              </c:strCache>
            </c:strRef>
          </c:cat>
          <c:val>
            <c:numRef>
              <c:f>Sheet1!$D$2:$D$4</c:f>
              <c:numCache>
                <c:formatCode>"$"#,##0</c:formatCode>
                <c:ptCount val="3"/>
                <c:pt idx="0">
                  <c:v>10730</c:v>
                </c:pt>
                <c:pt idx="1">
                  <c:v>4980</c:v>
                </c:pt>
                <c:pt idx="2">
                  <c:v>5750</c:v>
                </c:pt>
              </c:numCache>
            </c:numRef>
          </c:val>
          <c:extLst>
            <c:ext xmlns:c16="http://schemas.microsoft.com/office/drawing/2014/chart" uri="{C3380CC4-5D6E-409C-BE32-E72D297353CC}">
              <c16:uniqueId val="{00000002-BC85-4143-ABDF-509C1C05876D}"/>
            </c:ext>
          </c:extLst>
        </c:ser>
        <c:dLbls>
          <c:showLegendKey val="0"/>
          <c:showVal val="0"/>
          <c:showCatName val="0"/>
          <c:showSerName val="0"/>
          <c:showPercent val="0"/>
          <c:showBubbleSize val="0"/>
        </c:dLbls>
        <c:gapWidth val="219"/>
        <c:overlap val="-27"/>
        <c:axId val="161789056"/>
        <c:axId val="161790592"/>
      </c:barChart>
      <c:catAx>
        <c:axId val="16178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61790592"/>
        <c:crosses val="autoZero"/>
        <c:auto val="1"/>
        <c:lblAlgn val="ctr"/>
        <c:lblOffset val="100"/>
        <c:noMultiLvlLbl val="0"/>
      </c:catAx>
      <c:valAx>
        <c:axId val="1617905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61789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5773954181654"/>
          <c:y val="5.2981627296587924E-2"/>
          <c:w val="0.85992044975859494"/>
          <c:h val="0.75008982210557018"/>
        </c:manualLayout>
      </c:layout>
      <c:barChart>
        <c:barDir val="col"/>
        <c:grouping val="clustered"/>
        <c:varyColors val="0"/>
        <c:ser>
          <c:idx val="0"/>
          <c:order val="0"/>
          <c:tx>
            <c:strRef>
              <c:f>Sheet1!$B$1</c:f>
              <c:strCache>
                <c:ptCount val="1"/>
                <c:pt idx="0">
                  <c:v>YTD May 2018 Actual </c:v>
                </c:pt>
              </c:strCache>
            </c:strRef>
          </c:tx>
          <c:spPr>
            <a:solidFill>
              <a:srgbClr val="7030A0"/>
            </a:solidFill>
            <a:ln>
              <a:noFill/>
            </a:ln>
            <a:effectLst/>
          </c:spPr>
          <c:invertIfNegative val="0"/>
          <c:dLbls>
            <c:dLbl>
              <c:idx val="0"/>
              <c:layout>
                <c:manualLayout>
                  <c:x val="-2.6748971193415638E-2"/>
                  <c:y val="-7.40740740740740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85-4143-ABDF-509C1C05876D}"/>
                </c:ext>
              </c:extLst>
            </c:dLbl>
            <c:dLbl>
              <c:idx val="1"/>
              <c:layout>
                <c:manualLayout>
                  <c:x val="-2.8806584362139918E-2"/>
                  <c:y val="-1.48148148148148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85-4143-ABDF-509C1C05876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64646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Revenue</c:v>
                </c:pt>
                <c:pt idx="1">
                  <c:v>Expenses</c:v>
                </c:pt>
                <c:pt idx="2">
                  <c:v>Net Income</c:v>
                </c:pt>
              </c:strCache>
            </c:strRef>
          </c:cat>
          <c:val>
            <c:numRef>
              <c:f>Sheet1!$B$2:$B$4</c:f>
              <c:numCache>
                <c:formatCode>"$"#,##0</c:formatCode>
                <c:ptCount val="3"/>
                <c:pt idx="0">
                  <c:v>1694</c:v>
                </c:pt>
                <c:pt idx="1">
                  <c:v>1151</c:v>
                </c:pt>
                <c:pt idx="2">
                  <c:v>543</c:v>
                </c:pt>
              </c:numCache>
            </c:numRef>
          </c:val>
          <c:extLst>
            <c:ext xmlns:c16="http://schemas.microsoft.com/office/drawing/2014/chart" uri="{C3380CC4-5D6E-409C-BE32-E72D297353CC}">
              <c16:uniqueId val="{00000000-BC85-4143-ABDF-509C1C05876D}"/>
            </c:ext>
          </c:extLst>
        </c:ser>
        <c:ser>
          <c:idx val="1"/>
          <c:order val="1"/>
          <c:tx>
            <c:strRef>
              <c:f>Sheet1!$C$1</c:f>
              <c:strCache>
                <c:ptCount val="1"/>
                <c:pt idx="0">
                  <c:v>2018 Budget </c:v>
                </c:pt>
              </c:strCache>
            </c:strRef>
          </c:tx>
          <c:spPr>
            <a:solidFill>
              <a:srgbClr val="008B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64646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Revenue</c:v>
                </c:pt>
                <c:pt idx="1">
                  <c:v>Expenses</c:v>
                </c:pt>
                <c:pt idx="2">
                  <c:v>Net Income</c:v>
                </c:pt>
              </c:strCache>
            </c:strRef>
          </c:cat>
          <c:val>
            <c:numRef>
              <c:f>Sheet1!$C$2:$C$4</c:f>
              <c:numCache>
                <c:formatCode>"$"#,##0</c:formatCode>
                <c:ptCount val="3"/>
                <c:pt idx="0">
                  <c:v>1730</c:v>
                </c:pt>
                <c:pt idx="1">
                  <c:v>1114</c:v>
                </c:pt>
                <c:pt idx="2">
                  <c:v>616</c:v>
                </c:pt>
              </c:numCache>
            </c:numRef>
          </c:val>
          <c:extLst>
            <c:ext xmlns:c16="http://schemas.microsoft.com/office/drawing/2014/chart" uri="{C3380CC4-5D6E-409C-BE32-E72D297353CC}">
              <c16:uniqueId val="{00000001-BC85-4143-ABDF-509C1C05876D}"/>
            </c:ext>
          </c:extLst>
        </c:ser>
        <c:ser>
          <c:idx val="2"/>
          <c:order val="2"/>
          <c:tx>
            <c:strRef>
              <c:f>Sheet1!$D$1</c:f>
              <c:strCache>
                <c:ptCount val="1"/>
                <c:pt idx="0">
                  <c:v>2017 Actual (Unaudited)  </c:v>
                </c:pt>
              </c:strCache>
            </c:strRef>
          </c:tx>
          <c:spPr>
            <a:solidFill>
              <a:srgbClr val="D7DE27"/>
            </a:solidFill>
            <a:ln>
              <a:noFill/>
            </a:ln>
            <a:effectLst/>
          </c:spPr>
          <c:invertIfNegative val="0"/>
          <c:dLbls>
            <c:dLbl>
              <c:idx val="0"/>
              <c:layout>
                <c:manualLayout>
                  <c:x val="3.909465020576131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85-4143-ABDF-509C1C05876D}"/>
                </c:ext>
              </c:extLst>
            </c:dLbl>
            <c:dLbl>
              <c:idx val="1"/>
              <c:layout>
                <c:manualLayout>
                  <c:x val="3.4979423868312758E-2"/>
                  <c:y val="3.70370370370370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85-4143-ABDF-509C1C05876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64646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Revenue</c:v>
                </c:pt>
                <c:pt idx="1">
                  <c:v>Expenses</c:v>
                </c:pt>
                <c:pt idx="2">
                  <c:v>Net Income</c:v>
                </c:pt>
              </c:strCache>
            </c:strRef>
          </c:cat>
          <c:val>
            <c:numRef>
              <c:f>Sheet1!$D$2:$D$4</c:f>
              <c:numCache>
                <c:formatCode>"$"#,##0</c:formatCode>
                <c:ptCount val="3"/>
                <c:pt idx="0">
                  <c:v>1584</c:v>
                </c:pt>
                <c:pt idx="1">
                  <c:v>1032</c:v>
                </c:pt>
                <c:pt idx="2">
                  <c:v>552</c:v>
                </c:pt>
              </c:numCache>
            </c:numRef>
          </c:val>
          <c:extLst>
            <c:ext xmlns:c16="http://schemas.microsoft.com/office/drawing/2014/chart" uri="{C3380CC4-5D6E-409C-BE32-E72D297353CC}">
              <c16:uniqueId val="{00000002-BC85-4143-ABDF-509C1C05876D}"/>
            </c:ext>
          </c:extLst>
        </c:ser>
        <c:dLbls>
          <c:showLegendKey val="0"/>
          <c:showVal val="0"/>
          <c:showCatName val="0"/>
          <c:showSerName val="0"/>
          <c:showPercent val="0"/>
          <c:showBubbleSize val="0"/>
        </c:dLbls>
        <c:gapWidth val="219"/>
        <c:overlap val="-27"/>
        <c:axId val="79892864"/>
        <c:axId val="79894400"/>
      </c:barChart>
      <c:catAx>
        <c:axId val="7989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79894400"/>
        <c:crosses val="autoZero"/>
        <c:auto val="1"/>
        <c:lblAlgn val="ctr"/>
        <c:lblOffset val="100"/>
        <c:noMultiLvlLbl val="0"/>
      </c:catAx>
      <c:valAx>
        <c:axId val="7989440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79892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5773954181654"/>
          <c:y val="5.2981627296587924E-2"/>
          <c:w val="0.85992044975859494"/>
          <c:h val="0.75008982210557018"/>
        </c:manualLayout>
      </c:layout>
      <c:barChart>
        <c:barDir val="col"/>
        <c:grouping val="clustered"/>
        <c:varyColors val="0"/>
        <c:ser>
          <c:idx val="0"/>
          <c:order val="0"/>
          <c:tx>
            <c:strRef>
              <c:f>Sheet1!$B$1</c:f>
              <c:strCache>
                <c:ptCount val="1"/>
                <c:pt idx="0">
                  <c:v>YTD May 2018 Actual </c:v>
                </c:pt>
              </c:strCache>
            </c:strRef>
          </c:tx>
          <c:spPr>
            <a:solidFill>
              <a:srgbClr val="7030A0"/>
            </a:solidFill>
            <a:ln>
              <a:noFill/>
            </a:ln>
            <a:effectLst/>
          </c:spPr>
          <c:invertIfNegative val="0"/>
          <c:dLbls>
            <c:dLbl>
              <c:idx val="0"/>
              <c:layout>
                <c:manualLayout>
                  <c:x val="-2.6748971193415638E-2"/>
                  <c:y val="-7.40740740740740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85-4143-ABDF-509C1C05876D}"/>
                </c:ext>
              </c:extLst>
            </c:dLbl>
            <c:dLbl>
              <c:idx val="1"/>
              <c:layout>
                <c:manualLayout>
                  <c:x val="-2.8806584362139918E-2"/>
                  <c:y val="-1.48148148148148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85-4143-ABDF-509C1C05876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64646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Revenue</c:v>
                </c:pt>
                <c:pt idx="1">
                  <c:v>Expenses</c:v>
                </c:pt>
                <c:pt idx="2">
                  <c:v>Net Income</c:v>
                </c:pt>
              </c:strCache>
            </c:strRef>
          </c:cat>
          <c:val>
            <c:numRef>
              <c:f>Sheet1!$B$2:$B$4</c:f>
              <c:numCache>
                <c:formatCode>"$"#,##0</c:formatCode>
                <c:ptCount val="3"/>
                <c:pt idx="0">
                  <c:v>4398</c:v>
                </c:pt>
                <c:pt idx="1">
                  <c:v>389</c:v>
                </c:pt>
                <c:pt idx="2">
                  <c:v>4009</c:v>
                </c:pt>
              </c:numCache>
            </c:numRef>
          </c:val>
          <c:extLst>
            <c:ext xmlns:c16="http://schemas.microsoft.com/office/drawing/2014/chart" uri="{C3380CC4-5D6E-409C-BE32-E72D297353CC}">
              <c16:uniqueId val="{00000000-BC85-4143-ABDF-509C1C05876D}"/>
            </c:ext>
          </c:extLst>
        </c:ser>
        <c:ser>
          <c:idx val="1"/>
          <c:order val="1"/>
          <c:tx>
            <c:strRef>
              <c:f>Sheet1!$C$1</c:f>
              <c:strCache>
                <c:ptCount val="1"/>
                <c:pt idx="0">
                  <c:v>2018 Budget </c:v>
                </c:pt>
              </c:strCache>
            </c:strRef>
          </c:tx>
          <c:spPr>
            <a:solidFill>
              <a:srgbClr val="008B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64646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Revenue</c:v>
                </c:pt>
                <c:pt idx="1">
                  <c:v>Expenses</c:v>
                </c:pt>
                <c:pt idx="2">
                  <c:v>Net Income</c:v>
                </c:pt>
              </c:strCache>
            </c:strRef>
          </c:cat>
          <c:val>
            <c:numRef>
              <c:f>Sheet1!$C$2:$C$4</c:f>
              <c:numCache>
                <c:formatCode>"$"#,##0</c:formatCode>
                <c:ptCount val="3"/>
                <c:pt idx="0">
                  <c:v>4885</c:v>
                </c:pt>
                <c:pt idx="1">
                  <c:v>3126</c:v>
                </c:pt>
                <c:pt idx="2">
                  <c:v>1759</c:v>
                </c:pt>
              </c:numCache>
            </c:numRef>
          </c:val>
          <c:extLst>
            <c:ext xmlns:c16="http://schemas.microsoft.com/office/drawing/2014/chart" uri="{C3380CC4-5D6E-409C-BE32-E72D297353CC}">
              <c16:uniqueId val="{00000001-BC85-4143-ABDF-509C1C05876D}"/>
            </c:ext>
          </c:extLst>
        </c:ser>
        <c:ser>
          <c:idx val="2"/>
          <c:order val="2"/>
          <c:tx>
            <c:strRef>
              <c:f>Sheet1!$D$1</c:f>
              <c:strCache>
                <c:ptCount val="1"/>
                <c:pt idx="0">
                  <c:v>2017 Actual (Unaudited)  </c:v>
                </c:pt>
              </c:strCache>
            </c:strRef>
          </c:tx>
          <c:spPr>
            <a:solidFill>
              <a:srgbClr val="D7DE27"/>
            </a:solidFill>
            <a:ln>
              <a:noFill/>
            </a:ln>
            <a:effectLst/>
          </c:spPr>
          <c:invertIfNegative val="0"/>
          <c:dLbls>
            <c:dLbl>
              <c:idx val="0"/>
              <c:layout>
                <c:manualLayout>
                  <c:x val="3.909465020576131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85-4143-ABDF-509C1C05876D}"/>
                </c:ext>
              </c:extLst>
            </c:dLbl>
            <c:dLbl>
              <c:idx val="1"/>
              <c:layout>
                <c:manualLayout>
                  <c:x val="3.4979423868312758E-2"/>
                  <c:y val="3.70370370370370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85-4143-ABDF-509C1C05876D}"/>
                </c:ext>
              </c:extLst>
            </c:dLbl>
            <c:dLbl>
              <c:idx val="2"/>
              <c:layout>
                <c:manualLayout>
                  <c:x val="1.646090534979424E-2"/>
                  <c:y val="3.70370370370370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56-452E-A258-8766490940E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64646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Revenue</c:v>
                </c:pt>
                <c:pt idx="1">
                  <c:v>Expenses</c:v>
                </c:pt>
                <c:pt idx="2">
                  <c:v>Net Income</c:v>
                </c:pt>
              </c:strCache>
            </c:strRef>
          </c:cat>
          <c:val>
            <c:numRef>
              <c:f>Sheet1!$D$2:$D$4</c:f>
              <c:numCache>
                <c:formatCode>"$"#,##0</c:formatCode>
                <c:ptCount val="3"/>
                <c:pt idx="0">
                  <c:v>4932</c:v>
                </c:pt>
                <c:pt idx="1">
                  <c:v>3321</c:v>
                </c:pt>
                <c:pt idx="2">
                  <c:v>1611</c:v>
                </c:pt>
              </c:numCache>
            </c:numRef>
          </c:val>
          <c:extLst>
            <c:ext xmlns:c16="http://schemas.microsoft.com/office/drawing/2014/chart" uri="{C3380CC4-5D6E-409C-BE32-E72D297353CC}">
              <c16:uniqueId val="{00000002-BC85-4143-ABDF-509C1C05876D}"/>
            </c:ext>
          </c:extLst>
        </c:ser>
        <c:dLbls>
          <c:showLegendKey val="0"/>
          <c:showVal val="0"/>
          <c:showCatName val="0"/>
          <c:showSerName val="0"/>
          <c:showPercent val="0"/>
          <c:showBubbleSize val="0"/>
        </c:dLbls>
        <c:gapWidth val="219"/>
        <c:overlap val="-27"/>
        <c:axId val="79987072"/>
        <c:axId val="79988608"/>
      </c:barChart>
      <c:catAx>
        <c:axId val="7998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79988608"/>
        <c:crosses val="autoZero"/>
        <c:auto val="1"/>
        <c:lblAlgn val="ctr"/>
        <c:lblOffset val="100"/>
        <c:noMultiLvlLbl val="0"/>
      </c:catAx>
      <c:valAx>
        <c:axId val="7998860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79987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0.03613</cdr:x>
      <cdr:y>0.86423</cdr:y>
    </cdr:from>
    <cdr:to>
      <cdr:x>0.13454</cdr:x>
      <cdr:y>0.92652</cdr:y>
    </cdr:to>
    <cdr:sp macro="" textlink="">
      <cdr:nvSpPr>
        <cdr:cNvPr id="2" name="TextBox 1">
          <a:extLst xmlns:a="http://schemas.openxmlformats.org/drawingml/2006/main">
            <a:ext uri="{FF2B5EF4-FFF2-40B4-BE49-F238E27FC236}">
              <a16:creationId xmlns:a16="http://schemas.microsoft.com/office/drawing/2014/main" id="{E675EC26-44CC-4F94-89B3-844A07E04918}"/>
            </a:ext>
          </a:extLst>
        </cdr:cNvPr>
        <cdr:cNvSpPr txBox="1"/>
      </cdr:nvSpPr>
      <cdr:spPr>
        <a:xfrm xmlns:a="http://schemas.openxmlformats.org/drawingml/2006/main">
          <a:off x="223003" y="2963457"/>
          <a:ext cx="607375" cy="2135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0.01018</cdr:x>
      <cdr:y>0.8253</cdr:y>
    </cdr:from>
    <cdr:to>
      <cdr:x>0.12588</cdr:x>
      <cdr:y>0.90316</cdr:y>
    </cdr:to>
    <cdr:sp macro="" textlink="">
      <cdr:nvSpPr>
        <cdr:cNvPr id="3" name="TextBox 2">
          <a:extLst xmlns:a="http://schemas.openxmlformats.org/drawingml/2006/main">
            <a:ext uri="{FF2B5EF4-FFF2-40B4-BE49-F238E27FC236}">
              <a16:creationId xmlns:a16="http://schemas.microsoft.com/office/drawing/2014/main" id="{AA559C53-66C4-4382-B4ED-11822C8821BA}"/>
            </a:ext>
          </a:extLst>
        </cdr:cNvPr>
        <cdr:cNvSpPr txBox="1"/>
      </cdr:nvSpPr>
      <cdr:spPr>
        <a:xfrm xmlns:a="http://schemas.openxmlformats.org/drawingml/2006/main">
          <a:off x="62816" y="2829968"/>
          <a:ext cx="714166" cy="2669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solidFill>
                <a:srgbClr val="646464"/>
              </a:solidFill>
            </a:rPr>
            <a:t>In 000’s</a:t>
          </a:r>
        </a:p>
      </cdr:txBody>
    </cdr:sp>
  </cdr:relSizeAnchor>
</c:userShapes>
</file>

<file path=ppt/drawings/drawing2.xml><?xml version="1.0" encoding="utf-8"?>
<c:userShapes xmlns:c="http://schemas.openxmlformats.org/drawingml/2006/chart">
  <cdr:relSizeAnchor xmlns:cdr="http://schemas.openxmlformats.org/drawingml/2006/chartDrawing">
    <cdr:from>
      <cdr:x>0.03613</cdr:x>
      <cdr:y>0.86423</cdr:y>
    </cdr:from>
    <cdr:to>
      <cdr:x>0.13454</cdr:x>
      <cdr:y>0.92652</cdr:y>
    </cdr:to>
    <cdr:sp macro="" textlink="">
      <cdr:nvSpPr>
        <cdr:cNvPr id="2" name="TextBox 1">
          <a:extLst xmlns:a="http://schemas.openxmlformats.org/drawingml/2006/main">
            <a:ext uri="{FF2B5EF4-FFF2-40B4-BE49-F238E27FC236}">
              <a16:creationId xmlns:a16="http://schemas.microsoft.com/office/drawing/2014/main" id="{E675EC26-44CC-4F94-89B3-844A07E04918}"/>
            </a:ext>
          </a:extLst>
        </cdr:cNvPr>
        <cdr:cNvSpPr txBox="1"/>
      </cdr:nvSpPr>
      <cdr:spPr>
        <a:xfrm xmlns:a="http://schemas.openxmlformats.org/drawingml/2006/main">
          <a:off x="223003" y="2963457"/>
          <a:ext cx="607375" cy="2135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0.01018</cdr:x>
      <cdr:y>0.8253</cdr:y>
    </cdr:from>
    <cdr:to>
      <cdr:x>0.12588</cdr:x>
      <cdr:y>0.90316</cdr:y>
    </cdr:to>
    <cdr:sp macro="" textlink="">
      <cdr:nvSpPr>
        <cdr:cNvPr id="3" name="TextBox 2">
          <a:extLst xmlns:a="http://schemas.openxmlformats.org/drawingml/2006/main">
            <a:ext uri="{FF2B5EF4-FFF2-40B4-BE49-F238E27FC236}">
              <a16:creationId xmlns:a16="http://schemas.microsoft.com/office/drawing/2014/main" id="{AA559C53-66C4-4382-B4ED-11822C8821BA}"/>
            </a:ext>
          </a:extLst>
        </cdr:cNvPr>
        <cdr:cNvSpPr txBox="1"/>
      </cdr:nvSpPr>
      <cdr:spPr>
        <a:xfrm xmlns:a="http://schemas.openxmlformats.org/drawingml/2006/main">
          <a:off x="62816" y="2829968"/>
          <a:ext cx="714166" cy="2669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solidFill>
                <a:srgbClr val="646464"/>
              </a:solidFill>
            </a:rPr>
            <a:t>In 000’s</a:t>
          </a:r>
        </a:p>
      </cdr:txBody>
    </cdr:sp>
  </cdr:relSizeAnchor>
</c:userShapes>
</file>

<file path=ppt/drawings/drawing3.xml><?xml version="1.0" encoding="utf-8"?>
<c:userShapes xmlns:c="http://schemas.openxmlformats.org/drawingml/2006/chart">
  <cdr:relSizeAnchor xmlns:cdr="http://schemas.openxmlformats.org/drawingml/2006/chartDrawing">
    <cdr:from>
      <cdr:x>0.03613</cdr:x>
      <cdr:y>0.86423</cdr:y>
    </cdr:from>
    <cdr:to>
      <cdr:x>0.13454</cdr:x>
      <cdr:y>0.92652</cdr:y>
    </cdr:to>
    <cdr:sp macro="" textlink="">
      <cdr:nvSpPr>
        <cdr:cNvPr id="2" name="TextBox 1">
          <a:extLst xmlns:a="http://schemas.openxmlformats.org/drawingml/2006/main">
            <a:ext uri="{FF2B5EF4-FFF2-40B4-BE49-F238E27FC236}">
              <a16:creationId xmlns:a16="http://schemas.microsoft.com/office/drawing/2014/main" id="{E675EC26-44CC-4F94-89B3-844A07E04918}"/>
            </a:ext>
          </a:extLst>
        </cdr:cNvPr>
        <cdr:cNvSpPr txBox="1"/>
      </cdr:nvSpPr>
      <cdr:spPr>
        <a:xfrm xmlns:a="http://schemas.openxmlformats.org/drawingml/2006/main">
          <a:off x="223003" y="2963457"/>
          <a:ext cx="607375" cy="2135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0.01018</cdr:x>
      <cdr:y>0.8253</cdr:y>
    </cdr:from>
    <cdr:to>
      <cdr:x>0.12588</cdr:x>
      <cdr:y>0.90316</cdr:y>
    </cdr:to>
    <cdr:sp macro="" textlink="">
      <cdr:nvSpPr>
        <cdr:cNvPr id="3" name="TextBox 2">
          <a:extLst xmlns:a="http://schemas.openxmlformats.org/drawingml/2006/main">
            <a:ext uri="{FF2B5EF4-FFF2-40B4-BE49-F238E27FC236}">
              <a16:creationId xmlns:a16="http://schemas.microsoft.com/office/drawing/2014/main" id="{AA559C53-66C4-4382-B4ED-11822C8821BA}"/>
            </a:ext>
          </a:extLst>
        </cdr:cNvPr>
        <cdr:cNvSpPr txBox="1"/>
      </cdr:nvSpPr>
      <cdr:spPr>
        <a:xfrm xmlns:a="http://schemas.openxmlformats.org/drawingml/2006/main">
          <a:off x="62816" y="2829968"/>
          <a:ext cx="714166" cy="2669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solidFill>
                <a:srgbClr val="646464"/>
              </a:solidFill>
            </a:rPr>
            <a:t>In 000’s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87463F-C1E2-472D-9AD7-8C5711B6B050}" type="datetimeFigureOut">
              <a:rPr lang="en-US" smtClean="0"/>
              <a:t>8/8/2018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C2E87-682D-4057-A28D-AE0567CF7EB9}" type="slidenum">
              <a:rPr lang="en-US" smtClean="0"/>
              <a:t>‹#›</a:t>
            </a:fld>
            <a:endParaRPr lang="en-US" dirty="0"/>
          </a:p>
        </p:txBody>
      </p:sp>
    </p:spTree>
    <p:extLst>
      <p:ext uri="{BB962C8B-B14F-4D97-AF65-F5344CB8AC3E}">
        <p14:creationId xmlns:p14="http://schemas.microsoft.com/office/powerpoint/2010/main" val="3317410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ADA1C6-B8FA-8E4B-A569-7E3CE41FAF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9976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ADA1C6-B8FA-8E4B-A569-7E3CE41FAF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344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ADA1C6-B8FA-8E4B-A569-7E3CE41FAF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513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DA1C6-B8FA-8E4B-A569-7E3CE41FAFAB}" type="slidenum">
              <a:rPr lang="en-US" smtClean="0"/>
              <a:t>21</a:t>
            </a:fld>
            <a:endParaRPr lang="en-US" dirty="0"/>
          </a:p>
        </p:txBody>
      </p:sp>
    </p:spTree>
    <p:extLst>
      <p:ext uri="{BB962C8B-B14F-4D97-AF65-F5344CB8AC3E}">
        <p14:creationId xmlns:p14="http://schemas.microsoft.com/office/powerpoint/2010/main" val="2684377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defTabSz="342900">
              <a:spcBef>
                <a:spcPts val="0"/>
              </a:spcBef>
              <a:buFont typeface="Arial" panose="020B0604020202020204" pitchFamily="34" charset="0"/>
              <a:buNone/>
              <a:defRPr/>
            </a:pPr>
            <a:r>
              <a:rPr lang="en-US" sz="1200" dirty="0">
                <a:solidFill>
                  <a:schemeClr val="tx1"/>
                </a:solidFill>
                <a:ea typeface="Calibri"/>
                <a:cs typeface="Times New Roman"/>
              </a:rPr>
              <a:t>The Process</a:t>
            </a:r>
          </a:p>
          <a:p>
            <a:pPr marL="285750" lvl="0" indent="-285750" defTabSz="342900">
              <a:spcBef>
                <a:spcPts val="0"/>
              </a:spcBef>
              <a:buFont typeface="Arial" panose="020B0604020202020204" pitchFamily="34" charset="0"/>
              <a:buChar char="•"/>
              <a:defRPr/>
            </a:pPr>
            <a:r>
              <a:rPr lang="en-US" sz="1200" dirty="0">
                <a:solidFill>
                  <a:schemeClr val="tx1"/>
                </a:solidFill>
                <a:ea typeface="Calibri"/>
                <a:cs typeface="Times New Roman"/>
              </a:rPr>
              <a:t>Define Programs and Services aligned with CORE value proposition and strategic plan goals</a:t>
            </a:r>
          </a:p>
          <a:p>
            <a:pPr marL="285750" lvl="0" indent="-285750" defTabSz="342900">
              <a:spcBef>
                <a:spcPts val="0"/>
              </a:spcBef>
              <a:buFont typeface="Arial" panose="020B0604020202020204" pitchFamily="34" charset="0"/>
              <a:buChar char="•"/>
              <a:defRPr/>
            </a:pPr>
            <a:r>
              <a:rPr lang="en-US" sz="1200" dirty="0">
                <a:solidFill>
                  <a:schemeClr val="tx1"/>
                </a:solidFill>
                <a:ea typeface="Calibri"/>
                <a:cs typeface="Times New Roman"/>
              </a:rPr>
              <a:t>Establish standards for content and delivery of programs</a:t>
            </a:r>
          </a:p>
          <a:p>
            <a:pPr marL="285750" lvl="0" indent="-285750" defTabSz="342900">
              <a:spcBef>
                <a:spcPts val="0"/>
              </a:spcBef>
              <a:buFont typeface="Arial" panose="020B0604020202020204" pitchFamily="34" charset="0"/>
              <a:buChar char="•"/>
              <a:defRPr/>
            </a:pPr>
            <a:r>
              <a:rPr lang="en-US" sz="1200" dirty="0">
                <a:solidFill>
                  <a:schemeClr val="tx1"/>
                </a:solidFill>
                <a:ea typeface="Calibri"/>
                <a:cs typeface="Times New Roman"/>
              </a:rPr>
              <a:t>Develop and implement CORE elements in phases</a:t>
            </a:r>
          </a:p>
          <a:p>
            <a:endParaRPr lang="en-US" dirty="0"/>
          </a:p>
          <a:p>
            <a:r>
              <a:rPr lang="en-US" dirty="0"/>
              <a:t>Learnings from Federal Government pilot program</a:t>
            </a:r>
          </a:p>
        </p:txBody>
      </p:sp>
      <p:sp>
        <p:nvSpPr>
          <p:cNvPr id="4" name="Slide Number Placeholder 3"/>
          <p:cNvSpPr>
            <a:spLocks noGrp="1"/>
          </p:cNvSpPr>
          <p:nvPr>
            <p:ph type="sldNum" sz="quarter" idx="10"/>
          </p:nvPr>
        </p:nvSpPr>
        <p:spPr/>
        <p:txBody>
          <a:bodyPr/>
          <a:lstStyle/>
          <a:p>
            <a:fld id="{A5ADA1C6-B8FA-8E4B-A569-7E3CE41FAFAB}" type="slidenum">
              <a:rPr lang="en-US" smtClean="0"/>
              <a:t>23</a:t>
            </a:fld>
            <a:endParaRPr lang="en-US" dirty="0"/>
          </a:p>
        </p:txBody>
      </p:sp>
    </p:spTree>
    <p:extLst>
      <p:ext uri="{BB962C8B-B14F-4D97-AF65-F5344CB8AC3E}">
        <p14:creationId xmlns:p14="http://schemas.microsoft.com/office/powerpoint/2010/main" val="1433624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Middle school/high school</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ADA1C6-B8FA-8E4B-A569-7E3CE41FAF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218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industries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ADA1C6-B8FA-8E4B-A569-7E3CE41FAF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419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ADA1C6-B8FA-8E4B-A569-7E3CE41FAF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1084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ADA1C6-B8FA-8E4B-A569-7E3CE41FAF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2596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ADA1C6-B8FA-8E4B-A569-7E3CE41FAF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991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endParaRPr lang="en-US" dirty="0"/>
          </a:p>
          <a:p>
            <a:pPr marL="171450" indent="-171450">
              <a:buFont typeface="Arial" panose="020B0604020202020204" pitchFamily="34" charset="0"/>
              <a:buChar char="•"/>
            </a:pPr>
            <a:r>
              <a:rPr lang="en-US" dirty="0"/>
              <a:t>WBENC generates most of its revenue during the first 6 months of the year. There are some remaining membership dues, NCBF sponsorships / registration fees, and other programs revenue, e.g.</a:t>
            </a:r>
            <a:r>
              <a:rPr lang="en-US" baseline="0" dirty="0"/>
              <a:t> Tuck, </a:t>
            </a:r>
            <a:r>
              <a:rPr lang="en-US" dirty="0"/>
              <a:t> to be recognized in the coming months.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2018 revenue is slightly behind last year this time. This is due to last year stretch goal for the 20</a:t>
            </a:r>
            <a:r>
              <a:rPr lang="en-US" baseline="30000" dirty="0"/>
              <a:t>th</a:t>
            </a:r>
            <a:r>
              <a:rPr lang="en-US" dirty="0"/>
              <a:t> Anniversary Celebration.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are on track to meet our expected year-end outcome.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Expenses appear low now, however, in the next two months  after the conclusion of NCBF, we will record conference-related costs.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ADA1C6-B8FA-8E4B-A569-7E3CE41FAF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862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endParaRPr lang="en-US" dirty="0"/>
          </a:p>
          <a:p>
            <a:pPr marL="171450" indent="-171450">
              <a:buFont typeface="Arial" panose="020B0604020202020204" pitchFamily="34" charset="0"/>
              <a:buChar char="•"/>
            </a:pPr>
            <a:r>
              <a:rPr lang="en-US" dirty="0"/>
              <a:t>This is a graph</a:t>
            </a:r>
            <a:r>
              <a:rPr lang="en-US" baseline="0" dirty="0"/>
              <a:t> of the previous slide.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ADA1C6-B8FA-8E4B-A569-7E3CE41FAF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3516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endParaRPr lang="en-US" dirty="0"/>
          </a:p>
          <a:p>
            <a:pPr marL="171450" indent="-171450">
              <a:buFont typeface="Arial" panose="020B0604020202020204" pitchFamily="34" charset="0"/>
              <a:buChar char="•"/>
            </a:pPr>
            <a:r>
              <a:rPr lang="en-US" dirty="0"/>
              <a:t>Our liquidity position remains strong. Cash is slightly ahead of last year.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Accounts receivable is slightly higher than last year. There</a:t>
            </a:r>
            <a:r>
              <a:rPr lang="en-US" baseline="0" dirty="0"/>
              <a:t> are no concerns.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Our financial ratios continue to improve as our cash balance grows.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ADA1C6-B8FA-8E4B-A569-7E3CE41FAF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993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endParaRPr lang="en-US" dirty="0"/>
          </a:p>
          <a:p>
            <a:pPr marL="171450" indent="-171450">
              <a:buFont typeface="Arial" panose="020B0604020202020204" pitchFamily="34" charset="0"/>
              <a:buChar char="•"/>
            </a:pPr>
            <a:r>
              <a:rPr lang="en-US" dirty="0"/>
              <a:t>Revenue: We are on track to exceed our Summit &amp; Salute revenue budget. For sponsorship, we have an additional $65,000 to record in July (due to sponsor’s request to be bill in the month aligned with their fiscal year). Registration fees exceeded budget by $128,000 or 32%.</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Record breaking attendance hosted 1,713 attendees in Dallas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ADA1C6-B8FA-8E4B-A569-7E3CE41FAF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971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endParaRPr lang="en-US" dirty="0"/>
          </a:p>
          <a:p>
            <a:pPr marL="171450" indent="-171450">
              <a:buFont typeface="Arial" panose="020B0604020202020204" pitchFamily="34" charset="0"/>
              <a:buChar char="•"/>
            </a:pPr>
            <a:r>
              <a:rPr lang="en-US" dirty="0"/>
              <a:t>Revenue: An additional $150,000 of revenue will be recognized</a:t>
            </a:r>
            <a:r>
              <a:rPr lang="en-US" baseline="0" dirty="0"/>
              <a:t> in the June financial, in addition, will record onsite registration fees and silent auction.</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Online conference registration closed on June 11</a:t>
            </a:r>
            <a:r>
              <a:rPr lang="en-US" baseline="30000" dirty="0"/>
              <a:t>th</a:t>
            </a:r>
            <a:r>
              <a:rPr lang="en-US" baseline="0" dirty="0"/>
              <a:t>.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Expenses: The majority of the conference-related invoices will be received in June and July. Therefore, expenses appear low now.  </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ADA1C6-B8FA-8E4B-A569-7E3CE41FAF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018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ADA1C6-B8FA-8E4B-A569-7E3CE41FAF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282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ADA1C6-B8FA-8E4B-A569-7E3CE41FAF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131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for Edi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3"/>
          <p:cNvSpPr>
            <a:spLocks noGrp="1"/>
          </p:cNvSpPr>
          <p:nvPr>
            <p:ph type="body" sz="half" idx="14" hasCustomPrompt="1"/>
          </p:nvPr>
        </p:nvSpPr>
        <p:spPr>
          <a:xfrm>
            <a:off x="3317431" y="3945057"/>
            <a:ext cx="5557140" cy="349347"/>
          </a:xfrm>
          <a:prstGeom prst="rect">
            <a:avLst/>
          </a:prstGeom>
        </p:spPr>
        <p:txBody>
          <a:bodyPr anchor="ctr">
            <a:noAutofit/>
          </a:bodyPr>
          <a:lstStyle>
            <a:lvl1pPr marL="0" indent="0" algn="ctr">
              <a:buNone/>
              <a:defRPr sz="2133" b="1" i="0" baseline="0">
                <a:solidFill>
                  <a:schemeClr val="bg1"/>
                </a:solidFill>
                <a:latin typeface="Calibri Light"/>
                <a:cs typeface="Calibri Light"/>
              </a:defRPr>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dirty="0"/>
              <a:t>Presenter Goes Here</a:t>
            </a:r>
          </a:p>
        </p:txBody>
      </p:sp>
      <p:sp>
        <p:nvSpPr>
          <p:cNvPr id="8" name="Text Placeholder 3"/>
          <p:cNvSpPr>
            <a:spLocks noGrp="1"/>
          </p:cNvSpPr>
          <p:nvPr>
            <p:ph type="body" sz="half" idx="15" hasCustomPrompt="1"/>
          </p:nvPr>
        </p:nvSpPr>
        <p:spPr>
          <a:xfrm>
            <a:off x="3317431" y="4419232"/>
            <a:ext cx="5557140" cy="349347"/>
          </a:xfrm>
          <a:prstGeom prst="rect">
            <a:avLst/>
          </a:prstGeom>
        </p:spPr>
        <p:txBody>
          <a:bodyPr anchor="ctr">
            <a:noAutofit/>
          </a:bodyPr>
          <a:lstStyle>
            <a:lvl1pPr marL="0" indent="0" algn="ctr">
              <a:buNone/>
              <a:defRPr sz="1600" cap="none" baseline="0">
                <a:solidFill>
                  <a:srgbClr val="FFFFFF"/>
                </a:solidFill>
                <a:latin typeface="Calibri Light"/>
                <a:cs typeface="Calibri Light"/>
              </a:defRPr>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marL="0" marR="0" lvl="0" indent="0" algn="ctr" defTabSz="609585" rtl="0" eaLnBrk="1" fontAlgn="auto" latinLnBrk="0" hangingPunct="1">
              <a:lnSpc>
                <a:spcPct val="100000"/>
              </a:lnSpc>
              <a:spcBef>
                <a:spcPct val="20000"/>
              </a:spcBef>
              <a:spcAft>
                <a:spcPts val="0"/>
              </a:spcAft>
              <a:buClrTx/>
              <a:buSzTx/>
              <a:buFont typeface="Arial"/>
              <a:buNone/>
              <a:tabLst/>
              <a:defRPr/>
            </a:pPr>
            <a:r>
              <a:rPr lang="en-US" dirty="0"/>
              <a:t>Date Goes Here</a:t>
            </a:r>
          </a:p>
        </p:txBody>
      </p:sp>
      <p:sp>
        <p:nvSpPr>
          <p:cNvPr id="4" name="Rectangle 3"/>
          <p:cNvSpPr/>
          <p:nvPr userDrawn="1"/>
        </p:nvSpPr>
        <p:spPr>
          <a:xfrm>
            <a:off x="2438400" y="3117755"/>
            <a:ext cx="7315200" cy="121920"/>
          </a:xfrm>
          <a:prstGeom prst="rect">
            <a:avLst/>
          </a:prstGeom>
          <a:solidFill>
            <a:srgbClr val="D7D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ext Placeholder 3"/>
          <p:cNvSpPr>
            <a:spLocks noGrp="1"/>
          </p:cNvSpPr>
          <p:nvPr>
            <p:ph type="body" sz="half" idx="16" hasCustomPrompt="1"/>
          </p:nvPr>
        </p:nvSpPr>
        <p:spPr>
          <a:xfrm>
            <a:off x="3317431" y="1938197"/>
            <a:ext cx="5557140" cy="349347"/>
          </a:xfrm>
          <a:prstGeom prst="rect">
            <a:avLst/>
          </a:prstGeom>
        </p:spPr>
        <p:txBody>
          <a:bodyPr anchor="ctr">
            <a:noAutofit/>
          </a:bodyPr>
          <a:lstStyle>
            <a:lvl1pPr marL="0" indent="0" algn="ctr">
              <a:buNone/>
              <a:defRPr sz="4000" b="1" i="0" cap="all" spc="0" baseline="0">
                <a:solidFill>
                  <a:schemeClr val="bg1"/>
                </a:solidFill>
                <a:latin typeface="century gothic" charset="0"/>
                <a:cs typeface="Calibri Light"/>
              </a:defRPr>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dirty="0"/>
              <a:t>Title Goes Here</a:t>
            </a:r>
          </a:p>
        </p:txBody>
      </p:sp>
    </p:spTree>
    <p:extLst>
      <p:ext uri="{BB962C8B-B14F-4D97-AF65-F5344CB8AC3E}">
        <p14:creationId xmlns:p14="http://schemas.microsoft.com/office/powerpoint/2010/main" val="3767103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9"/>
          <p:cNvSpPr>
            <a:spLocks noGrp="1"/>
          </p:cNvSpPr>
          <p:nvPr>
            <p:ph type="body" sz="quarter" idx="16" hasCustomPrompt="1"/>
          </p:nvPr>
        </p:nvSpPr>
        <p:spPr>
          <a:xfrm>
            <a:off x="3511296" y="1219200"/>
            <a:ext cx="8229600" cy="4572000"/>
          </a:xfrm>
          <a:prstGeom prst="rect">
            <a:avLst/>
          </a:prstGeom>
        </p:spPr>
        <p:txBody>
          <a:bodyPr lIns="0">
            <a:normAutofit/>
          </a:bodyPr>
          <a:lstStyle>
            <a:lvl1pPr marL="457189" marR="0" indent="-457189" algn="l" defTabSz="609585" rtl="0" eaLnBrk="1" fontAlgn="auto" latinLnBrk="0" hangingPunct="1">
              <a:lnSpc>
                <a:spcPct val="100000"/>
              </a:lnSpc>
              <a:spcBef>
                <a:spcPct val="20000"/>
              </a:spcBef>
              <a:spcAft>
                <a:spcPts val="0"/>
              </a:spcAft>
              <a:buClrTx/>
              <a:buSzTx/>
              <a:buFont typeface="Arial"/>
              <a:buNone/>
              <a:tabLst/>
              <a:defRPr baseline="0">
                <a:solidFill>
                  <a:srgbClr val="646464"/>
                </a:solidFill>
              </a:defRPr>
            </a:lvl1pPr>
          </a:lstStyle>
          <a:p>
            <a:pPr marL="457189" marR="0" lvl="0" indent="-457189" algn="l" defTabSz="609585" rtl="0" eaLnBrk="1" fontAlgn="auto" latinLnBrk="0" hangingPunct="1">
              <a:lnSpc>
                <a:spcPct val="100000"/>
              </a:lnSpc>
              <a:spcBef>
                <a:spcPct val="20000"/>
              </a:spcBef>
              <a:spcAft>
                <a:spcPts val="0"/>
              </a:spcAft>
              <a:buClrTx/>
              <a:buSzTx/>
              <a:buFont typeface="Arial"/>
              <a:buNone/>
              <a:tabLst/>
              <a:defRPr/>
            </a:pPr>
            <a:r>
              <a:rPr lang="en-US" dirty="0"/>
              <a:t>Add list of topics here</a:t>
            </a:r>
          </a:p>
        </p:txBody>
      </p:sp>
      <p:sp>
        <p:nvSpPr>
          <p:cNvPr id="4" name="Title 1"/>
          <p:cNvSpPr>
            <a:spLocks noGrp="1"/>
          </p:cNvSpPr>
          <p:nvPr>
            <p:ph type="title" hasCustomPrompt="1"/>
          </p:nvPr>
        </p:nvSpPr>
        <p:spPr>
          <a:xfrm>
            <a:off x="3511296" y="0"/>
            <a:ext cx="8229600" cy="914400"/>
          </a:xfrm>
        </p:spPr>
        <p:txBody>
          <a:bodyPr lIns="0" rIns="0" anchor="b" anchorCtr="0">
            <a:normAutofit/>
          </a:bodyPr>
          <a:lstStyle>
            <a:lvl1pPr>
              <a:defRPr sz="2667" spc="0" baseline="0">
                <a:solidFill>
                  <a:srgbClr val="008B97"/>
                </a:solidFill>
                <a:latin typeface="century gothic" charset="0"/>
              </a:defRPr>
            </a:lvl1pPr>
          </a:lstStyle>
          <a:p>
            <a:r>
              <a:rPr lang="en-US" dirty="0"/>
              <a:t>Slide Title </a:t>
            </a:r>
            <a:r>
              <a:rPr lang="en-US" dirty="0" err="1"/>
              <a:t>HERe</a:t>
            </a:r>
            <a:endParaRPr lang="en-US" dirty="0"/>
          </a:p>
        </p:txBody>
      </p:sp>
      <p:cxnSp>
        <p:nvCxnSpPr>
          <p:cNvPr id="5" name="Straight Connector 4"/>
          <p:cNvCxnSpPr/>
          <p:nvPr userDrawn="1"/>
        </p:nvCxnSpPr>
        <p:spPr>
          <a:xfrm>
            <a:off x="3499104" y="914400"/>
            <a:ext cx="8229600"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25238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11296" y="1219200"/>
            <a:ext cx="8229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3511296" y="0"/>
            <a:ext cx="8229600" cy="914400"/>
          </a:xfrm>
        </p:spPr>
        <p:txBody>
          <a:bodyPr lIns="0" rIns="0" anchor="b" anchorCtr="0">
            <a:normAutofit/>
          </a:bodyPr>
          <a:lstStyle>
            <a:lvl1pPr>
              <a:defRPr sz="2667" spc="0" baseline="0">
                <a:solidFill>
                  <a:srgbClr val="652F8F"/>
                </a:solidFill>
                <a:latin typeface="century gothic" charset="0"/>
              </a:defRPr>
            </a:lvl1pPr>
          </a:lstStyle>
          <a:p>
            <a:r>
              <a:rPr lang="en-US" dirty="0"/>
              <a:t>Slide Title </a:t>
            </a:r>
            <a:r>
              <a:rPr lang="en-US" dirty="0" err="1"/>
              <a:t>HERe</a:t>
            </a:r>
            <a:endParaRPr lang="en-US" dirty="0"/>
          </a:p>
        </p:txBody>
      </p:sp>
      <p:cxnSp>
        <p:nvCxnSpPr>
          <p:cNvPr id="6" name="Straight Connector 5"/>
          <p:cNvCxnSpPr/>
          <p:nvPr userDrawn="1"/>
        </p:nvCxnSpPr>
        <p:spPr>
          <a:xfrm>
            <a:off x="3499104" y="914400"/>
            <a:ext cx="8229600"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682740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urple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511296" y="0"/>
            <a:ext cx="8229600" cy="914400"/>
          </a:xfrm>
        </p:spPr>
        <p:txBody>
          <a:bodyPr lIns="0" rIns="0" anchor="b" anchorCtr="0">
            <a:normAutofit/>
          </a:bodyPr>
          <a:lstStyle>
            <a:lvl1pPr>
              <a:defRPr sz="2667" spc="0" baseline="0">
                <a:solidFill>
                  <a:srgbClr val="008B97"/>
                </a:solidFill>
                <a:latin typeface="century gothic" charset="0"/>
              </a:defRPr>
            </a:lvl1pPr>
          </a:lstStyle>
          <a:p>
            <a:r>
              <a:rPr lang="en-US" dirty="0"/>
              <a:t>Slide Title </a:t>
            </a:r>
            <a:r>
              <a:rPr lang="en-US" dirty="0" err="1"/>
              <a:t>HERe</a:t>
            </a:r>
            <a:endParaRPr lang="en-US" dirty="0"/>
          </a:p>
        </p:txBody>
      </p:sp>
      <p:cxnSp>
        <p:nvCxnSpPr>
          <p:cNvPr id="6" name="Straight Connector 5"/>
          <p:cNvCxnSpPr/>
          <p:nvPr userDrawn="1"/>
        </p:nvCxnSpPr>
        <p:spPr>
          <a:xfrm>
            <a:off x="3499104" y="914400"/>
            <a:ext cx="8229600"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7" name="Content Placeholder 3"/>
          <p:cNvSpPr>
            <a:spLocks noGrp="1"/>
          </p:cNvSpPr>
          <p:nvPr>
            <p:ph sz="quarter" idx="10"/>
          </p:nvPr>
        </p:nvSpPr>
        <p:spPr>
          <a:xfrm>
            <a:off x="3511296" y="1219200"/>
            <a:ext cx="8229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066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l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11296" y="1219200"/>
            <a:ext cx="8229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3511296" y="0"/>
            <a:ext cx="8229600" cy="914400"/>
          </a:xfrm>
        </p:spPr>
        <p:txBody>
          <a:bodyPr lIns="0" rIns="0" anchor="b" anchorCtr="0">
            <a:normAutofit/>
          </a:bodyPr>
          <a:lstStyle>
            <a:lvl1pPr>
              <a:defRPr sz="2667" spc="0" baseline="0">
                <a:solidFill>
                  <a:srgbClr val="652F8F"/>
                </a:solidFill>
                <a:latin typeface="century gothic" charset="0"/>
              </a:defRPr>
            </a:lvl1pPr>
          </a:lstStyle>
          <a:p>
            <a:r>
              <a:rPr lang="en-US" dirty="0"/>
              <a:t>Slide Title </a:t>
            </a:r>
            <a:r>
              <a:rPr lang="en-US" dirty="0" err="1"/>
              <a:t>HERe</a:t>
            </a:r>
            <a:endParaRPr lang="en-US" dirty="0"/>
          </a:p>
        </p:txBody>
      </p:sp>
      <p:cxnSp>
        <p:nvCxnSpPr>
          <p:cNvPr id="6" name="Straight Connector 5"/>
          <p:cNvCxnSpPr/>
          <p:nvPr userDrawn="1"/>
        </p:nvCxnSpPr>
        <p:spPr>
          <a:xfrm>
            <a:off x="3499104" y="914400"/>
            <a:ext cx="8229600"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858811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half" idx="16" hasCustomPrompt="1"/>
          </p:nvPr>
        </p:nvSpPr>
        <p:spPr>
          <a:xfrm>
            <a:off x="3317431" y="3024063"/>
            <a:ext cx="5557140" cy="349347"/>
          </a:xfrm>
          <a:prstGeom prst="rect">
            <a:avLst/>
          </a:prstGeom>
        </p:spPr>
        <p:txBody>
          <a:bodyPr anchor="ctr">
            <a:noAutofit/>
          </a:bodyPr>
          <a:lstStyle>
            <a:lvl1pPr marL="0" indent="0" algn="ctr">
              <a:buNone/>
              <a:defRPr sz="4000" b="1" i="0" cap="all" spc="0" baseline="0">
                <a:solidFill>
                  <a:schemeClr val="bg1"/>
                </a:solidFill>
                <a:latin typeface="century gothic" charset="0"/>
                <a:cs typeface="Calibri Light"/>
              </a:defRPr>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dirty="0"/>
              <a:t>Section slide title Goes Here</a:t>
            </a:r>
          </a:p>
        </p:txBody>
      </p:sp>
    </p:spTree>
    <p:extLst>
      <p:ext uri="{BB962C8B-B14F-4D97-AF65-F5344CB8AC3E}">
        <p14:creationId xmlns:p14="http://schemas.microsoft.com/office/powerpoint/2010/main" val="1998406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2438400" y="3302949"/>
            <a:ext cx="7315200" cy="121920"/>
          </a:xfrm>
          <a:prstGeom prst="rect">
            <a:avLst/>
          </a:prstGeom>
          <a:solidFill>
            <a:srgbClr val="D7D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Text Placeholder 3"/>
          <p:cNvSpPr>
            <a:spLocks noGrp="1"/>
          </p:cNvSpPr>
          <p:nvPr>
            <p:ph type="body" sz="half" idx="16" hasCustomPrompt="1"/>
          </p:nvPr>
        </p:nvSpPr>
        <p:spPr>
          <a:xfrm>
            <a:off x="2438400" y="2123392"/>
            <a:ext cx="7315203" cy="349347"/>
          </a:xfrm>
          <a:prstGeom prst="rect">
            <a:avLst/>
          </a:prstGeom>
        </p:spPr>
        <p:txBody>
          <a:bodyPr anchor="ctr">
            <a:noAutofit/>
          </a:bodyPr>
          <a:lstStyle>
            <a:lvl1pPr marL="0" indent="0" algn="ctr">
              <a:buNone/>
              <a:defRPr sz="4000" b="1" i="0" cap="all" spc="0" baseline="0">
                <a:solidFill>
                  <a:schemeClr val="bg1"/>
                </a:solidFill>
                <a:latin typeface="century gothic" charset="0"/>
                <a:cs typeface="Calibri Light"/>
              </a:defRPr>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a:t>Thank you or Closing </a:t>
            </a:r>
            <a:r>
              <a:rPr lang="en-US" dirty="0"/>
              <a:t>slide title Goes Here</a:t>
            </a:r>
          </a:p>
        </p:txBody>
      </p:sp>
    </p:spTree>
    <p:extLst>
      <p:ext uri="{BB962C8B-B14F-4D97-AF65-F5344CB8AC3E}">
        <p14:creationId xmlns:p14="http://schemas.microsoft.com/office/powerpoint/2010/main" val="3763391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7"/>
          <p:cNvSpPr>
            <a:spLocks noGrp="1"/>
          </p:cNvSpPr>
          <p:nvPr>
            <p:ph type="body" idx="1"/>
          </p:nvPr>
        </p:nvSpPr>
        <p:spPr>
          <a:xfrm>
            <a:off x="838200" y="1826684"/>
            <a:ext cx="10515600" cy="4349749"/>
          </a:xfrm>
          <a:prstGeom prst="rect">
            <a:avLst/>
          </a:prstGeom>
        </p:spPr>
        <p:txBody>
          <a:bodyPr vert="horz" lIns="9144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3088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609585" rtl="0" eaLnBrk="1" latinLnBrk="0" hangingPunct="1">
        <a:spcBef>
          <a:spcPct val="0"/>
        </a:spcBef>
        <a:buNone/>
        <a:defRPr sz="3200" b="1" i="0" kern="1200" cap="all" baseline="0">
          <a:solidFill>
            <a:srgbClr val="646464"/>
          </a:solidFill>
          <a:latin typeface="+mj-lt"/>
          <a:ea typeface="+mj-ea"/>
          <a:cs typeface="+mj-cs"/>
        </a:defRPr>
      </a:lvl1pPr>
    </p:titleStyle>
    <p:bodyStyle>
      <a:lvl1pPr marL="0" indent="0" algn="l" defTabSz="609585" rtl="0" eaLnBrk="1" latinLnBrk="0" hangingPunct="1">
        <a:spcBef>
          <a:spcPct val="20000"/>
        </a:spcBef>
        <a:buFontTx/>
        <a:buNone/>
        <a:defRPr sz="1467" kern="1200" baseline="0">
          <a:solidFill>
            <a:srgbClr val="646464"/>
          </a:solidFill>
          <a:latin typeface="+mn-lt"/>
          <a:ea typeface="+mn-ea"/>
          <a:cs typeface="+mn-cs"/>
        </a:defRPr>
      </a:lvl1pPr>
      <a:lvl2pPr marL="670543" indent="-380990" algn="l" defTabSz="609585" rtl="0" eaLnBrk="1" latinLnBrk="0" hangingPunct="1">
        <a:spcBef>
          <a:spcPct val="20000"/>
        </a:spcBef>
        <a:buFont typeface="Arial" charset="0"/>
        <a:buChar char="•"/>
        <a:defRPr sz="1467" kern="1200" baseline="0">
          <a:solidFill>
            <a:srgbClr val="646464"/>
          </a:solidFill>
          <a:latin typeface="+mn-lt"/>
          <a:ea typeface="+mn-ea"/>
          <a:cs typeface="+mn-cs"/>
        </a:defRPr>
      </a:lvl2pPr>
      <a:lvl3pPr marL="1280128" indent="-304792" algn="l" defTabSz="609585" rtl="0" eaLnBrk="1" latinLnBrk="0" hangingPunct="1">
        <a:spcBef>
          <a:spcPct val="20000"/>
        </a:spcBef>
        <a:buFont typeface="Arial" charset="0"/>
        <a:buChar char="•"/>
        <a:defRPr sz="1467" kern="1200" baseline="0">
          <a:solidFill>
            <a:srgbClr val="646464"/>
          </a:solidFill>
          <a:latin typeface="+mn-lt"/>
          <a:ea typeface="+mn-ea"/>
          <a:cs typeface="+mn-cs"/>
        </a:defRPr>
      </a:lvl3pPr>
      <a:lvl4pPr marL="1889713" indent="-304792" algn="l" defTabSz="609585" rtl="0" eaLnBrk="1" latinLnBrk="0" hangingPunct="1">
        <a:spcBef>
          <a:spcPct val="20000"/>
        </a:spcBef>
        <a:buFont typeface="Arial" charset="0"/>
        <a:buChar char="•"/>
        <a:defRPr sz="1467" kern="1200" baseline="0">
          <a:solidFill>
            <a:srgbClr val="646464"/>
          </a:solidFill>
          <a:latin typeface="+mn-lt"/>
          <a:ea typeface="+mn-ea"/>
          <a:cs typeface="+mn-cs"/>
        </a:defRPr>
      </a:lvl4pPr>
      <a:lvl5pPr marL="2499298" indent="-304792" algn="l" defTabSz="609585" rtl="0" eaLnBrk="1" latinLnBrk="0" hangingPunct="1">
        <a:spcBef>
          <a:spcPct val="20000"/>
        </a:spcBef>
        <a:buFont typeface="Arial" charset="0"/>
        <a:buChar char="•"/>
        <a:defRPr sz="1467" kern="1200" baseline="0">
          <a:solidFill>
            <a:srgbClr val="646464"/>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sz="2667" dirty="0"/>
              <a:t>COBO Center</a:t>
            </a:r>
          </a:p>
        </p:txBody>
      </p:sp>
      <p:sp>
        <p:nvSpPr>
          <p:cNvPr id="3" name="Text Placeholder 2"/>
          <p:cNvSpPr>
            <a:spLocks noGrp="1"/>
          </p:cNvSpPr>
          <p:nvPr>
            <p:ph type="body" sz="half" idx="15"/>
          </p:nvPr>
        </p:nvSpPr>
        <p:spPr/>
        <p:txBody>
          <a:bodyPr/>
          <a:lstStyle/>
          <a:p>
            <a:r>
              <a:rPr lang="en-US" sz="2133" dirty="0"/>
              <a:t>Detroit, MI</a:t>
            </a:r>
          </a:p>
        </p:txBody>
      </p:sp>
      <p:sp>
        <p:nvSpPr>
          <p:cNvPr id="4" name="Text Placeholder 3"/>
          <p:cNvSpPr>
            <a:spLocks noGrp="1"/>
          </p:cNvSpPr>
          <p:nvPr>
            <p:ph type="body" sz="half" idx="16"/>
          </p:nvPr>
        </p:nvSpPr>
        <p:spPr>
          <a:xfrm>
            <a:off x="872199" y="1938197"/>
            <a:ext cx="10588283" cy="349347"/>
          </a:xfrm>
        </p:spPr>
        <p:txBody>
          <a:bodyPr/>
          <a:lstStyle/>
          <a:p>
            <a:r>
              <a:rPr lang="en-US" dirty="0"/>
              <a:t>Wbenc board of directors</a:t>
            </a:r>
          </a:p>
          <a:p>
            <a:r>
              <a:rPr lang="en-US" sz="3733" dirty="0"/>
              <a:t>june 2018 board meeting</a:t>
            </a:r>
          </a:p>
        </p:txBody>
      </p:sp>
    </p:spTree>
    <p:extLst>
      <p:ext uri="{BB962C8B-B14F-4D97-AF65-F5344CB8AC3E}">
        <p14:creationId xmlns:p14="http://schemas.microsoft.com/office/powerpoint/2010/main" val="1257560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Topics</a:t>
            </a:r>
          </a:p>
        </p:txBody>
      </p:sp>
      <p:sp>
        <p:nvSpPr>
          <p:cNvPr id="3" name="Content Placeholder 2"/>
          <p:cNvSpPr>
            <a:spLocks noGrp="1"/>
          </p:cNvSpPr>
          <p:nvPr>
            <p:ph sz="quarter" idx="10"/>
          </p:nvPr>
        </p:nvSpPr>
        <p:spPr/>
        <p:txBody>
          <a:bodyPr>
            <a:normAutofit fontScale="92500" lnSpcReduction="20000"/>
          </a:bodyPr>
          <a:lstStyle/>
          <a:p>
            <a:pPr marL="457189" indent="-457189">
              <a:buFont typeface="Arial" panose="020B0604020202020204" pitchFamily="34" charset="0"/>
              <a:buChar char="•"/>
            </a:pPr>
            <a:r>
              <a:rPr lang="en-US" sz="2667" dirty="0"/>
              <a:t>YTD May 2018 Financial Results</a:t>
            </a:r>
          </a:p>
          <a:p>
            <a:pPr marL="457189" indent="-457189">
              <a:buFont typeface="Arial" panose="020B0604020202020204" pitchFamily="34" charset="0"/>
              <a:buChar char="•"/>
            </a:pPr>
            <a:endParaRPr lang="en-US" sz="2667" dirty="0"/>
          </a:p>
          <a:p>
            <a:pPr marL="457189" indent="-457189">
              <a:buFont typeface="Arial" panose="020B0604020202020204" pitchFamily="34" charset="0"/>
              <a:buChar char="•"/>
            </a:pPr>
            <a:r>
              <a:rPr lang="en-US" sz="2667" dirty="0"/>
              <a:t>Summit &amp; Salute Financial Performance </a:t>
            </a:r>
          </a:p>
          <a:p>
            <a:pPr marL="457189" indent="-457189">
              <a:buFont typeface="Arial" panose="020B0604020202020204" pitchFamily="34" charset="0"/>
              <a:buChar char="•"/>
            </a:pPr>
            <a:endParaRPr lang="en-US" sz="2667" dirty="0"/>
          </a:p>
          <a:p>
            <a:pPr marL="457189" indent="-457189">
              <a:buFont typeface="Arial" panose="020B0604020202020204" pitchFamily="34" charset="0"/>
              <a:buChar char="•"/>
            </a:pPr>
            <a:r>
              <a:rPr lang="en-US" sz="2667" dirty="0"/>
              <a:t>National Conference &amp; Business Fair Progress </a:t>
            </a:r>
          </a:p>
          <a:p>
            <a:r>
              <a:rPr lang="en-US" sz="2667" dirty="0"/>
              <a:t> </a:t>
            </a:r>
          </a:p>
          <a:p>
            <a:pPr marL="457189" indent="-457189">
              <a:buFont typeface="Arial" panose="020B0604020202020204" pitchFamily="34" charset="0"/>
              <a:buChar char="•"/>
            </a:pPr>
            <a:r>
              <a:rPr lang="en-US" sz="2667" dirty="0"/>
              <a:t>Status of 2017 Audit </a:t>
            </a:r>
          </a:p>
          <a:p>
            <a:pPr marL="457189" indent="-457189">
              <a:buFont typeface="Arial" panose="020B0604020202020204" pitchFamily="34" charset="0"/>
              <a:buChar char="•"/>
            </a:pPr>
            <a:endParaRPr lang="en-US" sz="2667" dirty="0"/>
          </a:p>
          <a:p>
            <a:pPr marL="457189" indent="-457189">
              <a:buFont typeface="Arial" panose="020B0604020202020204" pitchFamily="34" charset="0"/>
              <a:buChar char="•"/>
            </a:pPr>
            <a:r>
              <a:rPr lang="en-US" sz="2667" dirty="0"/>
              <a:t>Investment Update</a:t>
            </a:r>
          </a:p>
          <a:p>
            <a:pPr marL="457189" indent="-457189">
              <a:buFont typeface="Arial" panose="020B0604020202020204" pitchFamily="34" charset="0"/>
              <a:buChar char="•"/>
            </a:pPr>
            <a:endParaRPr lang="en-US" sz="2667" dirty="0"/>
          </a:p>
          <a:p>
            <a:pPr marL="457189" indent="-457189">
              <a:buFont typeface="Arial" panose="020B0604020202020204" pitchFamily="34" charset="0"/>
              <a:buChar char="•"/>
            </a:pPr>
            <a:r>
              <a:rPr lang="en-US" sz="2667" dirty="0"/>
              <a:t>2019 Budget Development Schedule</a:t>
            </a:r>
          </a:p>
        </p:txBody>
      </p:sp>
      <p:sp>
        <p:nvSpPr>
          <p:cNvPr id="4" name="Vertical Text Placeholder 6"/>
          <p:cNvSpPr txBox="1">
            <a:spLocks/>
          </p:cNvSpPr>
          <p:nvPr/>
        </p:nvSpPr>
        <p:spPr>
          <a:xfrm rot="10800000">
            <a:off x="971768" y="5941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defTabSz="609585"/>
            <a:r>
              <a:rPr lang="en-US" sz="4267" dirty="0">
                <a:solidFill>
                  <a:prstClr val="white"/>
                </a:solidFill>
              </a:rPr>
              <a:t>Financials </a:t>
            </a:r>
          </a:p>
        </p:txBody>
      </p:sp>
    </p:spTree>
    <p:extLst>
      <p:ext uri="{BB962C8B-B14F-4D97-AF65-F5344CB8AC3E}">
        <p14:creationId xmlns:p14="http://schemas.microsoft.com/office/powerpoint/2010/main" val="390426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r>
              <a:rPr lang="en-US" sz="2667" dirty="0"/>
              <a:t>As of May 31, 2018:</a:t>
            </a:r>
          </a:p>
          <a:p>
            <a:pPr marL="457189" indent="-457189">
              <a:buFont typeface="Arial" panose="020B0604020202020204" pitchFamily="34" charset="0"/>
              <a:buChar char="•"/>
            </a:pPr>
            <a:r>
              <a:rPr lang="en-US" sz="2667" dirty="0"/>
              <a:t>Revenue: WBENC has reached $10.8mm, which is 85% of the budgeted amount of $12.7mm </a:t>
            </a:r>
            <a:r>
              <a:rPr lang="en-US" sz="2133" dirty="0"/>
              <a:t>(at 5/31/17, 93% of the total 2017 revenue budget had been achieved) </a:t>
            </a:r>
          </a:p>
          <a:p>
            <a:pPr marL="457189" indent="-457189">
              <a:buFont typeface="Arial" panose="020B0604020202020204" pitchFamily="34" charset="0"/>
              <a:buChar char="•"/>
            </a:pPr>
            <a:r>
              <a:rPr lang="en-US" sz="2667" dirty="0"/>
              <a:t>Expenses: $4.4mm, which is 35% of the budgeted amount of $12.7mm </a:t>
            </a:r>
            <a:endParaRPr lang="en-US" sz="2133" dirty="0"/>
          </a:p>
          <a:p>
            <a:pPr marL="457189" indent="-457189">
              <a:buFont typeface="Arial" panose="020B0604020202020204" pitchFamily="34" charset="0"/>
              <a:buChar char="•"/>
            </a:pPr>
            <a:r>
              <a:rPr lang="en-US" sz="2667" dirty="0"/>
              <a:t>Change in Net Assets (Net Income): $6.5mm (This will be greatly reduced as the year goes on; WBENC still expects the budgeted net income.)</a:t>
            </a:r>
          </a:p>
          <a:p>
            <a:pPr lvl="1" indent="0">
              <a:buNone/>
            </a:pPr>
            <a:endParaRPr lang="en-US" sz="2667" dirty="0"/>
          </a:p>
          <a:p>
            <a:endParaRPr lang="en-US" dirty="0"/>
          </a:p>
        </p:txBody>
      </p:sp>
      <p:sp>
        <p:nvSpPr>
          <p:cNvPr id="3" name="Title 2"/>
          <p:cNvSpPr>
            <a:spLocks noGrp="1"/>
          </p:cNvSpPr>
          <p:nvPr>
            <p:ph type="title"/>
          </p:nvPr>
        </p:nvSpPr>
        <p:spPr/>
        <p:txBody>
          <a:bodyPr/>
          <a:lstStyle/>
          <a:p>
            <a:r>
              <a:rPr lang="en-US" dirty="0"/>
              <a:t>YTD May 2018 FINANCIAL RESULTS</a:t>
            </a:r>
          </a:p>
        </p:txBody>
      </p:sp>
      <p:sp>
        <p:nvSpPr>
          <p:cNvPr id="6" name="Vertical Text Placeholder 6"/>
          <p:cNvSpPr txBox="1">
            <a:spLocks/>
          </p:cNvSpPr>
          <p:nvPr/>
        </p:nvSpPr>
        <p:spPr>
          <a:xfrm rot="10800000">
            <a:off x="971768" y="5941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defTabSz="609585"/>
            <a:r>
              <a:rPr lang="en-US" sz="4267" dirty="0">
                <a:solidFill>
                  <a:prstClr val="white"/>
                </a:solidFill>
              </a:rPr>
              <a:t>financials</a:t>
            </a:r>
          </a:p>
        </p:txBody>
      </p:sp>
    </p:spTree>
    <p:extLst>
      <p:ext uri="{BB962C8B-B14F-4D97-AF65-F5344CB8AC3E}">
        <p14:creationId xmlns:p14="http://schemas.microsoft.com/office/powerpoint/2010/main" val="517575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43380698-DF94-4183-920A-F2E6235405FD}"/>
              </a:ext>
            </a:extLst>
          </p:cNvPr>
          <p:cNvGraphicFramePr>
            <a:graphicFrameLocks noGrp="1"/>
          </p:cNvGraphicFramePr>
          <p:nvPr>
            <p:ph sz="quarter" idx="10"/>
            <p:extLst/>
          </p:nvPr>
        </p:nvGraphicFramePr>
        <p:xfrm>
          <a:off x="3511551" y="12192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a:t>YTD May 2018 FINANCIAL RESULTS</a:t>
            </a:r>
          </a:p>
        </p:txBody>
      </p:sp>
      <p:sp>
        <p:nvSpPr>
          <p:cNvPr id="6" name="Vertical Text Placeholder 6"/>
          <p:cNvSpPr txBox="1">
            <a:spLocks/>
          </p:cNvSpPr>
          <p:nvPr/>
        </p:nvSpPr>
        <p:spPr>
          <a:xfrm rot="10800000">
            <a:off x="971768" y="5941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defTabSz="609585"/>
            <a:r>
              <a:rPr lang="en-US" sz="4267" dirty="0">
                <a:solidFill>
                  <a:prstClr val="white"/>
                </a:solidFill>
              </a:rPr>
              <a:t>Financials </a:t>
            </a:r>
          </a:p>
        </p:txBody>
      </p:sp>
    </p:spTree>
    <p:extLst>
      <p:ext uri="{BB962C8B-B14F-4D97-AF65-F5344CB8AC3E}">
        <p14:creationId xmlns:p14="http://schemas.microsoft.com/office/powerpoint/2010/main" val="2097547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r>
              <a:rPr lang="en-US" sz="2667" dirty="0"/>
              <a:t>Balance Sheet as of May 31, 2018</a:t>
            </a:r>
          </a:p>
          <a:p>
            <a:pPr marL="457189" indent="-457189">
              <a:buFont typeface="Arial" panose="020B0604020202020204" pitchFamily="34" charset="0"/>
              <a:buChar char="•"/>
            </a:pPr>
            <a:r>
              <a:rPr lang="en-US" sz="2667" dirty="0"/>
              <a:t>Cash - $7.8mm </a:t>
            </a:r>
            <a:r>
              <a:rPr lang="en-US" sz="2133" dirty="0"/>
              <a:t>($7.7mm at 5/31/17)</a:t>
            </a:r>
          </a:p>
          <a:p>
            <a:pPr marL="457189" indent="-457189">
              <a:buFont typeface="Arial" panose="020B0604020202020204" pitchFamily="34" charset="0"/>
              <a:buChar char="•"/>
            </a:pPr>
            <a:r>
              <a:rPr lang="en-US" sz="2667" dirty="0"/>
              <a:t>Accounts Receivable, net - $1.5mm </a:t>
            </a:r>
            <a:r>
              <a:rPr lang="en-US" sz="2133" dirty="0"/>
              <a:t>($1.4mm at 5/31/17)</a:t>
            </a:r>
          </a:p>
          <a:p>
            <a:pPr marL="457189" indent="-457189">
              <a:buFont typeface="Arial" panose="020B0604020202020204" pitchFamily="34" charset="0"/>
              <a:buChar char="•"/>
            </a:pPr>
            <a:r>
              <a:rPr lang="en-US" sz="2667" dirty="0"/>
              <a:t>Net Liquid Current Assets – $9.1mm at 5/31/18 versus $8.5mm at 5/31/17 </a:t>
            </a:r>
            <a:r>
              <a:rPr lang="en-US" sz="2133" dirty="0"/>
              <a:t>(Cash + Accounts Receivable – Accounts Payable and Accrued Expenses) </a:t>
            </a:r>
            <a:endParaRPr lang="en-US" sz="2667" dirty="0"/>
          </a:p>
          <a:p>
            <a:pPr marL="457189" indent="-457189">
              <a:buFont typeface="Arial" panose="020B0604020202020204" pitchFamily="34" charset="0"/>
              <a:buChar char="•"/>
            </a:pPr>
            <a:r>
              <a:rPr lang="en-US" sz="2667" dirty="0"/>
              <a:t>Net Working Capital - $9.1mm at 5/31/18 versus $8.3mm at 5/31/17 </a:t>
            </a:r>
            <a:r>
              <a:rPr lang="en-US" sz="2133" dirty="0"/>
              <a:t>(Current Assets – Current Liabilities)</a:t>
            </a:r>
            <a:endParaRPr lang="en-US" sz="2667" dirty="0"/>
          </a:p>
          <a:p>
            <a:pPr lvl="1" indent="0">
              <a:buNone/>
            </a:pPr>
            <a:endParaRPr lang="en-US" sz="2667" dirty="0"/>
          </a:p>
          <a:p>
            <a:endParaRPr lang="en-US" dirty="0"/>
          </a:p>
        </p:txBody>
      </p:sp>
      <p:sp>
        <p:nvSpPr>
          <p:cNvPr id="3" name="Title 2"/>
          <p:cNvSpPr>
            <a:spLocks noGrp="1"/>
          </p:cNvSpPr>
          <p:nvPr>
            <p:ph type="title"/>
          </p:nvPr>
        </p:nvSpPr>
        <p:spPr/>
        <p:txBody>
          <a:bodyPr/>
          <a:lstStyle/>
          <a:p>
            <a:r>
              <a:rPr lang="en-US" dirty="0"/>
              <a:t>YTD May 2018 FINANCIAL RESULTS</a:t>
            </a:r>
          </a:p>
        </p:txBody>
      </p:sp>
      <p:sp>
        <p:nvSpPr>
          <p:cNvPr id="6" name="Vertical Text Placeholder 6"/>
          <p:cNvSpPr txBox="1">
            <a:spLocks/>
          </p:cNvSpPr>
          <p:nvPr/>
        </p:nvSpPr>
        <p:spPr>
          <a:xfrm rot="10800000">
            <a:off x="971768" y="5941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defTabSz="609585"/>
            <a:r>
              <a:rPr lang="en-US" sz="4267" dirty="0">
                <a:solidFill>
                  <a:prstClr val="white"/>
                </a:solidFill>
              </a:rPr>
              <a:t>financials</a:t>
            </a:r>
          </a:p>
        </p:txBody>
      </p:sp>
    </p:spTree>
    <p:extLst>
      <p:ext uri="{BB962C8B-B14F-4D97-AF65-F5344CB8AC3E}">
        <p14:creationId xmlns:p14="http://schemas.microsoft.com/office/powerpoint/2010/main" val="3858832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43380698-DF94-4183-920A-F2E6235405FD}"/>
              </a:ext>
            </a:extLst>
          </p:cNvPr>
          <p:cNvGraphicFramePr>
            <a:graphicFrameLocks noGrp="1"/>
          </p:cNvGraphicFramePr>
          <p:nvPr>
            <p:ph sz="quarter" idx="10"/>
            <p:extLst/>
          </p:nvPr>
        </p:nvGraphicFramePr>
        <p:xfrm>
          <a:off x="3511551" y="12192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a:t>2018 Summit &amp; salute FINANCIAL performance</a:t>
            </a:r>
          </a:p>
        </p:txBody>
      </p:sp>
      <p:sp>
        <p:nvSpPr>
          <p:cNvPr id="6" name="Vertical Text Placeholder 6"/>
          <p:cNvSpPr txBox="1">
            <a:spLocks/>
          </p:cNvSpPr>
          <p:nvPr/>
        </p:nvSpPr>
        <p:spPr>
          <a:xfrm rot="10800000">
            <a:off x="971768" y="5941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defTabSz="609585"/>
            <a:r>
              <a:rPr lang="en-US" sz="4267" dirty="0">
                <a:solidFill>
                  <a:prstClr val="white"/>
                </a:solidFill>
              </a:rPr>
              <a:t>Financials </a:t>
            </a:r>
          </a:p>
        </p:txBody>
      </p:sp>
    </p:spTree>
    <p:extLst>
      <p:ext uri="{BB962C8B-B14F-4D97-AF65-F5344CB8AC3E}">
        <p14:creationId xmlns:p14="http://schemas.microsoft.com/office/powerpoint/2010/main" val="1796628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43380698-DF94-4183-920A-F2E6235405FD}"/>
              </a:ext>
            </a:extLst>
          </p:cNvPr>
          <p:cNvGraphicFramePr>
            <a:graphicFrameLocks noGrp="1"/>
          </p:cNvGraphicFramePr>
          <p:nvPr>
            <p:ph sz="quarter" idx="10"/>
            <p:extLst/>
          </p:nvPr>
        </p:nvGraphicFramePr>
        <p:xfrm>
          <a:off x="3511551" y="12192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413760" y="0"/>
            <a:ext cx="8656320" cy="914400"/>
          </a:xfrm>
        </p:spPr>
        <p:txBody>
          <a:bodyPr>
            <a:normAutofit/>
          </a:bodyPr>
          <a:lstStyle/>
          <a:p>
            <a:r>
              <a:rPr lang="en-US" dirty="0"/>
              <a:t>2018 National Conference &amp; Business Fair Progress</a:t>
            </a:r>
          </a:p>
        </p:txBody>
      </p:sp>
      <p:sp>
        <p:nvSpPr>
          <p:cNvPr id="6" name="Vertical Text Placeholder 6"/>
          <p:cNvSpPr txBox="1">
            <a:spLocks/>
          </p:cNvSpPr>
          <p:nvPr/>
        </p:nvSpPr>
        <p:spPr>
          <a:xfrm rot="10800000">
            <a:off x="971768" y="5941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defTabSz="609585"/>
            <a:r>
              <a:rPr lang="en-US" sz="4267" dirty="0">
                <a:solidFill>
                  <a:prstClr val="white"/>
                </a:solidFill>
              </a:rPr>
              <a:t>Financials </a:t>
            </a:r>
          </a:p>
        </p:txBody>
      </p:sp>
    </p:spTree>
    <p:extLst>
      <p:ext uri="{BB962C8B-B14F-4D97-AF65-F5344CB8AC3E}">
        <p14:creationId xmlns:p14="http://schemas.microsoft.com/office/powerpoint/2010/main" val="3293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pPr marL="457189" indent="-457189">
              <a:buFont typeface="Arial" panose="020B0604020202020204" pitchFamily="34" charset="0"/>
              <a:buChar char="•"/>
            </a:pPr>
            <a:r>
              <a:rPr lang="en-US" sz="2667" dirty="0"/>
              <a:t>Revenue: Achieved 96% of $4.5mm budgeted goal (updated 5/21/18)</a:t>
            </a:r>
          </a:p>
          <a:p>
            <a:pPr marL="1127732" lvl="1" indent="-457189">
              <a:buFont typeface="Arial" panose="020B0604020202020204" pitchFamily="34" charset="0"/>
              <a:buChar char="•"/>
            </a:pPr>
            <a:endParaRPr lang="en-US" sz="1333" dirty="0"/>
          </a:p>
          <a:p>
            <a:pPr marL="1127732" lvl="1" indent="-457189">
              <a:buFont typeface="Arial" panose="020B0604020202020204" pitchFamily="34" charset="0"/>
              <a:buChar char="•"/>
            </a:pPr>
            <a:endParaRPr lang="en-US" sz="1333" dirty="0"/>
          </a:p>
          <a:p>
            <a:pPr marL="457189" indent="-457189">
              <a:buFont typeface="Arial" panose="020B0604020202020204" pitchFamily="34" charset="0"/>
              <a:buChar char="•"/>
            </a:pPr>
            <a:r>
              <a:rPr lang="en-US" sz="2667" dirty="0"/>
              <a:t>16 new members as of 5/21/18</a:t>
            </a:r>
          </a:p>
          <a:p>
            <a:endParaRPr lang="en-US" dirty="0"/>
          </a:p>
        </p:txBody>
      </p:sp>
      <p:sp>
        <p:nvSpPr>
          <p:cNvPr id="3" name="Title 2"/>
          <p:cNvSpPr>
            <a:spLocks noGrp="1"/>
          </p:cNvSpPr>
          <p:nvPr>
            <p:ph type="title"/>
          </p:nvPr>
        </p:nvSpPr>
        <p:spPr/>
        <p:txBody>
          <a:bodyPr/>
          <a:lstStyle/>
          <a:p>
            <a:r>
              <a:rPr lang="en-US" dirty="0"/>
              <a:t>2018 membership Progress </a:t>
            </a:r>
          </a:p>
        </p:txBody>
      </p:sp>
      <p:sp>
        <p:nvSpPr>
          <p:cNvPr id="6" name="Vertical Text Placeholder 6"/>
          <p:cNvSpPr txBox="1">
            <a:spLocks/>
          </p:cNvSpPr>
          <p:nvPr/>
        </p:nvSpPr>
        <p:spPr>
          <a:xfrm rot="10800000">
            <a:off x="971768" y="5941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defTabSz="609585"/>
            <a:r>
              <a:rPr lang="en-US" sz="4267" dirty="0">
                <a:solidFill>
                  <a:prstClr val="white"/>
                </a:solidFill>
              </a:rPr>
              <a:t>financials</a:t>
            </a:r>
          </a:p>
        </p:txBody>
      </p:sp>
    </p:spTree>
    <p:extLst>
      <p:ext uri="{BB962C8B-B14F-4D97-AF65-F5344CB8AC3E}">
        <p14:creationId xmlns:p14="http://schemas.microsoft.com/office/powerpoint/2010/main" val="517920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pPr marL="457189" indent="-457189">
              <a:buFont typeface="Arial" panose="020B0604020202020204" pitchFamily="34" charset="0"/>
              <a:buChar char="•"/>
            </a:pPr>
            <a:r>
              <a:rPr lang="en-US" sz="2667" dirty="0"/>
              <a:t>Audit: Field work for the 2017 audit was completed in April 2018. The auditors are reviewing the audit file and expect to have a draft to WBENC Management in July.  </a:t>
            </a:r>
          </a:p>
          <a:p>
            <a:pPr marL="457189" indent="-457189">
              <a:buFont typeface="Arial" panose="020B0604020202020204" pitchFamily="34" charset="0"/>
              <a:buChar char="•"/>
            </a:pPr>
            <a:endParaRPr lang="en-US" sz="2667" dirty="0"/>
          </a:p>
          <a:p>
            <a:pPr marL="457189" indent="-457189">
              <a:buFont typeface="Arial" panose="020B0604020202020204" pitchFamily="34" charset="0"/>
              <a:buChar char="•"/>
            </a:pPr>
            <a:r>
              <a:rPr lang="en-US" sz="2667" dirty="0"/>
              <a:t>Investment: In April 2018, WBENC opened an interest-bearing account and transferred $2.0mm.    </a:t>
            </a:r>
          </a:p>
          <a:p>
            <a:pPr marL="457189" indent="-457189">
              <a:buFont typeface="Arial" panose="020B0604020202020204" pitchFamily="34" charset="0"/>
              <a:buChar char="•"/>
            </a:pPr>
            <a:endParaRPr lang="en-US" sz="2667" dirty="0"/>
          </a:p>
          <a:p>
            <a:pPr marL="457189" indent="-457189">
              <a:buFont typeface="Arial" panose="020B0604020202020204" pitchFamily="34" charset="0"/>
              <a:buChar char="•"/>
            </a:pPr>
            <a:endParaRPr lang="en-US" sz="2667" dirty="0"/>
          </a:p>
          <a:p>
            <a:pPr lvl="1" indent="0">
              <a:buNone/>
            </a:pPr>
            <a:endParaRPr lang="en-US" sz="2667" dirty="0"/>
          </a:p>
          <a:p>
            <a:endParaRPr lang="en-US" dirty="0"/>
          </a:p>
        </p:txBody>
      </p:sp>
      <p:sp>
        <p:nvSpPr>
          <p:cNvPr id="3" name="Title 2"/>
          <p:cNvSpPr>
            <a:spLocks noGrp="1"/>
          </p:cNvSpPr>
          <p:nvPr>
            <p:ph type="title"/>
          </p:nvPr>
        </p:nvSpPr>
        <p:spPr/>
        <p:txBody>
          <a:bodyPr/>
          <a:lstStyle/>
          <a:p>
            <a:r>
              <a:rPr lang="en-US" dirty="0"/>
              <a:t>Update on other items  </a:t>
            </a:r>
          </a:p>
        </p:txBody>
      </p:sp>
      <p:sp>
        <p:nvSpPr>
          <p:cNvPr id="6" name="Vertical Text Placeholder 6"/>
          <p:cNvSpPr txBox="1">
            <a:spLocks/>
          </p:cNvSpPr>
          <p:nvPr/>
        </p:nvSpPr>
        <p:spPr>
          <a:xfrm rot="10800000">
            <a:off x="971768" y="5941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defTabSz="609585"/>
            <a:r>
              <a:rPr lang="en-US" sz="4267" dirty="0">
                <a:solidFill>
                  <a:prstClr val="white"/>
                </a:solidFill>
              </a:rPr>
              <a:t>financials</a:t>
            </a:r>
          </a:p>
        </p:txBody>
      </p:sp>
    </p:spTree>
    <p:extLst>
      <p:ext uri="{BB962C8B-B14F-4D97-AF65-F5344CB8AC3E}">
        <p14:creationId xmlns:p14="http://schemas.microsoft.com/office/powerpoint/2010/main" val="2246778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pPr marL="457189" indent="-457189">
              <a:buFont typeface="Arial" panose="020B0604020202020204" pitchFamily="34" charset="0"/>
              <a:buChar char="•"/>
            </a:pPr>
            <a:r>
              <a:rPr lang="en-US" sz="2667" dirty="0"/>
              <a:t>Budget development will occur in July and August</a:t>
            </a:r>
          </a:p>
          <a:p>
            <a:pPr marL="1127732" lvl="1" indent="-457189">
              <a:buFont typeface="Arial" panose="020B0604020202020204" pitchFamily="34" charset="0"/>
              <a:buChar char="•"/>
            </a:pPr>
            <a:r>
              <a:rPr lang="en-US" sz="2667" dirty="0"/>
              <a:t>A forecast will be completed as part of this process</a:t>
            </a:r>
          </a:p>
          <a:p>
            <a:pPr marL="457189" indent="-457189">
              <a:buFont typeface="Arial" panose="020B0604020202020204" pitchFamily="34" charset="0"/>
              <a:buChar char="•"/>
            </a:pPr>
            <a:r>
              <a:rPr lang="en-US" sz="2667" dirty="0"/>
              <a:t>Propose to Finance Committee in September</a:t>
            </a:r>
          </a:p>
          <a:p>
            <a:pPr marL="457189" indent="-457189">
              <a:buFont typeface="Arial" panose="020B0604020202020204" pitchFamily="34" charset="0"/>
              <a:buChar char="•"/>
            </a:pPr>
            <a:r>
              <a:rPr lang="en-US" sz="2667" dirty="0"/>
              <a:t>Propose to Extended Executive Committee in October</a:t>
            </a:r>
          </a:p>
          <a:p>
            <a:pPr marL="457189" indent="-457189">
              <a:buFont typeface="Arial" panose="020B0604020202020204" pitchFamily="34" charset="0"/>
              <a:buChar char="•"/>
            </a:pPr>
            <a:r>
              <a:rPr lang="en-US" sz="2667" dirty="0"/>
              <a:t>Recommend to Board and vote on at the November meeting</a:t>
            </a:r>
          </a:p>
          <a:p>
            <a:pPr marL="457189" indent="-457189">
              <a:buFont typeface="Arial" panose="020B0604020202020204" pitchFamily="34" charset="0"/>
              <a:buChar char="•"/>
            </a:pPr>
            <a:endParaRPr lang="en-US" sz="2667" dirty="0"/>
          </a:p>
          <a:p>
            <a:pPr marL="457189" indent="-457189">
              <a:buFont typeface="Arial" panose="020B0604020202020204" pitchFamily="34" charset="0"/>
              <a:buChar char="•"/>
            </a:pPr>
            <a:endParaRPr lang="en-US" sz="2667" dirty="0"/>
          </a:p>
          <a:p>
            <a:pPr marL="457189" indent="-457189">
              <a:buFont typeface="Arial" panose="020B0604020202020204" pitchFamily="34" charset="0"/>
              <a:buChar char="•"/>
            </a:pPr>
            <a:endParaRPr lang="en-US" sz="2667" dirty="0"/>
          </a:p>
          <a:p>
            <a:pPr lvl="1" indent="0">
              <a:buNone/>
            </a:pPr>
            <a:endParaRPr lang="en-US" sz="2667" dirty="0"/>
          </a:p>
          <a:p>
            <a:endParaRPr lang="en-US" dirty="0"/>
          </a:p>
        </p:txBody>
      </p:sp>
      <p:sp>
        <p:nvSpPr>
          <p:cNvPr id="3" name="Title 2"/>
          <p:cNvSpPr>
            <a:spLocks noGrp="1"/>
          </p:cNvSpPr>
          <p:nvPr>
            <p:ph type="title"/>
          </p:nvPr>
        </p:nvSpPr>
        <p:spPr/>
        <p:txBody>
          <a:bodyPr>
            <a:normAutofit/>
          </a:bodyPr>
          <a:lstStyle/>
          <a:p>
            <a:r>
              <a:rPr lang="en-US" dirty="0"/>
              <a:t>2019 budget Development schedule   </a:t>
            </a:r>
          </a:p>
        </p:txBody>
      </p:sp>
      <p:sp>
        <p:nvSpPr>
          <p:cNvPr id="6" name="Vertical Text Placeholder 6"/>
          <p:cNvSpPr txBox="1">
            <a:spLocks/>
          </p:cNvSpPr>
          <p:nvPr/>
        </p:nvSpPr>
        <p:spPr>
          <a:xfrm rot="10800000">
            <a:off x="971768" y="5941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defTabSz="609585"/>
            <a:r>
              <a:rPr lang="en-US" sz="4267" dirty="0">
                <a:solidFill>
                  <a:prstClr val="white"/>
                </a:solidFill>
              </a:rPr>
              <a:t>financials</a:t>
            </a:r>
          </a:p>
        </p:txBody>
      </p:sp>
    </p:spTree>
    <p:extLst>
      <p:ext uri="{BB962C8B-B14F-4D97-AF65-F5344CB8AC3E}">
        <p14:creationId xmlns:p14="http://schemas.microsoft.com/office/powerpoint/2010/main" val="3749339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6"/>
          </p:nvPr>
        </p:nvSpPr>
        <p:spPr>
          <a:xfrm>
            <a:off x="2438400" y="2523860"/>
            <a:ext cx="7315203" cy="635381"/>
          </a:xfrm>
        </p:spPr>
        <p:txBody>
          <a:bodyPr/>
          <a:lstStyle/>
          <a:p>
            <a:r>
              <a:rPr lang="en-US" dirty="0"/>
              <a:t>questions?</a:t>
            </a:r>
          </a:p>
          <a:p>
            <a:endParaRPr lang="en-US" dirty="0"/>
          </a:p>
        </p:txBody>
      </p:sp>
      <p:sp>
        <p:nvSpPr>
          <p:cNvPr id="4" name="Text Placeholder 1">
            <a:extLst>
              <a:ext uri="{FF2B5EF4-FFF2-40B4-BE49-F238E27FC236}">
                <a16:creationId xmlns:a16="http://schemas.microsoft.com/office/drawing/2014/main" id="{0B508A0D-2666-452A-A1CA-3B5576C1197D}"/>
              </a:ext>
            </a:extLst>
          </p:cNvPr>
          <p:cNvSpPr txBox="1">
            <a:spLocks/>
          </p:cNvSpPr>
          <p:nvPr/>
        </p:nvSpPr>
        <p:spPr>
          <a:xfrm>
            <a:off x="2517009" y="4328928"/>
            <a:ext cx="7315203" cy="635381"/>
          </a:xfrm>
          <a:prstGeom prst="rect">
            <a:avLst/>
          </a:prstGeom>
        </p:spPr>
        <p:txBody>
          <a:bodyPr vert="horz" lIns="121920" tIns="60960" rIns="0" bIns="60960" rtlCol="0" anchor="ctr">
            <a:noAutofit/>
          </a:bodyPr>
          <a:lstStyle>
            <a:lvl1pPr marL="0" indent="0" algn="ctr" defTabSz="457200" rtl="0" eaLnBrk="1" latinLnBrk="0" hangingPunct="1">
              <a:spcBef>
                <a:spcPct val="20000"/>
              </a:spcBef>
              <a:buFontTx/>
              <a:buNone/>
              <a:defRPr sz="3000" b="1" i="0" kern="1200" cap="all" spc="0" baseline="0">
                <a:solidFill>
                  <a:schemeClr val="bg1"/>
                </a:solidFill>
                <a:latin typeface="century gothic" charset="0"/>
                <a:ea typeface="+mn-ea"/>
                <a:cs typeface="Calibri Light"/>
              </a:defRPr>
            </a:lvl1pPr>
            <a:lvl2pPr marL="342900" indent="0" algn="l" defTabSz="457200" rtl="0" eaLnBrk="1" latinLnBrk="0" hangingPunct="1">
              <a:spcBef>
                <a:spcPct val="20000"/>
              </a:spcBef>
              <a:buFont typeface="Arial" charset="0"/>
              <a:buNone/>
              <a:defRPr sz="1100" kern="1200" baseline="0">
                <a:solidFill>
                  <a:srgbClr val="646464"/>
                </a:solidFill>
                <a:latin typeface="+mn-lt"/>
                <a:ea typeface="+mn-ea"/>
                <a:cs typeface="+mn-cs"/>
              </a:defRPr>
            </a:lvl2pPr>
            <a:lvl3pPr marL="685800" indent="0" algn="l" defTabSz="457200" rtl="0" eaLnBrk="1" latinLnBrk="0" hangingPunct="1">
              <a:spcBef>
                <a:spcPct val="20000"/>
              </a:spcBef>
              <a:buFont typeface="Arial" charset="0"/>
              <a:buNone/>
              <a:defRPr sz="900" kern="1200" baseline="0">
                <a:solidFill>
                  <a:srgbClr val="646464"/>
                </a:solidFill>
                <a:latin typeface="+mn-lt"/>
                <a:ea typeface="+mn-ea"/>
                <a:cs typeface="+mn-cs"/>
              </a:defRPr>
            </a:lvl3pPr>
            <a:lvl4pPr marL="1028700" indent="0" algn="l" defTabSz="457200" rtl="0" eaLnBrk="1" latinLnBrk="0" hangingPunct="1">
              <a:spcBef>
                <a:spcPct val="20000"/>
              </a:spcBef>
              <a:buFont typeface="Arial" charset="0"/>
              <a:buNone/>
              <a:defRPr sz="800" kern="1200" baseline="0">
                <a:solidFill>
                  <a:srgbClr val="646464"/>
                </a:solidFill>
                <a:latin typeface="+mn-lt"/>
                <a:ea typeface="+mn-ea"/>
                <a:cs typeface="+mn-cs"/>
              </a:defRPr>
            </a:lvl4pPr>
            <a:lvl5pPr marL="1371600" indent="0" algn="l" defTabSz="457200" rtl="0" eaLnBrk="1" latinLnBrk="0" hangingPunct="1">
              <a:spcBef>
                <a:spcPct val="20000"/>
              </a:spcBef>
              <a:buFont typeface="Arial" charset="0"/>
              <a:buNone/>
              <a:defRPr sz="800" kern="1200" baseline="0">
                <a:solidFill>
                  <a:srgbClr val="646464"/>
                </a:solidFill>
                <a:latin typeface="+mn-lt"/>
                <a:ea typeface="+mn-ea"/>
                <a:cs typeface="+mn-cs"/>
              </a:defRPr>
            </a:lvl5pPr>
            <a:lvl6pPr marL="17145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057400" indent="0" algn="l" defTabSz="457200" rtl="0" eaLnBrk="1" latinLnBrk="0" hangingPunct="1">
              <a:spcBef>
                <a:spcPct val="20000"/>
              </a:spcBef>
              <a:buFont typeface="Arial"/>
              <a:buNone/>
              <a:defRPr sz="800" kern="1200">
                <a:solidFill>
                  <a:schemeClr val="tx1"/>
                </a:solidFill>
                <a:latin typeface="+mn-lt"/>
                <a:ea typeface="+mn-ea"/>
                <a:cs typeface="+mn-cs"/>
              </a:defRPr>
            </a:lvl7pPr>
            <a:lvl8pPr marL="2400300" indent="0" algn="l" defTabSz="457200" rtl="0" eaLnBrk="1" latinLnBrk="0" hangingPunct="1">
              <a:spcBef>
                <a:spcPct val="20000"/>
              </a:spcBef>
              <a:buFont typeface="Arial"/>
              <a:buNone/>
              <a:defRPr sz="800" kern="1200">
                <a:solidFill>
                  <a:schemeClr val="tx1"/>
                </a:solidFill>
                <a:latin typeface="+mn-lt"/>
                <a:ea typeface="+mn-ea"/>
                <a:cs typeface="+mn-cs"/>
              </a:defRPr>
            </a:lvl8pPr>
            <a:lvl9pPr marL="2743200" indent="0" algn="l" defTabSz="457200" rtl="0" eaLnBrk="1" latinLnBrk="0" hangingPunct="1">
              <a:spcBef>
                <a:spcPct val="20000"/>
              </a:spcBef>
              <a:buFont typeface="Arial"/>
              <a:buNone/>
              <a:defRPr sz="800" kern="1200">
                <a:solidFill>
                  <a:schemeClr val="tx1"/>
                </a:solidFill>
                <a:latin typeface="+mn-lt"/>
                <a:ea typeface="+mn-ea"/>
                <a:cs typeface="+mn-cs"/>
              </a:defRPr>
            </a:lvl9pPr>
          </a:lstStyle>
          <a:p>
            <a:pPr defTabSz="609585"/>
            <a:r>
              <a:rPr lang="en-US" sz="3200" cap="none" dirty="0">
                <a:solidFill>
                  <a:prstClr val="white"/>
                </a:solidFill>
              </a:rPr>
              <a:t>Thank You</a:t>
            </a:r>
          </a:p>
        </p:txBody>
      </p:sp>
    </p:spTree>
    <p:extLst>
      <p:ext uri="{BB962C8B-B14F-4D97-AF65-F5344CB8AC3E}">
        <p14:creationId xmlns:p14="http://schemas.microsoft.com/office/powerpoint/2010/main" val="561505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6"/>
          </p:nvPr>
        </p:nvSpPr>
        <p:spPr/>
        <p:txBody>
          <a:bodyPr/>
          <a:lstStyle/>
          <a:p>
            <a:r>
              <a:rPr lang="en-US" dirty="0"/>
              <a:t>Nominating committee report</a:t>
            </a:r>
          </a:p>
        </p:txBody>
      </p:sp>
      <p:sp>
        <p:nvSpPr>
          <p:cNvPr id="3" name="Text Placeholder 1">
            <a:extLst>
              <a:ext uri="{FF2B5EF4-FFF2-40B4-BE49-F238E27FC236}">
                <a16:creationId xmlns:a16="http://schemas.microsoft.com/office/drawing/2014/main" id="{2368918E-751F-4FFE-A5B0-F93721AA8070}"/>
              </a:ext>
            </a:extLst>
          </p:cNvPr>
          <p:cNvSpPr txBox="1">
            <a:spLocks/>
          </p:cNvSpPr>
          <p:nvPr/>
        </p:nvSpPr>
        <p:spPr>
          <a:xfrm>
            <a:off x="3495622" y="4118799"/>
            <a:ext cx="5557140" cy="349347"/>
          </a:xfrm>
          <a:prstGeom prst="rect">
            <a:avLst/>
          </a:prstGeom>
        </p:spPr>
        <p:txBody>
          <a:bodyPr/>
          <a:lstStyle>
            <a:lvl1pPr marL="0" indent="0" algn="l" defTabSz="457200" rtl="0" eaLnBrk="1" latinLnBrk="0" hangingPunct="1">
              <a:spcBef>
                <a:spcPct val="20000"/>
              </a:spcBef>
              <a:buFontTx/>
              <a:buNone/>
              <a:defRPr sz="1100" kern="1200" baseline="0">
                <a:solidFill>
                  <a:srgbClr val="646464"/>
                </a:solidFill>
                <a:latin typeface="+mn-lt"/>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609585"/>
            <a:r>
              <a:rPr lang="en-US" sz="2133" dirty="0">
                <a:solidFill>
                  <a:srgbClr val="D7DE27"/>
                </a:solidFill>
                <a:latin typeface="Calibri" panose="020F0502020204030204"/>
              </a:rPr>
              <a:t>June 2018 Board Meeting</a:t>
            </a:r>
          </a:p>
        </p:txBody>
      </p:sp>
    </p:spTree>
    <p:extLst>
      <p:ext uri="{BB962C8B-B14F-4D97-AF65-F5344CB8AC3E}">
        <p14:creationId xmlns:p14="http://schemas.microsoft.com/office/powerpoint/2010/main" val="16421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345F5E-4AF3-499C-8504-9427D11D274A}"/>
              </a:ext>
            </a:extLst>
          </p:cNvPr>
          <p:cNvSpPr>
            <a:spLocks noGrp="1"/>
          </p:cNvSpPr>
          <p:nvPr>
            <p:ph type="body" sz="half" idx="14"/>
          </p:nvPr>
        </p:nvSpPr>
        <p:spPr>
          <a:xfrm>
            <a:off x="3381245" y="4000452"/>
            <a:ext cx="5493327" cy="349347"/>
          </a:xfrm>
        </p:spPr>
        <p:txBody>
          <a:bodyPr/>
          <a:lstStyle/>
          <a:p>
            <a:r>
              <a:rPr lang="en-US" dirty="0"/>
              <a:t>Laura Taylor, Vice President Partner Network Planning and Operations</a:t>
            </a:r>
          </a:p>
          <a:p>
            <a:endParaRPr lang="en-US" sz="3733" dirty="0"/>
          </a:p>
        </p:txBody>
      </p:sp>
      <p:sp>
        <p:nvSpPr>
          <p:cNvPr id="3" name="Text Placeholder 2">
            <a:extLst>
              <a:ext uri="{FF2B5EF4-FFF2-40B4-BE49-F238E27FC236}">
                <a16:creationId xmlns:a16="http://schemas.microsoft.com/office/drawing/2014/main" id="{55AA3B2C-9A3B-4013-A514-9FCE15076366}"/>
              </a:ext>
            </a:extLst>
          </p:cNvPr>
          <p:cNvSpPr>
            <a:spLocks noGrp="1"/>
          </p:cNvSpPr>
          <p:nvPr>
            <p:ph type="body" sz="half" idx="15"/>
          </p:nvPr>
        </p:nvSpPr>
        <p:spPr/>
        <p:txBody>
          <a:bodyPr/>
          <a:lstStyle/>
          <a:p>
            <a:r>
              <a:rPr lang="en-US" dirty="0"/>
              <a:t>June 18, 2018</a:t>
            </a:r>
          </a:p>
        </p:txBody>
      </p:sp>
      <p:sp>
        <p:nvSpPr>
          <p:cNvPr id="4" name="Text Placeholder 3">
            <a:extLst>
              <a:ext uri="{FF2B5EF4-FFF2-40B4-BE49-F238E27FC236}">
                <a16:creationId xmlns:a16="http://schemas.microsoft.com/office/drawing/2014/main" id="{EBC4AC57-4498-4AA5-97D5-7E29F28812AF}"/>
              </a:ext>
            </a:extLst>
          </p:cNvPr>
          <p:cNvSpPr>
            <a:spLocks noGrp="1"/>
          </p:cNvSpPr>
          <p:nvPr>
            <p:ph type="body" sz="half" idx="16"/>
          </p:nvPr>
        </p:nvSpPr>
        <p:spPr>
          <a:xfrm>
            <a:off x="3317431" y="2492379"/>
            <a:ext cx="5557140" cy="349347"/>
          </a:xfrm>
        </p:spPr>
        <p:txBody>
          <a:bodyPr/>
          <a:lstStyle/>
          <a:p>
            <a:r>
              <a:rPr lang="en-US" sz="2667" dirty="0"/>
              <a:t>Strategic plan</a:t>
            </a:r>
          </a:p>
          <a:p>
            <a:r>
              <a:rPr lang="en-US" sz="2667" dirty="0"/>
              <a:t>WBENC NETWORK Update</a:t>
            </a:r>
          </a:p>
          <a:p>
            <a:endParaRPr lang="en-US" dirty="0"/>
          </a:p>
        </p:txBody>
      </p:sp>
    </p:spTree>
    <p:extLst>
      <p:ext uri="{BB962C8B-B14F-4D97-AF65-F5344CB8AC3E}">
        <p14:creationId xmlns:p14="http://schemas.microsoft.com/office/powerpoint/2010/main" val="1433064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B5D0D4-4B86-4FC4-9C4E-268CAF0C0CDD}"/>
              </a:ext>
            </a:extLst>
          </p:cNvPr>
          <p:cNvSpPr>
            <a:spLocks noGrp="1"/>
          </p:cNvSpPr>
          <p:nvPr>
            <p:ph sz="quarter" idx="10"/>
          </p:nvPr>
        </p:nvSpPr>
        <p:spPr>
          <a:xfrm>
            <a:off x="3511297" y="1219200"/>
            <a:ext cx="8293740" cy="4901064"/>
          </a:xfrm>
        </p:spPr>
        <p:txBody>
          <a:bodyPr>
            <a:normAutofit/>
          </a:bodyPr>
          <a:lstStyle/>
          <a:p>
            <a:pPr algn="ctr"/>
            <a:r>
              <a:rPr lang="en-US" sz="2400" dirty="0">
                <a:solidFill>
                  <a:schemeClr val="tx1"/>
                </a:solidFill>
                <a:latin typeface="Calibri" panose="020F0502020204030204" pitchFamily="34" charset="0"/>
              </a:rPr>
              <a:t>To fuel economic growth globally through access to opportunities by identifying, certifying, and facilitating development of women-owned businesses</a:t>
            </a:r>
          </a:p>
          <a:p>
            <a:pPr algn="ctr"/>
            <a:endParaRPr lang="en-US" sz="2400" dirty="0">
              <a:solidFill>
                <a:schemeClr val="tx1"/>
              </a:solidFill>
              <a:latin typeface="Calibri" panose="020F0502020204030204" pitchFamily="34" charset="0"/>
            </a:endParaRPr>
          </a:p>
          <a:p>
            <a:r>
              <a:rPr lang="en-US" sz="2133" b="1" dirty="0">
                <a:solidFill>
                  <a:schemeClr val="tx1"/>
                </a:solidFill>
                <a:latin typeface="Calibri" panose="020F0502020204030204" pitchFamily="34" charset="0"/>
              </a:rPr>
              <a:t>1. GROWTH - </a:t>
            </a:r>
            <a:r>
              <a:rPr lang="en-US" sz="2133" dirty="0">
                <a:solidFill>
                  <a:schemeClr val="tx1"/>
                </a:solidFill>
                <a:latin typeface="Calibri" panose="020F0502020204030204" pitchFamily="34" charset="0"/>
              </a:rPr>
              <a:t>Deliver a network model which positions WBENC and its partners for scalable and sustainable growth</a:t>
            </a:r>
          </a:p>
          <a:p>
            <a:r>
              <a:rPr lang="en-US" sz="2133" b="1" dirty="0">
                <a:solidFill>
                  <a:schemeClr val="tx1"/>
                </a:solidFill>
                <a:latin typeface="Calibri" panose="020F0502020204030204" pitchFamily="34" charset="0"/>
              </a:rPr>
              <a:t>2. GOVERNANCE</a:t>
            </a:r>
            <a:r>
              <a:rPr lang="en-US" sz="2133" dirty="0">
                <a:solidFill>
                  <a:schemeClr val="tx1"/>
                </a:solidFill>
                <a:latin typeface="Calibri" panose="020F0502020204030204" pitchFamily="34" charset="0"/>
              </a:rPr>
              <a:t> - Deliver a relationship model which provides clarity of responsibilities and outcomes</a:t>
            </a:r>
          </a:p>
          <a:p>
            <a:r>
              <a:rPr lang="en-US" sz="2133" b="1" dirty="0">
                <a:solidFill>
                  <a:schemeClr val="tx1"/>
                </a:solidFill>
                <a:latin typeface="Calibri" panose="020F0502020204030204" pitchFamily="34" charset="0"/>
              </a:rPr>
              <a:t>3. CORE</a:t>
            </a:r>
            <a:r>
              <a:rPr lang="en-US" sz="2133" dirty="0">
                <a:solidFill>
                  <a:schemeClr val="tx1"/>
                </a:solidFill>
                <a:latin typeface="Calibri" panose="020F0502020204030204" pitchFamily="34" charset="0"/>
              </a:rPr>
              <a:t> - Create a design that ensures WBENC and its network delivers to our CORE value proposition, is aligned with our mission of furthering women’s business development and leverages the WBENC brand</a:t>
            </a:r>
          </a:p>
        </p:txBody>
      </p:sp>
      <p:sp>
        <p:nvSpPr>
          <p:cNvPr id="3" name="Title 2">
            <a:extLst>
              <a:ext uri="{FF2B5EF4-FFF2-40B4-BE49-F238E27FC236}">
                <a16:creationId xmlns:a16="http://schemas.microsoft.com/office/drawing/2014/main" id="{922CD01E-4F03-4C6A-9715-2E80F9FE1C6F}"/>
              </a:ext>
            </a:extLst>
          </p:cNvPr>
          <p:cNvSpPr>
            <a:spLocks noGrp="1"/>
          </p:cNvSpPr>
          <p:nvPr>
            <p:ph type="title"/>
          </p:nvPr>
        </p:nvSpPr>
        <p:spPr>
          <a:xfrm>
            <a:off x="3511296" y="0"/>
            <a:ext cx="8229600" cy="914400"/>
          </a:xfrm>
        </p:spPr>
        <p:txBody>
          <a:bodyPr/>
          <a:lstStyle/>
          <a:p>
            <a:r>
              <a:rPr lang="en-US" dirty="0"/>
              <a:t>Mission, goals &amp; Three part approach</a:t>
            </a:r>
          </a:p>
        </p:txBody>
      </p:sp>
      <p:sp>
        <p:nvSpPr>
          <p:cNvPr id="4" name="TextBox 3">
            <a:extLst>
              <a:ext uri="{FF2B5EF4-FFF2-40B4-BE49-F238E27FC236}">
                <a16:creationId xmlns:a16="http://schemas.microsoft.com/office/drawing/2014/main" id="{BD39C2E6-3562-4E11-9CBE-7E85C1640F9A}"/>
              </a:ext>
            </a:extLst>
          </p:cNvPr>
          <p:cNvSpPr txBox="1"/>
          <p:nvPr/>
        </p:nvSpPr>
        <p:spPr>
          <a:xfrm rot="16200000">
            <a:off x="-1344609" y="2612327"/>
            <a:ext cx="5426765" cy="748988"/>
          </a:xfrm>
          <a:prstGeom prst="rect">
            <a:avLst/>
          </a:prstGeom>
          <a:noFill/>
        </p:spPr>
        <p:txBody>
          <a:bodyPr wrap="square" rtlCol="0">
            <a:spAutoFit/>
          </a:bodyPr>
          <a:lstStyle/>
          <a:p>
            <a:pPr algn="ctr"/>
            <a:r>
              <a:rPr lang="en-US" sz="4267" b="1" dirty="0">
                <a:solidFill>
                  <a:schemeClr val="bg1"/>
                </a:solidFill>
              </a:rPr>
              <a:t>MISSION &amp; GOALS</a:t>
            </a:r>
          </a:p>
        </p:txBody>
      </p:sp>
      <p:sp>
        <p:nvSpPr>
          <p:cNvPr id="5" name="TextBox 4">
            <a:extLst>
              <a:ext uri="{FF2B5EF4-FFF2-40B4-BE49-F238E27FC236}">
                <a16:creationId xmlns:a16="http://schemas.microsoft.com/office/drawing/2014/main" id="{57C2E7F1-FBAE-4A85-8AFD-28ADCBED7389}"/>
              </a:ext>
            </a:extLst>
          </p:cNvPr>
          <p:cNvSpPr txBox="1"/>
          <p:nvPr/>
        </p:nvSpPr>
        <p:spPr>
          <a:xfrm>
            <a:off x="11805036" y="6502400"/>
            <a:ext cx="169333" cy="235898"/>
          </a:xfrm>
          <a:prstGeom prst="rect">
            <a:avLst/>
          </a:prstGeom>
          <a:noFill/>
        </p:spPr>
        <p:txBody>
          <a:bodyPr wrap="square" rtlCol="0">
            <a:spAutoFit/>
          </a:bodyPr>
          <a:lstStyle/>
          <a:p>
            <a:r>
              <a:rPr lang="en-US" sz="933" dirty="0"/>
              <a:t>2</a:t>
            </a:r>
          </a:p>
        </p:txBody>
      </p:sp>
    </p:spTree>
    <p:extLst>
      <p:ext uri="{BB962C8B-B14F-4D97-AF65-F5344CB8AC3E}">
        <p14:creationId xmlns:p14="http://schemas.microsoft.com/office/powerpoint/2010/main" val="2306463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B5D0D4-4B86-4FC4-9C4E-268CAF0C0CDD}"/>
              </a:ext>
            </a:extLst>
          </p:cNvPr>
          <p:cNvSpPr>
            <a:spLocks noGrp="1"/>
          </p:cNvSpPr>
          <p:nvPr>
            <p:ph sz="quarter" idx="10"/>
          </p:nvPr>
        </p:nvSpPr>
        <p:spPr>
          <a:xfrm>
            <a:off x="7685810" y="969814"/>
            <a:ext cx="4295833" cy="4745183"/>
          </a:xfrm>
        </p:spPr>
        <p:txBody>
          <a:bodyPr>
            <a:noAutofit/>
          </a:bodyPr>
          <a:lstStyle/>
          <a:p>
            <a:pPr algn="ctr"/>
            <a:r>
              <a:rPr lang="en-US" sz="1867" b="1" u="sng" dirty="0">
                <a:solidFill>
                  <a:schemeClr val="tx1"/>
                </a:solidFill>
                <a:latin typeface="Calibri" panose="020F0502020204030204" pitchFamily="34" charset="0"/>
              </a:rPr>
              <a:t>PROGRESS</a:t>
            </a:r>
          </a:p>
          <a:p>
            <a:r>
              <a:rPr lang="en-US" sz="1200" b="1" dirty="0">
                <a:solidFill>
                  <a:schemeClr val="tx1"/>
                </a:solidFill>
                <a:latin typeface="Calibri" panose="020F0502020204030204" pitchFamily="34" charset="0"/>
              </a:rPr>
              <a:t>GROWTH</a:t>
            </a:r>
            <a:endParaRPr lang="en-US" sz="1200" dirty="0">
              <a:solidFill>
                <a:schemeClr val="tx1"/>
              </a:solidFill>
              <a:latin typeface="Calibri" panose="020F0502020204030204" pitchFamily="34" charset="0"/>
            </a:endParaRPr>
          </a:p>
          <a:p>
            <a:pPr marL="380990" lvl="1" defTabSz="457189">
              <a:spcBef>
                <a:spcPts val="0"/>
              </a:spcBef>
              <a:buClr>
                <a:srgbClr val="00B050"/>
              </a:buClr>
              <a:buFont typeface="Wingdings" panose="05000000000000000000" pitchFamily="2" charset="2"/>
              <a:buChar char="ü"/>
              <a:defRPr/>
            </a:pPr>
            <a:r>
              <a:rPr lang="en-US" sz="1200" dirty="0">
                <a:solidFill>
                  <a:schemeClr val="tx1"/>
                </a:solidFill>
                <a:latin typeface="Calibri" panose="020F0502020204030204" pitchFamily="34" charset="0"/>
              </a:rPr>
              <a:t>Completed a membership model baseline</a:t>
            </a:r>
          </a:p>
          <a:p>
            <a:pPr marL="380990" lvl="1" defTabSz="457189">
              <a:spcBef>
                <a:spcPts val="0"/>
              </a:spcBef>
              <a:buClr>
                <a:srgbClr val="00B050"/>
              </a:buClr>
              <a:buFont typeface="Wingdings" panose="05000000000000000000" pitchFamily="2" charset="2"/>
              <a:buChar char="ü"/>
              <a:defRPr/>
            </a:pPr>
            <a:r>
              <a:rPr lang="en-US" sz="1200" dirty="0">
                <a:solidFill>
                  <a:schemeClr val="tx1"/>
                </a:solidFill>
                <a:latin typeface="Calibri" panose="020F0502020204030204" pitchFamily="34" charset="0"/>
              </a:rPr>
              <a:t>Received strong feedback to maintain current model</a:t>
            </a:r>
          </a:p>
          <a:p>
            <a:pPr marL="380990" lvl="1" defTabSz="457189">
              <a:spcBef>
                <a:spcPts val="0"/>
              </a:spcBef>
              <a:buClr>
                <a:srgbClr val="00B050"/>
              </a:buClr>
              <a:buFont typeface="Wingdings" panose="05000000000000000000" pitchFamily="2" charset="2"/>
              <a:buChar char="ü"/>
              <a:defRPr/>
            </a:pPr>
            <a:r>
              <a:rPr lang="en-US" sz="1200" dirty="0">
                <a:solidFill>
                  <a:schemeClr val="tx1"/>
                </a:solidFill>
                <a:latin typeface="Calibri" panose="020F0502020204030204" pitchFamily="34" charset="0"/>
              </a:rPr>
              <a:t>Identified opportunities to strengthen brand recognition and to connect our brand across the network</a:t>
            </a:r>
          </a:p>
          <a:p>
            <a:pPr marL="380990" lvl="1" defTabSz="457189">
              <a:spcBef>
                <a:spcPts val="0"/>
              </a:spcBef>
              <a:buClr>
                <a:srgbClr val="00B050"/>
              </a:buClr>
              <a:buFont typeface="Wingdings" panose="05000000000000000000" pitchFamily="2" charset="2"/>
              <a:buChar char="ü"/>
              <a:defRPr/>
            </a:pPr>
            <a:r>
              <a:rPr lang="en-US" sz="1200" dirty="0">
                <a:solidFill>
                  <a:schemeClr val="tx1"/>
                </a:solidFill>
                <a:latin typeface="Calibri" panose="020F0502020204030204" pitchFamily="34" charset="0"/>
              </a:rPr>
              <a:t>Decision in late 2017 to proceed with national brand update, RPO’s given the option to participate</a:t>
            </a:r>
          </a:p>
          <a:p>
            <a:endParaRPr lang="en-US" sz="1200" b="1" dirty="0">
              <a:solidFill>
                <a:schemeClr val="tx1"/>
              </a:solidFill>
              <a:latin typeface="Calibri" panose="020F0502020204030204" pitchFamily="34" charset="0"/>
            </a:endParaRPr>
          </a:p>
          <a:p>
            <a:r>
              <a:rPr lang="en-US" sz="1200" b="1" dirty="0">
                <a:solidFill>
                  <a:schemeClr val="tx1"/>
                </a:solidFill>
                <a:latin typeface="Calibri" panose="020F0502020204030204" pitchFamily="34" charset="0"/>
              </a:rPr>
              <a:t>GOVERNANCE</a:t>
            </a:r>
            <a:endParaRPr lang="en-US" sz="1200" dirty="0">
              <a:solidFill>
                <a:schemeClr val="tx1"/>
              </a:solidFill>
              <a:latin typeface="Calibri" panose="020F0502020204030204" pitchFamily="34" charset="0"/>
            </a:endParaRPr>
          </a:p>
          <a:p>
            <a:pPr marL="380990" indent="-380990" defTabSz="457189">
              <a:spcBef>
                <a:spcPts val="0"/>
              </a:spcBef>
              <a:buClr>
                <a:srgbClr val="00B050"/>
              </a:buClr>
              <a:buFont typeface="Wingdings" panose="05000000000000000000" pitchFamily="2" charset="2"/>
              <a:buChar char="ü"/>
              <a:defRPr/>
            </a:pPr>
            <a:r>
              <a:rPr lang="en-US" sz="1200" dirty="0">
                <a:solidFill>
                  <a:schemeClr val="tx1"/>
                </a:solidFill>
                <a:latin typeface="Calibri" panose="020F0502020204030204" pitchFamily="34" charset="0"/>
              </a:rPr>
              <a:t>Implemented WBENC Network CORE Requirements and Operating Manual and new Service Agreement in Q1 2017</a:t>
            </a:r>
          </a:p>
          <a:p>
            <a:pPr marL="380990" indent="-380990" defTabSz="457189">
              <a:spcBef>
                <a:spcPts val="0"/>
              </a:spcBef>
              <a:buClr>
                <a:srgbClr val="00B050"/>
              </a:buClr>
              <a:buFont typeface="Wingdings" panose="05000000000000000000" pitchFamily="2" charset="2"/>
              <a:buChar char="ü"/>
              <a:defRPr/>
            </a:pPr>
            <a:r>
              <a:rPr lang="en-US" sz="1200" dirty="0">
                <a:solidFill>
                  <a:schemeClr val="tx1"/>
                </a:solidFill>
                <a:latin typeface="Calibri" panose="020F0502020204030204" pitchFamily="34" charset="0"/>
              </a:rPr>
              <a:t>Defined basic governance approach to managing growth opportunities across the network</a:t>
            </a:r>
          </a:p>
          <a:p>
            <a:pPr marL="380990" indent="-380990" defTabSz="457189">
              <a:spcBef>
                <a:spcPts val="0"/>
              </a:spcBef>
              <a:buClr>
                <a:srgbClr val="D6DE28"/>
              </a:buClr>
              <a:buFont typeface="Wingdings" panose="05000000000000000000" pitchFamily="2" charset="2"/>
              <a:buChar char="ü"/>
              <a:defRPr/>
            </a:pPr>
            <a:r>
              <a:rPr lang="en-US" sz="1200" dirty="0">
                <a:solidFill>
                  <a:schemeClr val="tx1"/>
                </a:solidFill>
                <a:latin typeface="Calibri" panose="020F0502020204030204" pitchFamily="34" charset="0"/>
              </a:rPr>
              <a:t>More discussion planned in 2018 on WBENC Network best practices and growth opportunities</a:t>
            </a:r>
          </a:p>
          <a:p>
            <a:pPr marL="380990" indent="-380990" defTabSz="457189">
              <a:spcBef>
                <a:spcPts val="0"/>
              </a:spcBef>
              <a:buFont typeface="Wingdings" panose="05000000000000000000" pitchFamily="2" charset="2"/>
              <a:buChar char="ü"/>
              <a:defRPr/>
            </a:pPr>
            <a:endParaRPr lang="en-US" sz="1200" dirty="0">
              <a:solidFill>
                <a:schemeClr val="tx1"/>
              </a:solidFill>
              <a:latin typeface="Calibri" panose="020F0502020204030204" pitchFamily="34" charset="0"/>
            </a:endParaRPr>
          </a:p>
          <a:p>
            <a:endParaRPr lang="en-US" sz="800" b="1" dirty="0">
              <a:solidFill>
                <a:schemeClr val="tx1"/>
              </a:solidFill>
              <a:latin typeface="Calibri" panose="020F0502020204030204" pitchFamily="34" charset="0"/>
            </a:endParaRPr>
          </a:p>
          <a:p>
            <a:r>
              <a:rPr lang="en-US" sz="1200" b="1" dirty="0">
                <a:solidFill>
                  <a:schemeClr val="tx1"/>
                </a:solidFill>
                <a:latin typeface="Calibri" panose="020F0502020204030204" pitchFamily="34" charset="0"/>
              </a:rPr>
              <a:t>CORE</a:t>
            </a:r>
            <a:endParaRPr lang="en-US" sz="1200" dirty="0">
              <a:solidFill>
                <a:schemeClr val="tx1"/>
              </a:solidFill>
              <a:latin typeface="Calibri" panose="020F0502020204030204" pitchFamily="34" charset="0"/>
            </a:endParaRPr>
          </a:p>
          <a:p>
            <a:pPr marL="228594" lvl="1" indent="-228594" defTabSz="457189">
              <a:spcBef>
                <a:spcPts val="0"/>
              </a:spcBef>
              <a:buClr>
                <a:srgbClr val="00B050"/>
              </a:buClr>
              <a:buFont typeface="Wingdings" panose="05000000000000000000" pitchFamily="2" charset="2"/>
              <a:buChar char="ü"/>
              <a:defRPr/>
            </a:pPr>
            <a:r>
              <a:rPr lang="en-US" sz="1200" dirty="0">
                <a:solidFill>
                  <a:schemeClr val="tx1"/>
                </a:solidFill>
                <a:latin typeface="Calibri" panose="020F0502020204030204" pitchFamily="34" charset="0"/>
                <a:ea typeface="Geneva" pitchFamily="68" charset="-128"/>
              </a:rPr>
              <a:t>Defined CORE Programs and Services</a:t>
            </a:r>
          </a:p>
          <a:p>
            <a:pPr marL="228594" lvl="1" indent="-228594" defTabSz="457189">
              <a:spcBef>
                <a:spcPts val="0"/>
              </a:spcBef>
              <a:buClr>
                <a:srgbClr val="00B050"/>
              </a:buClr>
              <a:buFont typeface="Wingdings" panose="05000000000000000000" pitchFamily="2" charset="2"/>
              <a:buChar char="ü"/>
              <a:defRPr/>
            </a:pPr>
            <a:r>
              <a:rPr lang="en-US" sz="1200" dirty="0">
                <a:solidFill>
                  <a:schemeClr val="tx1"/>
                </a:solidFill>
                <a:latin typeface="Calibri" panose="020F0502020204030204" pitchFamily="34" charset="0"/>
                <a:ea typeface="Geneva" pitchFamily="68" charset="-128"/>
              </a:rPr>
              <a:t>Establishing standards as programs are implemented</a:t>
            </a:r>
          </a:p>
          <a:p>
            <a:pPr marL="228594" lvl="1" indent="-228594" defTabSz="457189">
              <a:spcBef>
                <a:spcPts val="0"/>
              </a:spcBef>
              <a:buClr>
                <a:srgbClr val="00B050"/>
              </a:buClr>
              <a:buFont typeface="Wingdings" panose="05000000000000000000" pitchFamily="2" charset="2"/>
              <a:buChar char="ü"/>
              <a:defRPr/>
            </a:pPr>
            <a:r>
              <a:rPr lang="en-US" sz="1200" dirty="0">
                <a:solidFill>
                  <a:schemeClr val="tx1"/>
                </a:solidFill>
                <a:latin typeface="Calibri" panose="020F0502020204030204" pitchFamily="34" charset="0"/>
                <a:ea typeface="Geneva" pitchFamily="68" charset="-128"/>
              </a:rPr>
              <a:t>Implemented first CORE element in Q1 2018</a:t>
            </a:r>
          </a:p>
          <a:p>
            <a:pPr marL="228594" lvl="1" indent="-228594" defTabSz="457189">
              <a:spcBef>
                <a:spcPts val="0"/>
              </a:spcBef>
              <a:buClr>
                <a:srgbClr val="D6DE28"/>
              </a:buClr>
              <a:buSzPct val="100000"/>
              <a:buFont typeface="Wingdings" panose="05000000000000000000" pitchFamily="2" charset="2"/>
              <a:buChar char="ü"/>
              <a:defRPr/>
            </a:pPr>
            <a:r>
              <a:rPr lang="en-US" sz="1200" dirty="0">
                <a:solidFill>
                  <a:schemeClr val="tx1"/>
                </a:solidFill>
                <a:latin typeface="Calibri" panose="020F0502020204030204" pitchFamily="34" charset="0"/>
                <a:ea typeface="Geneva" pitchFamily="68" charset="-128"/>
              </a:rPr>
              <a:t>More basic programming to come in 2018/2019</a:t>
            </a:r>
          </a:p>
          <a:p>
            <a:pPr defTabSz="457189">
              <a:spcBef>
                <a:spcPts val="0"/>
              </a:spcBef>
              <a:defRPr/>
            </a:pPr>
            <a:endParaRPr lang="en-US" sz="1200" dirty="0">
              <a:solidFill>
                <a:schemeClr val="tx1"/>
              </a:solidFill>
            </a:endParaRPr>
          </a:p>
        </p:txBody>
      </p:sp>
      <p:sp>
        <p:nvSpPr>
          <p:cNvPr id="3" name="Title 2">
            <a:extLst>
              <a:ext uri="{FF2B5EF4-FFF2-40B4-BE49-F238E27FC236}">
                <a16:creationId xmlns:a16="http://schemas.microsoft.com/office/drawing/2014/main" id="{922CD01E-4F03-4C6A-9715-2E80F9FE1C6F}"/>
              </a:ext>
            </a:extLst>
          </p:cNvPr>
          <p:cNvSpPr>
            <a:spLocks noGrp="1"/>
          </p:cNvSpPr>
          <p:nvPr>
            <p:ph type="title"/>
          </p:nvPr>
        </p:nvSpPr>
        <p:spPr>
          <a:xfrm>
            <a:off x="3511296" y="0"/>
            <a:ext cx="8229600" cy="914400"/>
          </a:xfrm>
        </p:spPr>
        <p:txBody>
          <a:bodyPr/>
          <a:lstStyle/>
          <a:p>
            <a:r>
              <a:rPr lang="en-US" dirty="0"/>
              <a:t>Progress</a:t>
            </a:r>
          </a:p>
        </p:txBody>
      </p:sp>
      <p:sp>
        <p:nvSpPr>
          <p:cNvPr id="4" name="Content Placeholder 1">
            <a:extLst>
              <a:ext uri="{FF2B5EF4-FFF2-40B4-BE49-F238E27FC236}">
                <a16:creationId xmlns:a16="http://schemas.microsoft.com/office/drawing/2014/main" id="{DBFC347B-10F8-4259-BB13-772CDC88D863}"/>
              </a:ext>
            </a:extLst>
          </p:cNvPr>
          <p:cNvSpPr txBox="1">
            <a:spLocks/>
          </p:cNvSpPr>
          <p:nvPr/>
        </p:nvSpPr>
        <p:spPr>
          <a:xfrm>
            <a:off x="3511332" y="969814"/>
            <a:ext cx="4139841" cy="4810991"/>
          </a:xfrm>
          <a:prstGeom prst="rect">
            <a:avLst/>
          </a:prstGeom>
        </p:spPr>
        <p:txBody>
          <a:bodyPr vert="horz" lIns="121920" tIns="60960" rIns="0" bIns="60960" rtlCol="0">
            <a:noAutofit/>
          </a:bodyPr>
          <a:lstStyle>
            <a:lvl1pPr marL="0" indent="0" algn="l" defTabSz="457200" rtl="0" eaLnBrk="1" latinLnBrk="0" hangingPunct="1">
              <a:spcBef>
                <a:spcPct val="20000"/>
              </a:spcBef>
              <a:buFontTx/>
              <a:buNone/>
              <a:defRPr sz="1100" kern="1200" baseline="0">
                <a:solidFill>
                  <a:srgbClr val="646464"/>
                </a:solidFill>
                <a:latin typeface="+mn-lt"/>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67" b="1" u="sng" dirty="0">
                <a:solidFill>
                  <a:schemeClr val="tx1"/>
                </a:solidFill>
                <a:latin typeface="Calibri" panose="020F0502020204030204" pitchFamily="34" charset="0"/>
              </a:rPr>
              <a:t>GOALS</a:t>
            </a:r>
          </a:p>
          <a:p>
            <a:r>
              <a:rPr lang="en-US" sz="1200" b="1" dirty="0">
                <a:solidFill>
                  <a:schemeClr val="tx1"/>
                </a:solidFill>
              </a:rPr>
              <a:t>GROWTH</a:t>
            </a:r>
            <a:endParaRPr lang="en-US" sz="1200" dirty="0">
              <a:solidFill>
                <a:schemeClr val="tx1"/>
              </a:solidFill>
            </a:endParaRPr>
          </a:p>
          <a:p>
            <a:pPr marL="380990" indent="-380990" defTabSz="457189">
              <a:spcBef>
                <a:spcPts val="0"/>
              </a:spcBef>
              <a:buFont typeface="Arial" panose="020B0604020202020204" pitchFamily="34" charset="0"/>
              <a:buChar char="•"/>
              <a:defRPr/>
            </a:pPr>
            <a:r>
              <a:rPr lang="en-US" sz="1200" dirty="0">
                <a:solidFill>
                  <a:schemeClr val="tx1"/>
                </a:solidFill>
              </a:rPr>
              <a:t>Evaluate membership and dues structure and recommend alternative models in support of growth objectives</a:t>
            </a:r>
          </a:p>
          <a:p>
            <a:pPr marL="380990" indent="-380990" defTabSz="457189">
              <a:spcBef>
                <a:spcPts val="0"/>
              </a:spcBef>
              <a:buFont typeface="Arial" panose="020B0604020202020204" pitchFamily="34" charset="0"/>
              <a:buChar char="•"/>
              <a:defRPr/>
            </a:pPr>
            <a:r>
              <a:rPr lang="en-US" sz="1200" dirty="0">
                <a:solidFill>
                  <a:schemeClr val="tx1"/>
                </a:solidFill>
              </a:rPr>
              <a:t>Conduct a WBENC brand evaluation</a:t>
            </a:r>
          </a:p>
          <a:p>
            <a:endParaRPr lang="en-US" sz="1067" b="1" dirty="0">
              <a:solidFill>
                <a:schemeClr val="tx1"/>
              </a:solidFill>
            </a:endParaRPr>
          </a:p>
          <a:p>
            <a:endParaRPr lang="en-US" sz="1200" b="1" dirty="0">
              <a:solidFill>
                <a:schemeClr val="tx1"/>
              </a:solidFill>
            </a:endParaRPr>
          </a:p>
          <a:p>
            <a:endParaRPr lang="en-US" sz="1600" b="1" dirty="0">
              <a:solidFill>
                <a:schemeClr val="tx1"/>
              </a:solidFill>
            </a:endParaRPr>
          </a:p>
          <a:p>
            <a:r>
              <a:rPr lang="en-US" sz="1200" b="1" dirty="0">
                <a:solidFill>
                  <a:schemeClr val="tx1"/>
                </a:solidFill>
              </a:rPr>
              <a:t>GOVERNANCE</a:t>
            </a:r>
            <a:endParaRPr lang="en-US" sz="1200" dirty="0">
              <a:solidFill>
                <a:schemeClr val="tx1"/>
              </a:solidFill>
            </a:endParaRPr>
          </a:p>
          <a:p>
            <a:pPr marL="380990" indent="-380990" defTabSz="457189">
              <a:spcBef>
                <a:spcPts val="0"/>
              </a:spcBef>
              <a:buFont typeface="Arial" panose="020B0604020202020204" pitchFamily="34" charset="0"/>
              <a:buChar char="•"/>
              <a:defRPr/>
            </a:pPr>
            <a:r>
              <a:rPr lang="en-US" sz="1200" dirty="0">
                <a:solidFill>
                  <a:schemeClr val="tx1"/>
                </a:solidFill>
              </a:rPr>
              <a:t>Create a WBENC Network CORE Requirements and Operating Manual</a:t>
            </a:r>
          </a:p>
          <a:p>
            <a:pPr marL="380990" indent="-380990" defTabSz="457189">
              <a:spcBef>
                <a:spcPts val="0"/>
              </a:spcBef>
              <a:buFont typeface="Arial" panose="020B0604020202020204" pitchFamily="34" charset="0"/>
              <a:buChar char="•"/>
              <a:defRPr/>
            </a:pPr>
            <a:r>
              <a:rPr lang="en-US" sz="1200" dirty="0">
                <a:solidFill>
                  <a:schemeClr val="tx1"/>
                </a:solidFill>
              </a:rPr>
              <a:t>Create a new Service Agreement based on inclusion of Network and CORE requirements from the new Operating Manual</a:t>
            </a:r>
          </a:p>
          <a:p>
            <a:pPr marL="380990" indent="-380990" defTabSz="457189">
              <a:spcBef>
                <a:spcPts val="0"/>
              </a:spcBef>
              <a:buFont typeface="Arial" panose="020B0604020202020204" pitchFamily="34" charset="0"/>
              <a:buChar char="•"/>
              <a:defRPr/>
            </a:pPr>
            <a:r>
              <a:rPr lang="en-US" sz="1200" dirty="0">
                <a:solidFill>
                  <a:schemeClr val="tx1"/>
                </a:solidFill>
              </a:rPr>
              <a:t>Define the process and governance for managing growth opportunities across the network</a:t>
            </a:r>
          </a:p>
          <a:p>
            <a:endParaRPr lang="en-US" sz="1200" b="1" dirty="0">
              <a:solidFill>
                <a:schemeClr val="tx1"/>
              </a:solidFill>
            </a:endParaRPr>
          </a:p>
          <a:p>
            <a:r>
              <a:rPr lang="en-US" sz="1200" b="1" dirty="0">
                <a:solidFill>
                  <a:schemeClr val="tx1"/>
                </a:solidFill>
              </a:rPr>
              <a:t>CORE</a:t>
            </a:r>
            <a:endParaRPr lang="en-US" sz="1200" dirty="0">
              <a:solidFill>
                <a:schemeClr val="tx1"/>
              </a:solidFill>
            </a:endParaRPr>
          </a:p>
          <a:p>
            <a:pPr marL="380990" lvl="1" defTabSz="457189">
              <a:spcBef>
                <a:spcPts val="0"/>
              </a:spcBef>
              <a:defRPr/>
            </a:pPr>
            <a:r>
              <a:rPr lang="en-US" sz="1200" dirty="0">
                <a:solidFill>
                  <a:schemeClr val="tx1"/>
                </a:solidFill>
                <a:ea typeface="Geneva" pitchFamily="68" charset="-128"/>
              </a:rPr>
              <a:t>Define Programs and Services aligned with CORE value proposition and strategic plan goals</a:t>
            </a:r>
          </a:p>
          <a:p>
            <a:pPr marL="380990" lvl="1" defTabSz="457189">
              <a:spcBef>
                <a:spcPts val="0"/>
              </a:spcBef>
              <a:defRPr/>
            </a:pPr>
            <a:r>
              <a:rPr lang="en-US" sz="1200" dirty="0">
                <a:solidFill>
                  <a:schemeClr val="tx1"/>
                </a:solidFill>
                <a:ea typeface="Geneva" pitchFamily="68" charset="-128"/>
              </a:rPr>
              <a:t>Establish standards for content and delivery of programs</a:t>
            </a:r>
          </a:p>
          <a:p>
            <a:pPr marL="380990" lvl="1" defTabSz="457189">
              <a:spcBef>
                <a:spcPts val="0"/>
              </a:spcBef>
              <a:defRPr/>
            </a:pPr>
            <a:r>
              <a:rPr lang="en-US" sz="1200" dirty="0">
                <a:solidFill>
                  <a:schemeClr val="tx1"/>
                </a:solidFill>
                <a:ea typeface="Geneva" pitchFamily="68" charset="-128"/>
              </a:rPr>
              <a:t>Develop and implement CORE elements in phases</a:t>
            </a:r>
          </a:p>
          <a:p>
            <a:endParaRPr lang="en-US" sz="1733" b="1" dirty="0">
              <a:solidFill>
                <a:schemeClr val="tx1"/>
              </a:solidFill>
              <a:latin typeface="Calibri" panose="020F0502020204030204" pitchFamily="34" charset="0"/>
            </a:endParaRPr>
          </a:p>
        </p:txBody>
      </p:sp>
      <p:sp>
        <p:nvSpPr>
          <p:cNvPr id="5" name="TextBox 4">
            <a:extLst>
              <a:ext uri="{FF2B5EF4-FFF2-40B4-BE49-F238E27FC236}">
                <a16:creationId xmlns:a16="http://schemas.microsoft.com/office/drawing/2014/main" id="{4BC12572-4142-4E37-AFE4-A8C8EB0B2331}"/>
              </a:ext>
            </a:extLst>
          </p:cNvPr>
          <p:cNvSpPr txBox="1"/>
          <p:nvPr/>
        </p:nvSpPr>
        <p:spPr>
          <a:xfrm rot="16200000">
            <a:off x="-1305735" y="2566387"/>
            <a:ext cx="5426765" cy="748988"/>
          </a:xfrm>
          <a:prstGeom prst="rect">
            <a:avLst/>
          </a:prstGeom>
          <a:noFill/>
        </p:spPr>
        <p:txBody>
          <a:bodyPr wrap="square" rtlCol="0">
            <a:spAutoFit/>
          </a:bodyPr>
          <a:lstStyle/>
          <a:p>
            <a:pPr algn="ctr"/>
            <a:r>
              <a:rPr lang="en-US" sz="4267" b="1" dirty="0">
                <a:solidFill>
                  <a:schemeClr val="bg1"/>
                </a:solidFill>
              </a:rPr>
              <a:t>JUNE 2018 UPDATE</a:t>
            </a:r>
          </a:p>
        </p:txBody>
      </p:sp>
      <p:sp>
        <p:nvSpPr>
          <p:cNvPr id="6" name="TextBox 5">
            <a:extLst>
              <a:ext uri="{FF2B5EF4-FFF2-40B4-BE49-F238E27FC236}">
                <a16:creationId xmlns:a16="http://schemas.microsoft.com/office/drawing/2014/main" id="{A7526E15-78CD-46A4-BE53-5A0387F87A38}"/>
              </a:ext>
            </a:extLst>
          </p:cNvPr>
          <p:cNvSpPr txBox="1"/>
          <p:nvPr/>
        </p:nvSpPr>
        <p:spPr>
          <a:xfrm>
            <a:off x="11805036" y="6502400"/>
            <a:ext cx="169333" cy="235898"/>
          </a:xfrm>
          <a:prstGeom prst="rect">
            <a:avLst/>
          </a:prstGeom>
          <a:noFill/>
        </p:spPr>
        <p:txBody>
          <a:bodyPr wrap="square" rtlCol="0">
            <a:spAutoFit/>
          </a:bodyPr>
          <a:lstStyle/>
          <a:p>
            <a:r>
              <a:rPr lang="en-US" sz="933" dirty="0"/>
              <a:t>3</a:t>
            </a:r>
          </a:p>
        </p:txBody>
      </p:sp>
    </p:spTree>
    <p:extLst>
      <p:ext uri="{BB962C8B-B14F-4D97-AF65-F5344CB8AC3E}">
        <p14:creationId xmlns:p14="http://schemas.microsoft.com/office/powerpoint/2010/main" val="3297088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67D467E-7986-48D1-BBAD-8F66A31D1797}"/>
              </a:ext>
            </a:extLst>
          </p:cNvPr>
          <p:cNvGraphicFramePr>
            <a:graphicFrameLocks noGrp="1"/>
          </p:cNvGraphicFramePr>
          <p:nvPr>
            <p:ph sz="quarter" idx="10"/>
            <p:extLst/>
          </p:nvPr>
        </p:nvGraphicFramePr>
        <p:xfrm>
          <a:off x="3511296" y="1095024"/>
          <a:ext cx="8183738" cy="3885199"/>
        </p:xfrm>
        <a:graphic>
          <a:graphicData uri="http://schemas.openxmlformats.org/drawingml/2006/table">
            <a:tbl>
              <a:tblPr firstRow="1" bandRow="1">
                <a:tableStyleId>{00A15C55-8517-42AA-B614-E9B94910E393}</a:tableStyleId>
              </a:tblPr>
              <a:tblGrid>
                <a:gridCol w="5333293">
                  <a:extLst>
                    <a:ext uri="{9D8B030D-6E8A-4147-A177-3AD203B41FA5}">
                      <a16:colId xmlns:a16="http://schemas.microsoft.com/office/drawing/2014/main" val="575679212"/>
                    </a:ext>
                  </a:extLst>
                </a:gridCol>
                <a:gridCol w="2850445">
                  <a:extLst>
                    <a:ext uri="{9D8B030D-6E8A-4147-A177-3AD203B41FA5}">
                      <a16:colId xmlns:a16="http://schemas.microsoft.com/office/drawing/2014/main" val="3319083463"/>
                    </a:ext>
                  </a:extLst>
                </a:gridCol>
              </a:tblGrid>
              <a:tr h="447040">
                <a:tc>
                  <a:txBody>
                    <a:bodyPr/>
                    <a:lstStyle/>
                    <a:p>
                      <a:r>
                        <a:rPr lang="en-US" sz="2100" dirty="0"/>
                        <a:t>Program</a:t>
                      </a:r>
                    </a:p>
                  </a:txBody>
                  <a:tcPr marL="121920" marR="121920" marT="60960" marB="60960"/>
                </a:tc>
                <a:tc>
                  <a:txBody>
                    <a:bodyPr/>
                    <a:lstStyle/>
                    <a:p>
                      <a:r>
                        <a:rPr lang="en-US" sz="2100" dirty="0"/>
                        <a:t>Timing</a:t>
                      </a:r>
                    </a:p>
                  </a:txBody>
                  <a:tcPr marL="121920" marR="121920" marT="60960" marB="60960"/>
                </a:tc>
                <a:extLst>
                  <a:ext uri="{0D108BD9-81ED-4DB2-BD59-A6C34878D82A}">
                    <a16:rowId xmlns:a16="http://schemas.microsoft.com/office/drawing/2014/main" val="125627708"/>
                  </a:ext>
                </a:extLst>
              </a:tr>
              <a:tr h="4694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solidFill>
                            <a:schemeClr val="tx1"/>
                          </a:solidFill>
                        </a:rPr>
                        <a:t>Onboarding WBEs</a:t>
                      </a:r>
                      <a:endParaRPr lang="en-US" sz="1900" dirty="0"/>
                    </a:p>
                  </a:txBody>
                  <a:tcPr marL="121920" marR="121920" marT="60960" marB="60960" anchor="ctr"/>
                </a:tc>
                <a:tc>
                  <a:txBody>
                    <a:bodyPr/>
                    <a:lstStyle/>
                    <a:p>
                      <a:r>
                        <a:rPr lang="en-US" sz="1900" dirty="0"/>
                        <a:t>Launched Q1 2018</a:t>
                      </a:r>
                    </a:p>
                  </a:txBody>
                  <a:tcPr marL="121920" marR="121920" marT="60960" marB="60960" anchor="ctr"/>
                </a:tc>
                <a:extLst>
                  <a:ext uri="{0D108BD9-81ED-4DB2-BD59-A6C34878D82A}">
                    <a16:rowId xmlns:a16="http://schemas.microsoft.com/office/drawing/2014/main" val="2549737046"/>
                  </a:ext>
                </a:extLst>
              </a:tr>
              <a:tr h="4674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solidFill>
                            <a:schemeClr val="tx1"/>
                          </a:solidFill>
                        </a:rPr>
                        <a:t>Doing Business with the Federal Government</a:t>
                      </a:r>
                      <a:endParaRPr lang="en-US" sz="1900" dirty="0"/>
                    </a:p>
                  </a:txBody>
                  <a:tcPr marL="121920" marR="121920" marT="60960" marB="60960" anchor="ctr"/>
                </a:tc>
                <a:tc>
                  <a:txBody>
                    <a:bodyPr/>
                    <a:lstStyle/>
                    <a:p>
                      <a:r>
                        <a:rPr lang="en-US" sz="1900" dirty="0"/>
                        <a:t>Piloted Q1 2018</a:t>
                      </a:r>
                    </a:p>
                  </a:txBody>
                  <a:tcPr marL="121920" marR="121920" marT="60960" marB="60960" anchor="ctr"/>
                </a:tc>
                <a:extLst>
                  <a:ext uri="{0D108BD9-81ED-4DB2-BD59-A6C34878D82A}">
                    <a16:rowId xmlns:a16="http://schemas.microsoft.com/office/drawing/2014/main" val="2548592363"/>
                  </a:ext>
                </a:extLst>
              </a:tr>
              <a:tr h="4647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solidFill>
                            <a:schemeClr val="tx1"/>
                          </a:solidFill>
                        </a:rPr>
                        <a:t>Getting Certified</a:t>
                      </a:r>
                      <a:endParaRPr lang="en-US" sz="1900" dirty="0"/>
                    </a:p>
                  </a:txBody>
                  <a:tcPr marL="121920" marR="121920" marT="60960" marB="60960" anchor="ctr"/>
                </a:tc>
                <a:tc>
                  <a:txBody>
                    <a:bodyPr/>
                    <a:lstStyle/>
                    <a:p>
                      <a:r>
                        <a:rPr lang="en-US" sz="1900" dirty="0"/>
                        <a:t>Draft Q3 2018</a:t>
                      </a:r>
                    </a:p>
                  </a:txBody>
                  <a:tcPr marL="121920" marR="121920" marT="60960" marB="60960" anchor="ctr"/>
                </a:tc>
                <a:extLst>
                  <a:ext uri="{0D108BD9-81ED-4DB2-BD59-A6C34878D82A}">
                    <a16:rowId xmlns:a16="http://schemas.microsoft.com/office/drawing/2014/main" val="2113122398"/>
                  </a:ext>
                </a:extLst>
              </a:tr>
              <a:tr h="5091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solidFill>
                            <a:schemeClr val="tx1"/>
                          </a:solidFill>
                        </a:rPr>
                        <a:t>Developing Your Business Plan</a:t>
                      </a:r>
                      <a:endParaRPr lang="en-US" sz="1900" dirty="0"/>
                    </a:p>
                  </a:txBody>
                  <a:tcPr marL="121920" marR="121920" marT="60960" marB="6096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t>Draft Q3 2018</a:t>
                      </a:r>
                    </a:p>
                  </a:txBody>
                  <a:tcPr marL="121920" marR="121920" marT="60960" marB="60960" anchor="ctr"/>
                </a:tc>
                <a:extLst>
                  <a:ext uri="{0D108BD9-81ED-4DB2-BD59-A6C34878D82A}">
                    <a16:rowId xmlns:a16="http://schemas.microsoft.com/office/drawing/2014/main" val="2037496683"/>
                  </a:ext>
                </a:extLst>
              </a:tr>
              <a:tr h="5091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solidFill>
                            <a:schemeClr val="tx1"/>
                          </a:solidFill>
                        </a:rPr>
                        <a:t>Onboarding Corporate Partners</a:t>
                      </a:r>
                      <a:endParaRPr lang="en-US" sz="1900" dirty="0"/>
                    </a:p>
                  </a:txBody>
                  <a:tcPr marL="121920" marR="121920" marT="60960" marB="60960" anchor="ctr"/>
                </a:tc>
                <a:tc>
                  <a:txBody>
                    <a:bodyPr/>
                    <a:lstStyle/>
                    <a:p>
                      <a:r>
                        <a:rPr lang="en-US" sz="1900" dirty="0"/>
                        <a:t>Draft Q4 2018</a:t>
                      </a:r>
                    </a:p>
                  </a:txBody>
                  <a:tcPr marL="121920" marR="121920" marT="60960" marB="60960" anchor="ctr"/>
                </a:tc>
                <a:extLst>
                  <a:ext uri="{0D108BD9-81ED-4DB2-BD59-A6C34878D82A}">
                    <a16:rowId xmlns:a16="http://schemas.microsoft.com/office/drawing/2014/main" val="3452387250"/>
                  </a:ext>
                </a:extLst>
              </a:tr>
              <a:tr h="5091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solidFill>
                            <a:schemeClr val="tx1"/>
                          </a:solidFill>
                          <a:cs typeface="Times New Roman"/>
                        </a:rPr>
                        <a:t>Understanding the Corporate Scorecard</a:t>
                      </a:r>
                      <a:endParaRPr lang="en-US" sz="1900" dirty="0"/>
                    </a:p>
                  </a:txBody>
                  <a:tcPr marL="121920" marR="121920" marT="60960" marB="60960" anchor="ctr"/>
                </a:tc>
                <a:tc>
                  <a:txBody>
                    <a:bodyPr/>
                    <a:lstStyle/>
                    <a:p>
                      <a:r>
                        <a:rPr lang="en-US" sz="1900" dirty="0"/>
                        <a:t>2019</a:t>
                      </a:r>
                    </a:p>
                  </a:txBody>
                  <a:tcPr marL="121920" marR="121920" marT="60960" marB="60960" anchor="ctr"/>
                </a:tc>
                <a:extLst>
                  <a:ext uri="{0D108BD9-81ED-4DB2-BD59-A6C34878D82A}">
                    <a16:rowId xmlns:a16="http://schemas.microsoft.com/office/drawing/2014/main" val="2690392068"/>
                  </a:ext>
                </a:extLst>
              </a:tr>
              <a:tr h="5091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solidFill>
                            <a:schemeClr val="tx1"/>
                          </a:solidFill>
                          <a:cs typeface="Times New Roman"/>
                        </a:rPr>
                        <a:t>The Supplier Diversity Proposition</a:t>
                      </a:r>
                      <a:endParaRPr lang="en-US" sz="1900" dirty="0"/>
                    </a:p>
                  </a:txBody>
                  <a:tcPr marL="121920" marR="121920" marT="60960" marB="60960" anchor="ctr"/>
                </a:tc>
                <a:tc>
                  <a:txBody>
                    <a:bodyPr/>
                    <a:lstStyle/>
                    <a:p>
                      <a:r>
                        <a:rPr lang="en-US" sz="1900" dirty="0"/>
                        <a:t>2019</a:t>
                      </a:r>
                    </a:p>
                  </a:txBody>
                  <a:tcPr marL="121920" marR="121920" marT="60960" marB="60960" anchor="ctr"/>
                </a:tc>
                <a:extLst>
                  <a:ext uri="{0D108BD9-81ED-4DB2-BD59-A6C34878D82A}">
                    <a16:rowId xmlns:a16="http://schemas.microsoft.com/office/drawing/2014/main" val="1238194675"/>
                  </a:ext>
                </a:extLst>
              </a:tr>
            </a:tbl>
          </a:graphicData>
        </a:graphic>
      </p:graphicFrame>
      <p:sp>
        <p:nvSpPr>
          <p:cNvPr id="3" name="Title 2">
            <a:extLst>
              <a:ext uri="{FF2B5EF4-FFF2-40B4-BE49-F238E27FC236}">
                <a16:creationId xmlns:a16="http://schemas.microsoft.com/office/drawing/2014/main" id="{9FE0BC51-8B86-427A-87EC-559913DA1E01}"/>
              </a:ext>
            </a:extLst>
          </p:cNvPr>
          <p:cNvSpPr>
            <a:spLocks noGrp="1"/>
          </p:cNvSpPr>
          <p:nvPr>
            <p:ph type="title"/>
          </p:nvPr>
        </p:nvSpPr>
        <p:spPr/>
        <p:txBody>
          <a:bodyPr/>
          <a:lstStyle/>
          <a:p>
            <a:r>
              <a:rPr lang="en-US" dirty="0"/>
              <a:t>Baseline Programming across the network</a:t>
            </a:r>
          </a:p>
        </p:txBody>
      </p:sp>
      <p:sp>
        <p:nvSpPr>
          <p:cNvPr id="2" name="TextBox 1">
            <a:extLst>
              <a:ext uri="{FF2B5EF4-FFF2-40B4-BE49-F238E27FC236}">
                <a16:creationId xmlns:a16="http://schemas.microsoft.com/office/drawing/2014/main" id="{319FDC28-AC56-48D7-B8C6-5E6B6515990D}"/>
              </a:ext>
            </a:extLst>
          </p:cNvPr>
          <p:cNvSpPr txBox="1"/>
          <p:nvPr/>
        </p:nvSpPr>
        <p:spPr>
          <a:xfrm rot="16200000">
            <a:off x="-1344608" y="2665336"/>
            <a:ext cx="5426765" cy="748988"/>
          </a:xfrm>
          <a:prstGeom prst="rect">
            <a:avLst/>
          </a:prstGeom>
          <a:noFill/>
        </p:spPr>
        <p:txBody>
          <a:bodyPr wrap="square" rtlCol="0">
            <a:spAutoFit/>
          </a:bodyPr>
          <a:lstStyle/>
          <a:p>
            <a:pPr algn="ctr"/>
            <a:r>
              <a:rPr lang="en-US" sz="4267" b="1" dirty="0">
                <a:solidFill>
                  <a:schemeClr val="bg1"/>
                </a:solidFill>
              </a:rPr>
              <a:t>CORE ELEMENTS</a:t>
            </a:r>
          </a:p>
        </p:txBody>
      </p:sp>
      <p:sp>
        <p:nvSpPr>
          <p:cNvPr id="5" name="TextBox 4">
            <a:extLst>
              <a:ext uri="{FF2B5EF4-FFF2-40B4-BE49-F238E27FC236}">
                <a16:creationId xmlns:a16="http://schemas.microsoft.com/office/drawing/2014/main" id="{55036022-9364-4EE4-AA25-F79ECE438390}"/>
              </a:ext>
            </a:extLst>
          </p:cNvPr>
          <p:cNvSpPr txBox="1"/>
          <p:nvPr/>
        </p:nvSpPr>
        <p:spPr>
          <a:xfrm>
            <a:off x="11805036" y="6502400"/>
            <a:ext cx="169333" cy="235898"/>
          </a:xfrm>
          <a:prstGeom prst="rect">
            <a:avLst/>
          </a:prstGeom>
          <a:noFill/>
        </p:spPr>
        <p:txBody>
          <a:bodyPr wrap="square" rtlCol="0">
            <a:spAutoFit/>
          </a:bodyPr>
          <a:lstStyle/>
          <a:p>
            <a:r>
              <a:rPr lang="en-US" sz="933" dirty="0"/>
              <a:t>4</a:t>
            </a:r>
          </a:p>
        </p:txBody>
      </p:sp>
    </p:spTree>
    <p:extLst>
      <p:ext uri="{BB962C8B-B14F-4D97-AF65-F5344CB8AC3E}">
        <p14:creationId xmlns:p14="http://schemas.microsoft.com/office/powerpoint/2010/main" val="769678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dirty="0"/>
              <a:t>Board Updates</a:t>
            </a:r>
          </a:p>
        </p:txBody>
      </p:sp>
      <p:sp>
        <p:nvSpPr>
          <p:cNvPr id="3" name="Text Placeholder 2"/>
          <p:cNvSpPr>
            <a:spLocks noGrp="1"/>
          </p:cNvSpPr>
          <p:nvPr>
            <p:ph type="body" sz="half" idx="15"/>
          </p:nvPr>
        </p:nvSpPr>
        <p:spPr/>
        <p:txBody>
          <a:bodyPr/>
          <a:lstStyle/>
          <a:p>
            <a:r>
              <a:rPr lang="en-US" dirty="0"/>
              <a:t>6/17/2018</a:t>
            </a:r>
          </a:p>
        </p:txBody>
      </p:sp>
      <p:sp>
        <p:nvSpPr>
          <p:cNvPr id="4" name="Text Placeholder 3"/>
          <p:cNvSpPr>
            <a:spLocks noGrp="1"/>
          </p:cNvSpPr>
          <p:nvPr>
            <p:ph type="body" sz="half" idx="16"/>
          </p:nvPr>
        </p:nvSpPr>
        <p:spPr>
          <a:xfrm>
            <a:off x="2784965" y="2381091"/>
            <a:ext cx="6550625" cy="349347"/>
          </a:xfrm>
        </p:spPr>
        <p:txBody>
          <a:bodyPr/>
          <a:lstStyle/>
          <a:p>
            <a:r>
              <a:rPr lang="en-US" dirty="0"/>
              <a:t>WBENC &amp; Planet mogul</a:t>
            </a:r>
          </a:p>
        </p:txBody>
      </p:sp>
    </p:spTree>
    <p:extLst>
      <p:ext uri="{BB962C8B-B14F-4D97-AF65-F5344CB8AC3E}">
        <p14:creationId xmlns:p14="http://schemas.microsoft.com/office/powerpoint/2010/main" val="3818647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Text Placeholder 6"/>
          <p:cNvSpPr txBox="1">
            <a:spLocks/>
          </p:cNvSpPr>
          <p:nvPr/>
        </p:nvSpPr>
        <p:spPr>
          <a:xfrm rot="10800000">
            <a:off x="971768" y="5941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defTabSz="609585"/>
            <a:r>
              <a:rPr lang="en-US" sz="4267" dirty="0">
                <a:solidFill>
                  <a:prstClr val="white"/>
                </a:solidFill>
              </a:rPr>
              <a:t>The curriculum </a:t>
            </a:r>
          </a:p>
        </p:txBody>
      </p:sp>
      <p:sp>
        <p:nvSpPr>
          <p:cNvPr id="17" name="Title 16">
            <a:extLst>
              <a:ext uri="{FF2B5EF4-FFF2-40B4-BE49-F238E27FC236}">
                <a16:creationId xmlns:a16="http://schemas.microsoft.com/office/drawing/2014/main" id="{6D18292C-89AD-4095-93CA-0696F96CA4D8}"/>
              </a:ext>
            </a:extLst>
          </p:cNvPr>
          <p:cNvSpPr>
            <a:spLocks noGrp="1"/>
          </p:cNvSpPr>
          <p:nvPr>
            <p:ph type="title"/>
          </p:nvPr>
        </p:nvSpPr>
        <p:spPr/>
        <p:txBody>
          <a:bodyPr/>
          <a:lstStyle/>
          <a:p>
            <a:r>
              <a:rPr lang="en-US" dirty="0"/>
              <a:t>Planet mogul overview</a:t>
            </a:r>
          </a:p>
        </p:txBody>
      </p:sp>
      <p:sp>
        <p:nvSpPr>
          <p:cNvPr id="21" name="TextBox 18">
            <a:extLst>
              <a:ext uri="{FF2B5EF4-FFF2-40B4-BE49-F238E27FC236}">
                <a16:creationId xmlns:a16="http://schemas.microsoft.com/office/drawing/2014/main" id="{10C772AD-2C0F-486C-9244-9354D5EADFE4}"/>
              </a:ext>
            </a:extLst>
          </p:cNvPr>
          <p:cNvSpPr txBox="1"/>
          <p:nvPr/>
        </p:nvSpPr>
        <p:spPr>
          <a:xfrm>
            <a:off x="8827783" y="1550183"/>
            <a:ext cx="2617551" cy="324223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lnSpc>
                <a:spcPct val="107000"/>
              </a:lnSpc>
              <a:defRPr/>
            </a:pPr>
            <a:r>
              <a:rPr lang="en-US" sz="1600" b="1" dirty="0">
                <a:solidFill>
                  <a:srgbClr val="652F8F"/>
                </a:solidFill>
                <a:latin typeface="Calibri" panose="020F0502020204030204"/>
                <a:ea typeface="Times New Roman" panose="02020603050405020304" pitchFamily="18" charset="0"/>
                <a:cs typeface="Times New Roman" panose="02020603050405020304" pitchFamily="18" charset="0"/>
              </a:rPr>
              <a:t>Planet Mogul </a:t>
            </a:r>
            <a:r>
              <a:rPr lang="en-US" sz="1600" dirty="0">
                <a:solidFill>
                  <a:srgbClr val="652F8F"/>
                </a:solidFill>
                <a:latin typeface="Calibri" panose="020F0502020204030204"/>
                <a:ea typeface="Times New Roman" panose="02020603050405020304" pitchFamily="18" charset="0"/>
                <a:cs typeface="Times New Roman" panose="02020603050405020304" pitchFamily="18" charset="0"/>
              </a:rPr>
              <a:t>develops the next generation of entrepreneurs, innovators and community leaders by providing an </a:t>
            </a:r>
            <a:r>
              <a:rPr lang="en-US" sz="1600" b="1" dirty="0">
                <a:solidFill>
                  <a:srgbClr val="652F8F"/>
                </a:solidFill>
                <a:latin typeface="Calibri" panose="020F0502020204030204"/>
                <a:ea typeface="Times New Roman" panose="02020603050405020304" pitchFamily="18" charset="0"/>
                <a:cs typeface="Times New Roman" panose="02020603050405020304" pitchFamily="18" charset="0"/>
              </a:rPr>
              <a:t>intellectual </a:t>
            </a:r>
            <a:r>
              <a:rPr lang="en-US" sz="1600" dirty="0">
                <a:solidFill>
                  <a:srgbClr val="652F8F"/>
                </a:solidFill>
                <a:latin typeface="Calibri" panose="020F0502020204030204"/>
                <a:ea typeface="Times New Roman" panose="02020603050405020304" pitchFamily="18" charset="0"/>
                <a:cs typeface="Times New Roman" panose="02020603050405020304" pitchFamily="18" charset="0"/>
              </a:rPr>
              <a:t>and </a:t>
            </a:r>
            <a:r>
              <a:rPr lang="en-US" sz="1600" b="1" dirty="0">
                <a:solidFill>
                  <a:srgbClr val="652F8F"/>
                </a:solidFill>
                <a:latin typeface="Calibri" panose="020F0502020204030204"/>
                <a:ea typeface="Times New Roman" panose="02020603050405020304" pitchFamily="18" charset="0"/>
                <a:cs typeface="Times New Roman" panose="02020603050405020304" pitchFamily="18" charset="0"/>
              </a:rPr>
              <a:t>interactive</a:t>
            </a:r>
            <a:r>
              <a:rPr lang="en-US" sz="1600" dirty="0">
                <a:solidFill>
                  <a:srgbClr val="652F8F"/>
                </a:solidFill>
                <a:latin typeface="Calibri" panose="020F0502020204030204"/>
                <a:ea typeface="Times New Roman" panose="02020603050405020304" pitchFamily="18" charset="0"/>
                <a:cs typeface="Times New Roman" panose="02020603050405020304" pitchFamily="18" charset="0"/>
              </a:rPr>
              <a:t> learning environment for elementary and middle school students; empowering them to achieve more for themselves, their families and their communities. </a:t>
            </a:r>
            <a:endParaRPr lang="en-US" sz="1600" b="1" dirty="0">
              <a:solidFill>
                <a:srgbClr val="652F8F"/>
              </a:solidFill>
              <a:latin typeface="Calibri" panose="020F0502020204030204"/>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DBEBB21-D2B6-4C16-9B78-3365191266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1297" y="1299756"/>
            <a:ext cx="5196985" cy="3924256"/>
          </a:xfrm>
          <a:prstGeom prst="rect">
            <a:avLst/>
          </a:prstGeom>
        </p:spPr>
      </p:pic>
      <p:sp>
        <p:nvSpPr>
          <p:cNvPr id="2" name="Rectangle: Rounded Corners 1">
            <a:extLst>
              <a:ext uri="{FF2B5EF4-FFF2-40B4-BE49-F238E27FC236}">
                <a16:creationId xmlns:a16="http://schemas.microsoft.com/office/drawing/2014/main" id="{5B082BAF-4D75-4ED9-8B6C-E70CA3E91417}"/>
              </a:ext>
            </a:extLst>
          </p:cNvPr>
          <p:cNvSpPr/>
          <p:nvPr/>
        </p:nvSpPr>
        <p:spPr>
          <a:xfrm>
            <a:off x="5419221" y="1662095"/>
            <a:ext cx="1119673" cy="791235"/>
          </a:xfrm>
          <a:prstGeom prst="roundRect">
            <a:avLst/>
          </a:prstGeom>
          <a:solidFill>
            <a:srgbClr val="F8F8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latin typeface="Calibri" panose="020F0502020204030204"/>
            </a:endParaRPr>
          </a:p>
        </p:txBody>
      </p:sp>
    </p:spTree>
    <p:extLst>
      <p:ext uri="{BB962C8B-B14F-4D97-AF65-F5344CB8AC3E}">
        <p14:creationId xmlns:p14="http://schemas.microsoft.com/office/powerpoint/2010/main" val="330842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Text Placeholder 6"/>
          <p:cNvSpPr txBox="1">
            <a:spLocks/>
          </p:cNvSpPr>
          <p:nvPr/>
        </p:nvSpPr>
        <p:spPr>
          <a:xfrm rot="10800000">
            <a:off x="971768" y="5941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defTabSz="609585"/>
            <a:r>
              <a:rPr lang="en-US" sz="4267" dirty="0">
                <a:solidFill>
                  <a:prstClr val="white"/>
                </a:solidFill>
              </a:rPr>
              <a:t>The curriculum </a:t>
            </a:r>
          </a:p>
        </p:txBody>
      </p:sp>
      <p:sp>
        <p:nvSpPr>
          <p:cNvPr id="17" name="Title 16">
            <a:extLst>
              <a:ext uri="{FF2B5EF4-FFF2-40B4-BE49-F238E27FC236}">
                <a16:creationId xmlns:a16="http://schemas.microsoft.com/office/drawing/2014/main" id="{6D18292C-89AD-4095-93CA-0696F96CA4D8}"/>
              </a:ext>
            </a:extLst>
          </p:cNvPr>
          <p:cNvSpPr>
            <a:spLocks noGrp="1"/>
          </p:cNvSpPr>
          <p:nvPr>
            <p:ph type="title"/>
          </p:nvPr>
        </p:nvSpPr>
        <p:spPr/>
        <p:txBody>
          <a:bodyPr/>
          <a:lstStyle/>
          <a:p>
            <a:r>
              <a:rPr lang="en-US" dirty="0"/>
              <a:t>Planet mogul: How</a:t>
            </a:r>
          </a:p>
        </p:txBody>
      </p:sp>
      <p:pic>
        <p:nvPicPr>
          <p:cNvPr id="18" name="Picture 17">
            <a:extLst>
              <a:ext uri="{FF2B5EF4-FFF2-40B4-BE49-F238E27FC236}">
                <a16:creationId xmlns:a16="http://schemas.microsoft.com/office/drawing/2014/main" id="{7FC7C0F5-868D-4C58-AA56-EFC202117976}"/>
              </a:ext>
            </a:extLst>
          </p:cNvPr>
          <p:cNvPicPr>
            <a:picLocks noChangeAspect="1"/>
          </p:cNvPicPr>
          <p:nvPr/>
        </p:nvPicPr>
        <p:blipFill rotWithShape="1">
          <a:blip r:embed="rId3">
            <a:extLst>
              <a:ext uri="{28A0092B-C50C-407E-A947-70E740481C1C}">
                <a14:useLocalDpi xmlns:a14="http://schemas.microsoft.com/office/drawing/2010/main" val="0"/>
              </a:ext>
            </a:extLst>
          </a:blip>
          <a:srcRect t="21258" b="11893"/>
          <a:stretch/>
        </p:blipFill>
        <p:spPr>
          <a:xfrm>
            <a:off x="4929232" y="995083"/>
            <a:ext cx="5393729" cy="1802835"/>
          </a:xfrm>
          <a:prstGeom prst="rect">
            <a:avLst/>
          </a:prstGeom>
        </p:spPr>
      </p:pic>
      <p:sp>
        <p:nvSpPr>
          <p:cNvPr id="6" name="TextBox 19">
            <a:extLst>
              <a:ext uri="{FF2B5EF4-FFF2-40B4-BE49-F238E27FC236}">
                <a16:creationId xmlns:a16="http://schemas.microsoft.com/office/drawing/2014/main" id="{7BDABAD6-0554-4425-B73D-FA63272A2033}"/>
              </a:ext>
            </a:extLst>
          </p:cNvPr>
          <p:cNvSpPr txBox="1"/>
          <p:nvPr/>
        </p:nvSpPr>
        <p:spPr>
          <a:xfrm>
            <a:off x="4104754" y="2944916"/>
            <a:ext cx="7042681" cy="267823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09585"/>
            <a:r>
              <a:rPr lang="en-US" sz="1867" b="1" dirty="0">
                <a:solidFill>
                  <a:srgbClr val="7030A0"/>
                </a:solidFill>
                <a:latin typeface="Calibri" panose="020F0502020204030204"/>
                <a:ea typeface="Times New Roman" panose="02020603050405020304" pitchFamily="18" charset="0"/>
                <a:cs typeface="Times New Roman" panose="02020603050405020304" pitchFamily="18" charset="0"/>
              </a:rPr>
              <a:t>The proprietary </a:t>
            </a:r>
            <a:r>
              <a:rPr lang="en-US" sz="1867" b="1" dirty="0">
                <a:solidFill>
                  <a:srgbClr val="FF0000"/>
                </a:solidFill>
                <a:latin typeface="Calibri" panose="020F0502020204030204"/>
                <a:ea typeface="Times New Roman" panose="02020603050405020304" pitchFamily="18" charset="0"/>
                <a:cs typeface="Times New Roman" panose="02020603050405020304" pitchFamily="18" charset="0"/>
              </a:rPr>
              <a:t>Moguls-in-Training Workbook </a:t>
            </a:r>
            <a:br>
              <a:rPr lang="en-US" sz="1867" b="1" dirty="0">
                <a:solidFill>
                  <a:srgbClr val="FF0000"/>
                </a:solidFill>
                <a:latin typeface="Calibri" panose="020F0502020204030204"/>
                <a:ea typeface="Times New Roman" panose="02020603050405020304" pitchFamily="18" charset="0"/>
                <a:cs typeface="Times New Roman" panose="02020603050405020304" pitchFamily="18" charset="0"/>
              </a:rPr>
            </a:br>
            <a:r>
              <a:rPr lang="en-US" sz="1867" b="1" dirty="0">
                <a:solidFill>
                  <a:srgbClr val="FF0000"/>
                </a:solidFill>
                <a:latin typeface="Calibri" panose="020F0502020204030204"/>
                <a:ea typeface="Times New Roman" panose="02020603050405020304" pitchFamily="18" charset="0"/>
                <a:cs typeface="Times New Roman" panose="02020603050405020304" pitchFamily="18" charset="0"/>
              </a:rPr>
              <a:t>(ages 8-12) </a:t>
            </a:r>
            <a:r>
              <a:rPr lang="en-US" sz="1867" dirty="0">
                <a:solidFill>
                  <a:srgbClr val="7030A0"/>
                </a:solidFill>
                <a:latin typeface="Calibri" panose="020F0502020204030204"/>
                <a:ea typeface="Times New Roman" panose="02020603050405020304" pitchFamily="18" charset="0"/>
                <a:cs typeface="Times New Roman" panose="02020603050405020304" pitchFamily="18" charset="0"/>
              </a:rPr>
              <a:t>features 17 different industries.  Each industry section includes the market size </a:t>
            </a:r>
            <a:r>
              <a:rPr lang="en-US" sz="1867" i="1" dirty="0">
                <a:solidFill>
                  <a:srgbClr val="7030A0"/>
                </a:solidFill>
                <a:latin typeface="Calibri" panose="020F0502020204030204"/>
                <a:ea typeface="Times New Roman" panose="02020603050405020304" pitchFamily="18" charset="0"/>
                <a:cs typeface="Times New Roman" panose="02020603050405020304" pitchFamily="18" charset="0"/>
              </a:rPr>
              <a:t>(economics), </a:t>
            </a:r>
            <a:r>
              <a:rPr lang="en-US" sz="1867" dirty="0">
                <a:solidFill>
                  <a:srgbClr val="7030A0"/>
                </a:solidFill>
                <a:latin typeface="Calibri" panose="020F0502020204030204"/>
                <a:ea typeface="Times New Roman" panose="02020603050405020304" pitchFamily="18" charset="0"/>
                <a:cs typeface="Times New Roman" panose="02020603050405020304" pitchFamily="18" charset="0"/>
              </a:rPr>
              <a:t>an industry activity </a:t>
            </a:r>
            <a:r>
              <a:rPr lang="en-US" sz="1867" i="1" dirty="0">
                <a:solidFill>
                  <a:srgbClr val="7030A0"/>
                </a:solidFill>
                <a:latin typeface="Calibri" panose="020F0502020204030204"/>
                <a:ea typeface="Times New Roman" panose="02020603050405020304" pitchFamily="18" charset="0"/>
                <a:cs typeface="Times New Roman" panose="02020603050405020304" pitchFamily="18" charset="0"/>
              </a:rPr>
              <a:t>(innovation, science, technology, arts)</a:t>
            </a:r>
            <a:r>
              <a:rPr lang="en-US" sz="1867" dirty="0">
                <a:solidFill>
                  <a:srgbClr val="7030A0"/>
                </a:solidFill>
                <a:latin typeface="Calibri" panose="020F0502020204030204"/>
                <a:ea typeface="Times New Roman" panose="02020603050405020304" pitchFamily="18" charset="0"/>
                <a:cs typeface="Times New Roman" panose="02020603050405020304" pitchFamily="18" charset="0"/>
              </a:rPr>
              <a:t> an industry </a:t>
            </a:r>
            <a:r>
              <a:rPr lang="en-US" sz="1867" i="1" dirty="0">
                <a:solidFill>
                  <a:srgbClr val="7030A0"/>
                </a:solidFill>
                <a:latin typeface="Calibri" panose="020F0502020204030204"/>
                <a:ea typeface="Times New Roman" panose="02020603050405020304" pitchFamily="18" charset="0"/>
                <a:cs typeface="Times New Roman" panose="02020603050405020304" pitchFamily="18" charset="0"/>
              </a:rPr>
              <a:t>math problem(s) </a:t>
            </a:r>
            <a:r>
              <a:rPr lang="en-US" sz="1867" dirty="0">
                <a:solidFill>
                  <a:srgbClr val="7030A0"/>
                </a:solidFill>
                <a:latin typeface="Calibri" panose="020F0502020204030204"/>
                <a:ea typeface="Times New Roman" panose="02020603050405020304" pitchFamily="18" charset="0"/>
                <a:cs typeface="Times New Roman" panose="02020603050405020304" pitchFamily="18" charset="0"/>
              </a:rPr>
              <a:t>and the opportunity to choose their first Board of Directors </a:t>
            </a:r>
            <a:r>
              <a:rPr lang="en-US" sz="1867" i="1" dirty="0">
                <a:solidFill>
                  <a:srgbClr val="7030A0"/>
                </a:solidFill>
                <a:latin typeface="Calibri" panose="020F0502020204030204"/>
                <a:ea typeface="Times New Roman" panose="02020603050405020304" pitchFamily="18" charset="0"/>
                <a:cs typeface="Times New Roman" panose="02020603050405020304" pitchFamily="18" charset="0"/>
              </a:rPr>
              <a:t>(teamwork). </a:t>
            </a:r>
          </a:p>
          <a:p>
            <a:pPr algn="ctr" defTabSz="609585"/>
            <a:endParaRPr lang="en-US" sz="1867" dirty="0">
              <a:solidFill>
                <a:srgbClr val="7030A0"/>
              </a:solidFill>
              <a:latin typeface="Calibri" panose="020F0502020204030204"/>
              <a:ea typeface="Times New Roman" panose="02020603050405020304" pitchFamily="18" charset="0"/>
              <a:cs typeface="Times New Roman" panose="02020603050405020304" pitchFamily="18" charset="0"/>
            </a:endParaRPr>
          </a:p>
          <a:p>
            <a:pPr algn="ctr" defTabSz="609585"/>
            <a:r>
              <a:rPr lang="en-US" sz="1867" dirty="0">
                <a:solidFill>
                  <a:srgbClr val="7030A0"/>
                </a:solidFill>
                <a:latin typeface="Calibri" panose="020F0502020204030204"/>
                <a:ea typeface="Times New Roman" panose="02020603050405020304" pitchFamily="18" charset="0"/>
                <a:cs typeface="Times New Roman" panose="02020603050405020304" pitchFamily="18" charset="0"/>
              </a:rPr>
              <a:t>Each industry also includes augmented reality. This digital environment features additional videos, surveys, career guides and can be customized, per partner. </a:t>
            </a:r>
          </a:p>
        </p:txBody>
      </p:sp>
    </p:spTree>
    <p:extLst>
      <p:ext uri="{BB962C8B-B14F-4D97-AF65-F5344CB8AC3E}">
        <p14:creationId xmlns:p14="http://schemas.microsoft.com/office/powerpoint/2010/main" val="1675485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PROGRAM </a:t>
            </a:r>
          </a:p>
        </p:txBody>
      </p:sp>
      <p:sp>
        <p:nvSpPr>
          <p:cNvPr id="3" name="Content Placeholder 2"/>
          <p:cNvSpPr>
            <a:spLocks noGrp="1"/>
          </p:cNvSpPr>
          <p:nvPr>
            <p:ph sz="quarter" idx="10"/>
          </p:nvPr>
        </p:nvSpPr>
        <p:spPr/>
        <p:txBody>
          <a:bodyPr vert="horz" lIns="121920" tIns="60960" rIns="0" bIns="60960" rtlCol="0" anchor="t">
            <a:normAutofit/>
          </a:bodyPr>
          <a:lstStyle/>
          <a:p>
            <a:r>
              <a:rPr lang="en-US" sz="1867" b="1" dirty="0"/>
              <a:t>9:00 – 9:30 am: </a:t>
            </a:r>
            <a:r>
              <a:rPr lang="en-US" sz="1867" dirty="0"/>
              <a:t>	Welcome from WBENC &amp; Sponsors</a:t>
            </a:r>
          </a:p>
          <a:p>
            <a:r>
              <a:rPr lang="en-US" sz="1867" b="1" dirty="0"/>
              <a:t>9:30 – 10:30 am: 	</a:t>
            </a:r>
            <a:r>
              <a:rPr lang="en-US" sz="1867" dirty="0"/>
              <a:t>Session 1: students went to one of three tracks</a:t>
            </a:r>
          </a:p>
          <a:p>
            <a:r>
              <a:rPr lang="en-US" sz="1867" dirty="0"/>
              <a:t> 			(Health, Technology/Telecommunications, Automotive)</a:t>
            </a:r>
          </a:p>
          <a:p>
            <a:r>
              <a:rPr lang="en-US" sz="1867" b="1" dirty="0"/>
              <a:t>10:30 – 11:30 am:</a:t>
            </a:r>
            <a:r>
              <a:rPr lang="en-US" sz="1867" dirty="0"/>
              <a:t>	Session 2</a:t>
            </a:r>
          </a:p>
          <a:p>
            <a:r>
              <a:rPr lang="en-US" sz="1867" b="1" dirty="0"/>
              <a:t>11:30 – 12:30 pm: </a:t>
            </a:r>
            <a:r>
              <a:rPr lang="en-US" sz="1867" dirty="0"/>
              <a:t>	Lunch &amp; Networking</a:t>
            </a:r>
          </a:p>
          <a:p>
            <a:r>
              <a:rPr lang="en-US" sz="1867" b="1" dirty="0"/>
              <a:t>12:30 – 1:30 pm:</a:t>
            </a:r>
            <a:r>
              <a:rPr lang="en-US" sz="1867" dirty="0"/>
              <a:t> 	Session 3</a:t>
            </a:r>
          </a:p>
          <a:p>
            <a:r>
              <a:rPr lang="en-US" sz="1867" b="1" dirty="0"/>
              <a:t>1:30 – 2:00 pm:</a:t>
            </a:r>
            <a:r>
              <a:rPr lang="en-US" sz="1867" dirty="0"/>
              <a:t>	Submissions are posted for Voting &amp; Student Reflection </a:t>
            </a:r>
          </a:p>
          <a:p>
            <a:r>
              <a:rPr lang="en-US" sz="1867" b="1" dirty="0"/>
              <a:t>2:00 – 3:00 pm: </a:t>
            </a:r>
            <a:r>
              <a:rPr lang="en-US" sz="1867" dirty="0"/>
              <a:t>	Winners announced &amp; closing remarks from sponsors</a:t>
            </a:r>
          </a:p>
          <a:p>
            <a:endParaRPr lang="en-US" sz="1867" dirty="0"/>
          </a:p>
        </p:txBody>
      </p:sp>
      <p:sp>
        <p:nvSpPr>
          <p:cNvPr id="4" name="Vertical Text Placeholder 6"/>
          <p:cNvSpPr txBox="1">
            <a:spLocks/>
          </p:cNvSpPr>
          <p:nvPr/>
        </p:nvSpPr>
        <p:spPr>
          <a:xfrm rot="10800000">
            <a:off x="971768" y="5941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defTabSz="609585"/>
            <a:endParaRPr lang="en-US" sz="4267" dirty="0">
              <a:solidFill>
                <a:prstClr val="white"/>
              </a:solidFill>
            </a:endParaRPr>
          </a:p>
        </p:txBody>
      </p:sp>
      <p:sp>
        <p:nvSpPr>
          <p:cNvPr id="5" name="Vertical Text Placeholder 6">
            <a:extLst>
              <a:ext uri="{FF2B5EF4-FFF2-40B4-BE49-F238E27FC236}">
                <a16:creationId xmlns:a16="http://schemas.microsoft.com/office/drawing/2014/main" id="{C865831B-A83D-4DF8-81FD-581183AB401B}"/>
              </a:ext>
            </a:extLst>
          </p:cNvPr>
          <p:cNvSpPr txBox="1">
            <a:spLocks/>
          </p:cNvSpPr>
          <p:nvPr/>
        </p:nvSpPr>
        <p:spPr>
          <a:xfrm rot="10800000">
            <a:off x="1174968" y="7973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defTabSz="609585"/>
            <a:r>
              <a:rPr lang="en-US" sz="4267" dirty="0">
                <a:solidFill>
                  <a:prstClr val="white"/>
                </a:solidFill>
              </a:rPr>
              <a:t>Our launch</a:t>
            </a:r>
          </a:p>
        </p:txBody>
      </p:sp>
      <p:sp>
        <p:nvSpPr>
          <p:cNvPr id="6" name="TextBox 5">
            <a:extLst>
              <a:ext uri="{FF2B5EF4-FFF2-40B4-BE49-F238E27FC236}">
                <a16:creationId xmlns:a16="http://schemas.microsoft.com/office/drawing/2014/main" id="{6617B736-34DD-43EC-BBD1-456494A2F192}"/>
              </a:ext>
            </a:extLst>
          </p:cNvPr>
          <p:cNvSpPr txBox="1"/>
          <p:nvPr/>
        </p:nvSpPr>
        <p:spPr>
          <a:xfrm>
            <a:off x="3893562" y="4630993"/>
            <a:ext cx="7123471" cy="369332"/>
          </a:xfrm>
          <a:prstGeom prst="rect">
            <a:avLst/>
          </a:prstGeom>
          <a:noFill/>
        </p:spPr>
        <p:txBody>
          <a:bodyPr wrap="square" rtlCol="0">
            <a:spAutoFit/>
          </a:bodyPr>
          <a:lstStyle/>
          <a:p>
            <a:pPr lvl="0"/>
            <a:r>
              <a:rPr lang="en-US" b="1" i="1" dirty="0">
                <a:solidFill>
                  <a:schemeClr val="accent5">
                    <a:lumMod val="75000"/>
                  </a:schemeClr>
                </a:solidFill>
              </a:rPr>
              <a:t>Kickoff Session Today:  Cornerstone Schools- Jefferson Douglass Academy</a:t>
            </a:r>
          </a:p>
        </p:txBody>
      </p:sp>
    </p:spTree>
    <p:extLst>
      <p:ext uri="{BB962C8B-B14F-4D97-AF65-F5344CB8AC3E}">
        <p14:creationId xmlns:p14="http://schemas.microsoft.com/office/powerpoint/2010/main" val="236211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Sponsors</a:t>
            </a:r>
          </a:p>
        </p:txBody>
      </p:sp>
      <p:sp>
        <p:nvSpPr>
          <p:cNvPr id="4" name="Vertical Text Placeholder 6"/>
          <p:cNvSpPr txBox="1">
            <a:spLocks/>
          </p:cNvSpPr>
          <p:nvPr/>
        </p:nvSpPr>
        <p:spPr>
          <a:xfrm rot="10800000">
            <a:off x="971768" y="5941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defTabSz="609585"/>
            <a:endParaRPr lang="en-US" sz="4267" dirty="0">
              <a:solidFill>
                <a:prstClr val="white"/>
              </a:solidFill>
            </a:endParaRPr>
          </a:p>
        </p:txBody>
      </p:sp>
      <p:sp>
        <p:nvSpPr>
          <p:cNvPr id="5" name="Vertical Text Placeholder 6">
            <a:extLst>
              <a:ext uri="{FF2B5EF4-FFF2-40B4-BE49-F238E27FC236}">
                <a16:creationId xmlns:a16="http://schemas.microsoft.com/office/drawing/2014/main" id="{C865831B-A83D-4DF8-81FD-581183AB401B}"/>
              </a:ext>
            </a:extLst>
          </p:cNvPr>
          <p:cNvSpPr txBox="1">
            <a:spLocks/>
          </p:cNvSpPr>
          <p:nvPr/>
        </p:nvSpPr>
        <p:spPr>
          <a:xfrm rot="10800000">
            <a:off x="1174968" y="7973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defTabSz="609585"/>
            <a:r>
              <a:rPr lang="en-US" sz="4267" dirty="0">
                <a:solidFill>
                  <a:prstClr val="white"/>
                </a:solidFill>
              </a:rPr>
              <a:t>Our sponsors</a:t>
            </a:r>
          </a:p>
        </p:txBody>
      </p:sp>
      <p:pic>
        <p:nvPicPr>
          <p:cNvPr id="9" name="Picture 8">
            <a:extLst>
              <a:ext uri="{FF2B5EF4-FFF2-40B4-BE49-F238E27FC236}">
                <a16:creationId xmlns:a16="http://schemas.microsoft.com/office/drawing/2014/main" id="{0C4A4C1C-C903-4ABF-B23C-2656337356BF}"/>
              </a:ext>
            </a:extLst>
          </p:cNvPr>
          <p:cNvPicPr>
            <a:picLocks noChangeAspect="1"/>
          </p:cNvPicPr>
          <p:nvPr/>
        </p:nvPicPr>
        <p:blipFill>
          <a:blip r:embed="rId3"/>
          <a:stretch>
            <a:fillRect/>
          </a:stretch>
        </p:blipFill>
        <p:spPr>
          <a:xfrm>
            <a:off x="3400214" y="2901431"/>
            <a:ext cx="4416213" cy="582507"/>
          </a:xfrm>
          <a:prstGeom prst="rect">
            <a:avLst/>
          </a:prstGeom>
        </p:spPr>
      </p:pic>
      <p:pic>
        <p:nvPicPr>
          <p:cNvPr id="11" name="Picture 10">
            <a:extLst>
              <a:ext uri="{FF2B5EF4-FFF2-40B4-BE49-F238E27FC236}">
                <a16:creationId xmlns:a16="http://schemas.microsoft.com/office/drawing/2014/main" id="{A67F1C16-C8BF-4B51-A4D4-71F2CFD6CA13}"/>
              </a:ext>
            </a:extLst>
          </p:cNvPr>
          <p:cNvPicPr>
            <a:picLocks noChangeAspect="1"/>
          </p:cNvPicPr>
          <p:nvPr/>
        </p:nvPicPr>
        <p:blipFill>
          <a:blip r:embed="rId4"/>
          <a:stretch>
            <a:fillRect/>
          </a:stretch>
        </p:blipFill>
        <p:spPr>
          <a:xfrm>
            <a:off x="8558972" y="1845804"/>
            <a:ext cx="2693761" cy="2693761"/>
          </a:xfrm>
          <a:prstGeom prst="rect">
            <a:avLst/>
          </a:prstGeom>
        </p:spPr>
      </p:pic>
    </p:spTree>
    <p:extLst>
      <p:ext uri="{BB962C8B-B14F-4D97-AF65-F5344CB8AC3E}">
        <p14:creationId xmlns:p14="http://schemas.microsoft.com/office/powerpoint/2010/main" val="1844306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sz="2667" dirty="0"/>
              <a:t>COBO Center</a:t>
            </a:r>
          </a:p>
        </p:txBody>
      </p:sp>
      <p:sp>
        <p:nvSpPr>
          <p:cNvPr id="3" name="Text Placeholder 2"/>
          <p:cNvSpPr>
            <a:spLocks noGrp="1"/>
          </p:cNvSpPr>
          <p:nvPr>
            <p:ph type="body" sz="half" idx="15"/>
          </p:nvPr>
        </p:nvSpPr>
        <p:spPr/>
        <p:txBody>
          <a:bodyPr/>
          <a:lstStyle/>
          <a:p>
            <a:r>
              <a:rPr lang="en-US" sz="2133" dirty="0"/>
              <a:t>Detroit, MI</a:t>
            </a:r>
          </a:p>
        </p:txBody>
      </p:sp>
      <p:sp>
        <p:nvSpPr>
          <p:cNvPr id="4" name="Text Placeholder 3"/>
          <p:cNvSpPr>
            <a:spLocks noGrp="1"/>
          </p:cNvSpPr>
          <p:nvPr>
            <p:ph type="body" sz="half" idx="16"/>
          </p:nvPr>
        </p:nvSpPr>
        <p:spPr>
          <a:xfrm>
            <a:off x="872199" y="1938197"/>
            <a:ext cx="10588283" cy="349347"/>
          </a:xfrm>
        </p:spPr>
        <p:txBody>
          <a:bodyPr/>
          <a:lstStyle/>
          <a:p>
            <a:r>
              <a:rPr lang="en-US" dirty="0"/>
              <a:t>Wbenc board of directors</a:t>
            </a:r>
          </a:p>
          <a:p>
            <a:r>
              <a:rPr lang="en-US" sz="3733" dirty="0"/>
              <a:t>june 2018 board meeting</a:t>
            </a:r>
          </a:p>
        </p:txBody>
      </p:sp>
    </p:spTree>
    <p:extLst>
      <p:ext uri="{BB962C8B-B14F-4D97-AF65-F5344CB8AC3E}">
        <p14:creationId xmlns:p14="http://schemas.microsoft.com/office/powerpoint/2010/main" val="2959826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3283868" y="906684"/>
            <a:ext cx="8908132" cy="4572000"/>
          </a:xfrm>
        </p:spPr>
        <p:txBody>
          <a:bodyPr numCol="2">
            <a:normAutofit/>
          </a:bodyPr>
          <a:lstStyle/>
          <a:p>
            <a:pPr marL="0">
              <a:lnSpc>
                <a:spcPct val="107000"/>
              </a:lnSpc>
              <a:spcBef>
                <a:spcPts val="0"/>
              </a:spcBef>
            </a:pPr>
            <a:r>
              <a:rPr lang="en-US" sz="133" b="1" dirty="0">
                <a:solidFill>
                  <a:srgbClr val="8496B0"/>
                </a:solidFill>
                <a:latin typeface="Calibri" panose="020F0502020204030204" pitchFamily="34" charset="0"/>
                <a:ea typeface="Calibri" panose="020F0502020204030204" pitchFamily="34" charset="0"/>
                <a:cs typeface="Times New Roman" panose="02020603050405020304" pitchFamily="18" charset="0"/>
              </a:rPr>
              <a:t> </a:t>
            </a:r>
            <a:endParaRPr lang="en-US" sz="1333" dirty="0">
              <a:latin typeface="Calibri" panose="020F0502020204030204" pitchFamily="34" charset="0"/>
              <a:ea typeface="Calibri" panose="020F0502020204030204" pitchFamily="34" charset="0"/>
              <a:cs typeface="Times New Roman" panose="02020603050405020304" pitchFamily="18" charset="0"/>
            </a:endParaRPr>
          </a:p>
          <a:p>
            <a:endParaRPr lang="en-US" sz="1400" b="1" u="sng" dirty="0"/>
          </a:p>
          <a:p>
            <a:r>
              <a:rPr lang="en-US" sz="1600" b="1" u="sng" dirty="0">
                <a:solidFill>
                  <a:schemeClr val="accent1"/>
                </a:solidFill>
              </a:rPr>
              <a:t>Corporate Nominations for Existing Board Seats (2):</a:t>
            </a:r>
            <a:endParaRPr lang="en-US" sz="1600" dirty="0">
              <a:solidFill>
                <a:schemeClr val="accent1"/>
              </a:solidFill>
            </a:endParaRPr>
          </a:p>
          <a:p>
            <a:r>
              <a:rPr lang="en-US" sz="1600" dirty="0">
                <a:solidFill>
                  <a:schemeClr val="bg2">
                    <a:lumMod val="25000"/>
                  </a:schemeClr>
                </a:solidFill>
              </a:rPr>
              <a:t>Casey Oakes, Marriott International</a:t>
            </a:r>
          </a:p>
          <a:p>
            <a:pPr lvl="0"/>
            <a:r>
              <a:rPr lang="en-US" sz="1600" dirty="0">
                <a:solidFill>
                  <a:schemeClr val="bg2">
                    <a:lumMod val="25000"/>
                  </a:schemeClr>
                </a:solidFill>
              </a:rPr>
              <a:t>Anuradha Hebbar, Verizon </a:t>
            </a:r>
          </a:p>
          <a:p>
            <a:r>
              <a:rPr lang="en-US" sz="1600" dirty="0"/>
              <a:t> </a:t>
            </a:r>
          </a:p>
          <a:p>
            <a:r>
              <a:rPr lang="en-US" sz="1600" dirty="0"/>
              <a:t> </a:t>
            </a:r>
          </a:p>
          <a:p>
            <a:r>
              <a:rPr lang="en-US" sz="1600" b="1" u="sng" dirty="0">
                <a:solidFill>
                  <a:schemeClr val="accent1"/>
                </a:solidFill>
              </a:rPr>
              <a:t>Leadership Council Nominations for Board Seats (2):</a:t>
            </a:r>
            <a:endParaRPr lang="en-US" sz="1600" dirty="0">
              <a:solidFill>
                <a:schemeClr val="accent1"/>
              </a:solidFill>
            </a:endParaRPr>
          </a:p>
          <a:p>
            <a:pPr lvl="0"/>
            <a:r>
              <a:rPr lang="en-US" sz="1600" dirty="0">
                <a:solidFill>
                  <a:schemeClr val="bg2">
                    <a:lumMod val="25000"/>
                  </a:schemeClr>
                </a:solidFill>
              </a:rPr>
              <a:t>Nancy Allen, WBDC-Florida</a:t>
            </a:r>
          </a:p>
          <a:p>
            <a:pPr lvl="0"/>
            <a:r>
              <a:rPr lang="en-US" sz="1600" dirty="0">
                <a:solidFill>
                  <a:schemeClr val="bg2">
                    <a:lumMod val="25000"/>
                  </a:schemeClr>
                </a:solidFill>
              </a:rPr>
              <a:t>Sheila Mixon, ORV-WBC</a:t>
            </a:r>
          </a:p>
          <a:p>
            <a:r>
              <a:rPr lang="en-US" sz="1600" dirty="0"/>
              <a:t> </a:t>
            </a:r>
          </a:p>
          <a:p>
            <a:endParaRPr lang="en-US" sz="1600" dirty="0">
              <a:solidFill>
                <a:schemeClr val="accent1"/>
              </a:solidFill>
            </a:endParaRPr>
          </a:p>
          <a:p>
            <a:r>
              <a:rPr lang="en-US" sz="1600" b="1" u="sng" dirty="0">
                <a:solidFill>
                  <a:schemeClr val="accent1"/>
                </a:solidFill>
              </a:rPr>
              <a:t>Current Open Corporate Board Seats (2):</a:t>
            </a:r>
            <a:endParaRPr lang="en-US" sz="1600" dirty="0">
              <a:solidFill>
                <a:schemeClr val="accent1"/>
              </a:solidFill>
            </a:endParaRPr>
          </a:p>
          <a:p>
            <a:r>
              <a:rPr lang="en-US" sz="1600" dirty="0">
                <a:solidFill>
                  <a:schemeClr val="bg2">
                    <a:lumMod val="25000"/>
                  </a:schemeClr>
                </a:solidFill>
              </a:rPr>
              <a:t>Motorola Solutions</a:t>
            </a:r>
          </a:p>
          <a:p>
            <a:pPr lvl="0"/>
            <a:r>
              <a:rPr lang="en-US" sz="1600" dirty="0">
                <a:solidFill>
                  <a:schemeClr val="bg2">
                    <a:lumMod val="25000"/>
                  </a:schemeClr>
                </a:solidFill>
              </a:rPr>
              <a:t>Verizon</a:t>
            </a:r>
          </a:p>
          <a:p>
            <a:r>
              <a:rPr lang="en-US" sz="1600" dirty="0"/>
              <a:t> </a:t>
            </a:r>
          </a:p>
          <a:p>
            <a:endParaRPr lang="en-US" sz="1600" dirty="0"/>
          </a:p>
          <a:p>
            <a:r>
              <a:rPr lang="en-US" sz="1800" dirty="0"/>
              <a:t> </a:t>
            </a:r>
          </a:p>
          <a:p>
            <a:r>
              <a:rPr lang="en-US" sz="1600" dirty="0"/>
              <a:t> </a:t>
            </a:r>
            <a:br>
              <a:rPr lang="en-US" sz="1600" dirty="0"/>
            </a:br>
            <a:r>
              <a:rPr lang="en-US" sz="1600" dirty="0"/>
              <a:t> </a:t>
            </a:r>
          </a:p>
          <a:p>
            <a:pPr marL="0" indent="0">
              <a:spcBef>
                <a:spcPts val="0"/>
              </a:spcBef>
              <a:spcAft>
                <a:spcPts val="667"/>
              </a:spcAft>
              <a:buSzPts val="1200"/>
            </a:pPr>
            <a:endParaRPr lang="en-US" dirty="0"/>
          </a:p>
        </p:txBody>
      </p:sp>
      <p:sp>
        <p:nvSpPr>
          <p:cNvPr id="3" name="Title 2"/>
          <p:cNvSpPr>
            <a:spLocks noGrp="1"/>
          </p:cNvSpPr>
          <p:nvPr>
            <p:ph type="title"/>
          </p:nvPr>
        </p:nvSpPr>
        <p:spPr>
          <a:xfrm>
            <a:off x="3283868" y="0"/>
            <a:ext cx="8229600" cy="914400"/>
          </a:xfrm>
        </p:spPr>
        <p:txBody>
          <a:bodyPr/>
          <a:lstStyle/>
          <a:p>
            <a:r>
              <a:rPr lang="en-US" dirty="0"/>
              <a:t>June Board elections</a:t>
            </a:r>
          </a:p>
        </p:txBody>
      </p:sp>
      <p:sp>
        <p:nvSpPr>
          <p:cNvPr id="4" name="Vertical Text Placeholder 6"/>
          <p:cNvSpPr txBox="1">
            <a:spLocks/>
          </p:cNvSpPr>
          <p:nvPr/>
        </p:nvSpPr>
        <p:spPr>
          <a:xfrm rot="10800000">
            <a:off x="971768" y="5941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defTabSz="609585"/>
            <a:r>
              <a:rPr lang="en-US" sz="4267" dirty="0">
                <a:solidFill>
                  <a:prstClr val="white"/>
                </a:solidFill>
              </a:rPr>
              <a:t>Nominating committee</a:t>
            </a:r>
          </a:p>
        </p:txBody>
      </p:sp>
      <p:sp>
        <p:nvSpPr>
          <p:cNvPr id="5" name="TextBox 4">
            <a:extLst>
              <a:ext uri="{FF2B5EF4-FFF2-40B4-BE49-F238E27FC236}">
                <a16:creationId xmlns:a16="http://schemas.microsoft.com/office/drawing/2014/main" id="{C982BE27-4819-4D0E-AA32-AC71947DB137}"/>
              </a:ext>
            </a:extLst>
          </p:cNvPr>
          <p:cNvSpPr txBox="1"/>
          <p:nvPr/>
        </p:nvSpPr>
        <p:spPr>
          <a:xfrm>
            <a:off x="8311895" y="1215790"/>
            <a:ext cx="3771900" cy="1210588"/>
          </a:xfrm>
          <a:prstGeom prst="rect">
            <a:avLst/>
          </a:prstGeom>
          <a:noFill/>
        </p:spPr>
        <p:txBody>
          <a:bodyPr wrap="square" rtlCol="0">
            <a:spAutoFit/>
          </a:bodyPr>
          <a:lstStyle/>
          <a:p>
            <a:r>
              <a:rPr lang="en-US" sz="1600" b="1" u="sng" dirty="0">
                <a:solidFill>
                  <a:schemeClr val="accent1"/>
                </a:solidFill>
              </a:rPr>
              <a:t>Current Vacant Board Seats (2):</a:t>
            </a:r>
            <a:endParaRPr lang="en-US" sz="1600" dirty="0">
              <a:solidFill>
                <a:schemeClr val="accent1"/>
              </a:solidFill>
            </a:endParaRPr>
          </a:p>
          <a:p>
            <a:pPr lvl="0">
              <a:spcBef>
                <a:spcPts val="384"/>
              </a:spcBef>
            </a:pPr>
            <a:r>
              <a:rPr lang="en-US" sz="1600" dirty="0">
                <a:solidFill>
                  <a:schemeClr val="bg2">
                    <a:lumMod val="25000"/>
                  </a:schemeClr>
                </a:solidFill>
              </a:rPr>
              <a:t>1 WBE Seat</a:t>
            </a:r>
          </a:p>
          <a:p>
            <a:pPr lvl="0">
              <a:spcBef>
                <a:spcPts val="384"/>
              </a:spcBef>
            </a:pPr>
            <a:r>
              <a:rPr lang="en-US" sz="1600" dirty="0">
                <a:solidFill>
                  <a:schemeClr val="bg2">
                    <a:lumMod val="25000"/>
                  </a:schemeClr>
                </a:solidFill>
              </a:rPr>
              <a:t>1 Additional WBE Seat </a:t>
            </a:r>
          </a:p>
          <a:p>
            <a:pPr lvl="0"/>
            <a:r>
              <a:rPr lang="en-US" dirty="0">
                <a:solidFill>
                  <a:schemeClr val="bg2">
                    <a:lumMod val="25000"/>
                  </a:schemeClr>
                </a:solidFill>
              </a:rPr>
              <a:t>	</a:t>
            </a:r>
            <a:r>
              <a:rPr lang="en-US" sz="1100" dirty="0">
                <a:solidFill>
                  <a:schemeClr val="bg2">
                    <a:lumMod val="25000"/>
                  </a:schemeClr>
                </a:solidFill>
              </a:rPr>
              <a:t>*due to increase in corporate seats-Nov 2017</a:t>
            </a:r>
            <a:endParaRPr lang="en-US" sz="1600" dirty="0">
              <a:solidFill>
                <a:schemeClr val="bg2">
                  <a:lumMod val="25000"/>
                </a:schemeClr>
              </a:solidFill>
            </a:endParaRPr>
          </a:p>
        </p:txBody>
      </p:sp>
    </p:spTree>
    <p:extLst>
      <p:ext uri="{BB962C8B-B14F-4D97-AF65-F5344CB8AC3E}">
        <p14:creationId xmlns:p14="http://schemas.microsoft.com/office/powerpoint/2010/main" val="1065125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11296" y="457200"/>
            <a:ext cx="8229600" cy="914400"/>
          </a:xfrm>
        </p:spPr>
        <p:txBody>
          <a:bodyPr>
            <a:normAutofit fontScale="90000"/>
          </a:bodyPr>
          <a:lstStyle/>
          <a:p>
            <a:r>
              <a:rPr lang="en-US" dirty="0"/>
              <a:t>CASEY OAKES</a:t>
            </a:r>
            <a:br>
              <a:rPr lang="en-US" dirty="0"/>
            </a:br>
            <a:r>
              <a:rPr lang="en-US" dirty="0"/>
              <a:t>director, supplier diversity</a:t>
            </a:r>
            <a:br>
              <a:rPr lang="en-US" dirty="0"/>
            </a:br>
            <a:r>
              <a:rPr lang="en-US" dirty="0"/>
              <a:t>MARRIOTT INTERNATIONAL</a:t>
            </a:r>
          </a:p>
        </p:txBody>
      </p:sp>
      <p:sp>
        <p:nvSpPr>
          <p:cNvPr id="4" name="Vertical Text Placeholder 6"/>
          <p:cNvSpPr txBox="1">
            <a:spLocks/>
          </p:cNvSpPr>
          <p:nvPr/>
        </p:nvSpPr>
        <p:spPr>
          <a:xfrm rot="10800000">
            <a:off x="971768" y="5941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defTabSz="609585"/>
            <a:r>
              <a:rPr lang="en-US" sz="4267" dirty="0">
                <a:solidFill>
                  <a:prstClr val="white"/>
                </a:solidFill>
              </a:rPr>
              <a:t>Corporate nominations</a:t>
            </a:r>
          </a:p>
        </p:txBody>
      </p:sp>
      <p:pic>
        <p:nvPicPr>
          <p:cNvPr id="8" name="Picture 7">
            <a:extLst>
              <a:ext uri="{FF2B5EF4-FFF2-40B4-BE49-F238E27FC236}">
                <a16:creationId xmlns:a16="http://schemas.microsoft.com/office/drawing/2014/main" id="{9B265848-B523-4A51-9765-9471CAD6098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1296" y="1549853"/>
            <a:ext cx="1402715" cy="2343150"/>
          </a:xfrm>
          <a:prstGeom prst="rect">
            <a:avLst/>
          </a:prstGeom>
          <a:noFill/>
          <a:ln>
            <a:noFill/>
          </a:ln>
        </p:spPr>
      </p:pic>
      <p:sp>
        <p:nvSpPr>
          <p:cNvPr id="9" name="Rectangle 8">
            <a:extLst>
              <a:ext uri="{FF2B5EF4-FFF2-40B4-BE49-F238E27FC236}">
                <a16:creationId xmlns:a16="http://schemas.microsoft.com/office/drawing/2014/main" id="{8C142E29-98B8-42A0-8B31-18D482A5C6F6}"/>
              </a:ext>
            </a:extLst>
          </p:cNvPr>
          <p:cNvSpPr/>
          <p:nvPr/>
        </p:nvSpPr>
        <p:spPr>
          <a:xfrm>
            <a:off x="3511296" y="4174897"/>
            <a:ext cx="7854463" cy="1465209"/>
          </a:xfrm>
          <a:prstGeom prst="rect">
            <a:avLst/>
          </a:prstGeom>
        </p:spPr>
        <p:txBody>
          <a:bodyPr wrap="square">
            <a:spAutoFit/>
          </a:bodyPr>
          <a:lstStyle/>
          <a:p>
            <a:pPr>
              <a:lnSpc>
                <a:spcPct val="107000"/>
              </a:lnSpc>
              <a:spcAft>
                <a:spcPts val="800"/>
              </a:spcAft>
            </a:pPr>
            <a:r>
              <a:rPr lang="en-US" sz="1400" dirty="0">
                <a:solidFill>
                  <a:srgbClr val="5B595A"/>
                </a:solidFill>
                <a:latin typeface="Calibri" panose="020F0502020204030204" pitchFamily="34" charset="0"/>
                <a:ea typeface="Calibri" panose="020F0502020204030204" pitchFamily="34" charset="0"/>
                <a:cs typeface="Calibri" panose="020F0502020204030204" pitchFamily="34" charset="0"/>
              </a:rPr>
              <a:t>Casey Oakes joined Marriott as Director of Supplier Diversity in March 2018 where he is overseeing the company’s effort to reach 1 billion in spend annually with diverse-owned companies by 2020. Before joining Marriott, Casey worked at NGLCC: The National LGBT Chamber of Commerce where he served as Vice President, Corporate Relations. In this role, Casey served as the organization’s principle liaison to corporate America providing consult and support to nearly 200 corporate supplier diversity programs while helping to steer organization strategy and long-term planning. </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4229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60653" y="441861"/>
            <a:ext cx="8731347" cy="914400"/>
          </a:xfrm>
        </p:spPr>
        <p:txBody>
          <a:bodyPr>
            <a:normAutofit fontScale="90000"/>
          </a:bodyPr>
          <a:lstStyle/>
          <a:p>
            <a:r>
              <a:rPr lang="en-US" dirty="0"/>
              <a:t>ANURADHA HEBBAR</a:t>
            </a:r>
            <a:br>
              <a:rPr lang="en-US" dirty="0"/>
            </a:br>
            <a:r>
              <a:rPr lang="en-US" dirty="0"/>
              <a:t>GLOBAL HEAD OF DIVERSITY &amp; INCLUSION</a:t>
            </a:r>
            <a:br>
              <a:rPr lang="en-US" dirty="0"/>
            </a:br>
            <a:r>
              <a:rPr lang="en-US" dirty="0"/>
              <a:t>VERIZON</a:t>
            </a:r>
          </a:p>
        </p:txBody>
      </p:sp>
      <p:sp>
        <p:nvSpPr>
          <p:cNvPr id="4" name="Vertical Text Placeholder 6"/>
          <p:cNvSpPr txBox="1">
            <a:spLocks/>
          </p:cNvSpPr>
          <p:nvPr/>
        </p:nvSpPr>
        <p:spPr>
          <a:xfrm rot="10800000">
            <a:off x="971768" y="5941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defTabSz="609585"/>
            <a:r>
              <a:rPr lang="en-US" sz="4267" dirty="0">
                <a:solidFill>
                  <a:prstClr val="white"/>
                </a:solidFill>
              </a:rPr>
              <a:t>Corporate nominations</a:t>
            </a:r>
          </a:p>
        </p:txBody>
      </p:sp>
      <p:sp>
        <p:nvSpPr>
          <p:cNvPr id="9" name="Rectangle 8">
            <a:extLst>
              <a:ext uri="{FF2B5EF4-FFF2-40B4-BE49-F238E27FC236}">
                <a16:creationId xmlns:a16="http://schemas.microsoft.com/office/drawing/2014/main" id="{84286F2F-4D55-46A7-8CDD-4E2A950BB4AB}"/>
              </a:ext>
            </a:extLst>
          </p:cNvPr>
          <p:cNvSpPr/>
          <p:nvPr/>
        </p:nvSpPr>
        <p:spPr>
          <a:xfrm>
            <a:off x="3460653" y="3816288"/>
            <a:ext cx="8192671" cy="1936812"/>
          </a:xfrm>
          <a:prstGeom prst="rect">
            <a:avLst/>
          </a:prstGeom>
        </p:spPr>
        <p:txBody>
          <a:bodyPr wrap="square">
            <a:spAutoFit/>
          </a:bodyPr>
          <a:lstStyle/>
          <a:p>
            <a:pPr>
              <a:lnSpc>
                <a:spcPct val="107000"/>
              </a:lnSpc>
            </a:pPr>
            <a:r>
              <a:rPr lang="en-US" sz="1400" dirty="0">
                <a:solidFill>
                  <a:srgbClr val="000000"/>
                </a:solidFill>
                <a:latin typeface="Calibri" panose="020F0502020204030204" pitchFamily="34" charset="0"/>
                <a:ea typeface="ヒラギノ角ゴ Pro W3"/>
                <a:cs typeface="Calibri" panose="020F0502020204030204" pitchFamily="34" charset="0"/>
              </a:rPr>
              <a:t>As the Global Head of Diversity and Inclusion at Verizon, a Fortune #14 company with $126 billion dollars in revenue and over 160,000 employees, Anuradha is responsible for the company’s strategic direction around diversity and inclusion.  She has also held Chief Diversity Officer roles at Zurich North America, Health Care Service Corporation, and was the Director of Strategic Diversity and Inclusion at McDonald’s Corporation.  Prior to that, Anuradha was a seasoned consultant advising Fortune 500 C-Suite teams on their human capital and diversity and inclusion initiatives.  Anuradha’s clients have included Grainger, Molex, Northshore University Health Systems, The Leo Burnett Company, Wrigley, Interpublic, Johnson and Johnson, and PepsiCo.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defTabSz="609585">
              <a:lnSpc>
                <a:spcPct val="107000"/>
              </a:lnSpc>
              <a:spcAft>
                <a:spcPts val="1067"/>
              </a:spcAft>
            </a:pP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C483643-D703-4118-B82F-01E8E1FCBEA1}"/>
              </a:ext>
            </a:extLst>
          </p:cNvPr>
          <p:cNvPicPr>
            <a:picLocks noChangeAspect="1"/>
          </p:cNvPicPr>
          <p:nvPr/>
        </p:nvPicPr>
        <p:blipFill>
          <a:blip r:embed="rId2"/>
          <a:stretch>
            <a:fillRect/>
          </a:stretch>
        </p:blipFill>
        <p:spPr>
          <a:xfrm>
            <a:off x="3460653" y="1552718"/>
            <a:ext cx="1443830" cy="1876282"/>
          </a:xfrm>
          <a:prstGeom prst="rect">
            <a:avLst/>
          </a:prstGeom>
        </p:spPr>
      </p:pic>
    </p:spTree>
    <p:extLst>
      <p:ext uri="{BB962C8B-B14F-4D97-AF65-F5344CB8AC3E}">
        <p14:creationId xmlns:p14="http://schemas.microsoft.com/office/powerpoint/2010/main" val="255445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7434" y="71440"/>
            <a:ext cx="8731347" cy="1323924"/>
          </a:xfrm>
        </p:spPr>
        <p:txBody>
          <a:bodyPr>
            <a:normAutofit fontScale="90000"/>
          </a:bodyPr>
          <a:lstStyle/>
          <a:p>
            <a:pPr marL="0" marR="0">
              <a:lnSpc>
                <a:spcPct val="115000"/>
              </a:lnSpc>
              <a:spcBef>
                <a:spcPts val="0"/>
              </a:spcBef>
              <a:spcAft>
                <a:spcPts val="0"/>
              </a:spcAft>
            </a:pPr>
            <a:r>
              <a:rPr lang="en-US" dirty="0"/>
              <a:t>NANCY ALLEN</a:t>
            </a:r>
            <a:br>
              <a:rPr lang="en-US" dirty="0"/>
            </a:br>
            <a:r>
              <a:rPr lang="en-US" dirty="0"/>
              <a:t>president &amp; ceo</a:t>
            </a:r>
            <a:br>
              <a:rPr lang="en-US" dirty="0"/>
            </a:br>
            <a:r>
              <a:rPr lang="en-US" dirty="0"/>
              <a:t>women’s business development council - florida</a:t>
            </a:r>
          </a:p>
        </p:txBody>
      </p:sp>
      <p:sp>
        <p:nvSpPr>
          <p:cNvPr id="4" name="Vertical Text Placeholder 6"/>
          <p:cNvSpPr txBox="1">
            <a:spLocks/>
          </p:cNvSpPr>
          <p:nvPr/>
        </p:nvSpPr>
        <p:spPr>
          <a:xfrm rot="10800000">
            <a:off x="1024519" y="254977"/>
            <a:ext cx="1111251" cy="5732584"/>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defTabSz="609585"/>
            <a:r>
              <a:rPr lang="en-US" sz="4267" dirty="0">
                <a:solidFill>
                  <a:prstClr val="white"/>
                </a:solidFill>
              </a:rPr>
              <a:t>LEADERSHIP COUNCIL nominations</a:t>
            </a:r>
          </a:p>
        </p:txBody>
      </p:sp>
      <p:sp>
        <p:nvSpPr>
          <p:cNvPr id="5" name="Rectangle 4">
            <a:extLst>
              <a:ext uri="{FF2B5EF4-FFF2-40B4-BE49-F238E27FC236}">
                <a16:creationId xmlns:a16="http://schemas.microsoft.com/office/drawing/2014/main" id="{24297B1B-5458-4B52-95E2-5B8EC3B333AD}"/>
              </a:ext>
            </a:extLst>
          </p:cNvPr>
          <p:cNvSpPr/>
          <p:nvPr/>
        </p:nvSpPr>
        <p:spPr>
          <a:xfrm>
            <a:off x="3207434" y="3875944"/>
            <a:ext cx="8328804" cy="1567801"/>
          </a:xfrm>
          <a:prstGeom prst="rect">
            <a:avLst/>
          </a:prstGeom>
        </p:spPr>
        <p:txBody>
          <a:bodyPr wrap="square">
            <a:spAutoFit/>
          </a:bodyPr>
          <a:lstStyle/>
          <a:p>
            <a:pPr>
              <a:lnSpc>
                <a:spcPct val="107000"/>
              </a:lnSpc>
              <a:spcAft>
                <a:spcPts val="800"/>
              </a:spcAft>
            </a:pPr>
            <a:r>
              <a:rPr lang="en-US" sz="1400" dirty="0">
                <a:latin typeface="Calibri" panose="020F0502020204030204" pitchFamily="34" charset="0"/>
                <a:ea typeface="Times New Roman" panose="02020603050405020304" pitchFamily="18" charset="0"/>
                <a:cs typeface="Times New Roman" panose="02020603050405020304" pitchFamily="18" charset="0"/>
              </a:rPr>
              <a:t>Nancy Allen is an international speaker, coach, consultant and expert on women’s business issues.  Nancy has over 30 years of experience helping small business owners at all stages of growth.  As President and CEO of WBDC Florida/Her Company Incorporated, Nancy manages and leads an incredible team of staff, sponsors, partners and women business leaders who are dedicated to certifying, connecting and championing women in business.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defTabSz="609585">
              <a:lnSpc>
                <a:spcPct val="107000"/>
              </a:lnSpc>
              <a:spcAft>
                <a:spcPts val="1067"/>
              </a:spcAft>
            </a:pP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24EE2CF8-C65B-450C-8ACC-D551660ED720}"/>
              </a:ext>
            </a:extLst>
          </p:cNvPr>
          <p:cNvPicPr>
            <a:picLocks noChangeAspect="1"/>
          </p:cNvPicPr>
          <p:nvPr/>
        </p:nvPicPr>
        <p:blipFill>
          <a:blip r:embed="rId2"/>
          <a:stretch>
            <a:fillRect/>
          </a:stretch>
        </p:blipFill>
        <p:spPr>
          <a:xfrm>
            <a:off x="3207434" y="1647775"/>
            <a:ext cx="2383743" cy="1579001"/>
          </a:xfrm>
          <a:prstGeom prst="rect">
            <a:avLst/>
          </a:prstGeom>
        </p:spPr>
      </p:pic>
    </p:spTree>
    <p:extLst>
      <p:ext uri="{BB962C8B-B14F-4D97-AF65-F5344CB8AC3E}">
        <p14:creationId xmlns:p14="http://schemas.microsoft.com/office/powerpoint/2010/main" val="615915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38733" y="787021"/>
            <a:ext cx="8731347" cy="914400"/>
          </a:xfrm>
        </p:spPr>
        <p:txBody>
          <a:bodyPr>
            <a:normAutofit fontScale="90000"/>
          </a:bodyPr>
          <a:lstStyle/>
          <a:p>
            <a:r>
              <a:rPr lang="en-US" dirty="0"/>
              <a:t>SHEILA MIXON</a:t>
            </a:r>
            <a:br>
              <a:rPr lang="en-US" dirty="0"/>
            </a:br>
            <a:r>
              <a:rPr lang="en-US" dirty="0"/>
              <a:t>president &amp; ceo</a:t>
            </a:r>
            <a:br>
              <a:rPr lang="en-US" dirty="0"/>
            </a:br>
            <a:r>
              <a:rPr lang="en-US" dirty="0"/>
              <a:t>ohio river valley women’s business council</a:t>
            </a:r>
            <a:br>
              <a:rPr lang="en-US" dirty="0"/>
            </a:br>
            <a:endParaRPr lang="en-US" dirty="0"/>
          </a:p>
        </p:txBody>
      </p:sp>
      <p:sp>
        <p:nvSpPr>
          <p:cNvPr id="4" name="Vertical Text Placeholder 6"/>
          <p:cNvSpPr txBox="1">
            <a:spLocks/>
          </p:cNvSpPr>
          <p:nvPr/>
        </p:nvSpPr>
        <p:spPr>
          <a:xfrm rot="10800000">
            <a:off x="1024519" y="254977"/>
            <a:ext cx="1111251" cy="5732584"/>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defTabSz="609585"/>
            <a:r>
              <a:rPr lang="en-US" sz="4267" dirty="0">
                <a:solidFill>
                  <a:prstClr val="white"/>
                </a:solidFill>
              </a:rPr>
              <a:t>LEADERSHIP COUNCIL nominations</a:t>
            </a:r>
          </a:p>
        </p:txBody>
      </p:sp>
      <p:pic>
        <p:nvPicPr>
          <p:cNvPr id="2" name="Picture 1">
            <a:extLst>
              <a:ext uri="{FF2B5EF4-FFF2-40B4-BE49-F238E27FC236}">
                <a16:creationId xmlns:a16="http://schemas.microsoft.com/office/drawing/2014/main" id="{B795A79F-BC0D-482C-B63D-28DBE810FF94}"/>
              </a:ext>
            </a:extLst>
          </p:cNvPr>
          <p:cNvPicPr>
            <a:picLocks noChangeAspect="1"/>
          </p:cNvPicPr>
          <p:nvPr/>
        </p:nvPicPr>
        <p:blipFill>
          <a:blip r:embed="rId2"/>
          <a:stretch>
            <a:fillRect/>
          </a:stretch>
        </p:blipFill>
        <p:spPr>
          <a:xfrm>
            <a:off x="3338733" y="1534344"/>
            <a:ext cx="1365622" cy="2048434"/>
          </a:xfrm>
          <a:prstGeom prst="rect">
            <a:avLst/>
          </a:prstGeom>
        </p:spPr>
      </p:pic>
      <p:sp>
        <p:nvSpPr>
          <p:cNvPr id="6" name="Rectangle 5">
            <a:extLst>
              <a:ext uri="{FF2B5EF4-FFF2-40B4-BE49-F238E27FC236}">
                <a16:creationId xmlns:a16="http://schemas.microsoft.com/office/drawing/2014/main" id="{DE0B387F-D9DC-4E3A-ADB9-A2CDB0B63D9A}"/>
              </a:ext>
            </a:extLst>
          </p:cNvPr>
          <p:cNvSpPr/>
          <p:nvPr/>
        </p:nvSpPr>
        <p:spPr>
          <a:xfrm>
            <a:off x="3338733" y="3950948"/>
            <a:ext cx="7537938" cy="1600438"/>
          </a:xfrm>
          <a:prstGeom prst="rect">
            <a:avLst/>
          </a:prstGeom>
        </p:spPr>
        <p:txBody>
          <a:bodyPr wrap="square">
            <a:spAutoFit/>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As Executive Director of ORV~WBC, Sheila Mixon manages the day to day operations of the certification process and program development. Provide vision, leadership, organizational governance and strategic direction for corporate members and almost 1,000 WBE's is the states of OH, KY and WV.  To add value for the WBENC Certification, Ms. Mixon created and launched The Ohio River Valley Business Development Program for select high growth WBE's in January 2015 which is based on the Kauffman Foundation's FastTrac Growth Venture Program. Under her leadership, there has been an increase in corporate members, certified WBE's and procurement opportunities. </a:t>
            </a:r>
            <a:endParaRPr lang="en-US" sz="1400" dirty="0"/>
          </a:p>
        </p:txBody>
      </p:sp>
    </p:spTree>
    <p:extLst>
      <p:ext uri="{BB962C8B-B14F-4D97-AF65-F5344CB8AC3E}">
        <p14:creationId xmlns:p14="http://schemas.microsoft.com/office/powerpoint/2010/main" val="3576114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C7A457-6C46-420D-87C3-9692FBE19590}"/>
              </a:ext>
            </a:extLst>
          </p:cNvPr>
          <p:cNvSpPr>
            <a:spLocks noGrp="1"/>
          </p:cNvSpPr>
          <p:nvPr>
            <p:ph type="body" sz="quarter" idx="16"/>
          </p:nvPr>
        </p:nvSpPr>
        <p:spPr>
          <a:xfrm>
            <a:off x="3336963" y="1297668"/>
            <a:ext cx="8229600" cy="3897923"/>
          </a:xfrm>
        </p:spPr>
        <p:txBody>
          <a:bodyPr>
            <a:normAutofit/>
          </a:bodyPr>
          <a:lstStyle/>
          <a:p>
            <a:pPr>
              <a:buFont typeface="Arial" panose="020B0604020202020204" pitchFamily="34" charset="0"/>
              <a:buChar char="•"/>
            </a:pPr>
            <a:r>
              <a:rPr lang="en-US" sz="2000" dirty="0"/>
              <a:t>2017 Pilot for Revised Scorecard</a:t>
            </a:r>
          </a:p>
          <a:p>
            <a:pPr marL="0" indent="0"/>
            <a:endParaRPr lang="en-US" sz="2000" dirty="0"/>
          </a:p>
          <a:p>
            <a:pPr>
              <a:buFont typeface="Arial" panose="020B0604020202020204" pitchFamily="34" charset="0"/>
              <a:buChar char="•"/>
            </a:pPr>
            <a:r>
              <a:rPr lang="en-US" sz="2000" dirty="0"/>
              <a:t>2018 Continued Revisions Based on 2017 Process &amp; Feedback</a:t>
            </a:r>
          </a:p>
          <a:p>
            <a:pPr>
              <a:buFont typeface="Arial" panose="020B0604020202020204" pitchFamily="34" charset="0"/>
              <a:buChar char="•"/>
            </a:pPr>
            <a:endParaRPr lang="en-US" sz="2000" dirty="0"/>
          </a:p>
          <a:p>
            <a:pPr>
              <a:buFont typeface="Arial" panose="020B0604020202020204" pitchFamily="34" charset="0"/>
              <a:buChar char="•"/>
            </a:pPr>
            <a:r>
              <a:rPr lang="en-US" sz="2000" dirty="0"/>
              <a:t>Outreach to 2018 expiring seats by mid-July</a:t>
            </a:r>
          </a:p>
          <a:p>
            <a:pPr>
              <a:buFont typeface="Arial" panose="020B0604020202020204" pitchFamily="34" charset="0"/>
              <a:buChar char="•"/>
            </a:pPr>
            <a:endParaRPr lang="en-US" sz="2000" dirty="0"/>
          </a:p>
          <a:p>
            <a:pPr>
              <a:buFont typeface="Arial" panose="020B0604020202020204" pitchFamily="34" charset="0"/>
              <a:buChar char="•"/>
            </a:pPr>
            <a:r>
              <a:rPr lang="en-US" sz="2000" dirty="0"/>
              <a:t>Those in board seats less than 1 year are not reviewed </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p:txBody>
      </p:sp>
      <p:sp>
        <p:nvSpPr>
          <p:cNvPr id="3" name="Title 2">
            <a:extLst>
              <a:ext uri="{FF2B5EF4-FFF2-40B4-BE49-F238E27FC236}">
                <a16:creationId xmlns:a16="http://schemas.microsoft.com/office/drawing/2014/main" id="{7CC100DD-D820-432E-A873-59E6B72573D6}"/>
              </a:ext>
            </a:extLst>
          </p:cNvPr>
          <p:cNvSpPr>
            <a:spLocks noGrp="1"/>
          </p:cNvSpPr>
          <p:nvPr>
            <p:ph type="title"/>
          </p:nvPr>
        </p:nvSpPr>
        <p:spPr>
          <a:xfrm>
            <a:off x="3511296" y="-76200"/>
            <a:ext cx="8229600" cy="914400"/>
          </a:xfrm>
        </p:spPr>
        <p:txBody>
          <a:bodyPr/>
          <a:lstStyle/>
          <a:p>
            <a:r>
              <a:rPr lang="en-US" dirty="0"/>
              <a:t>Update: 2018 corporate re-nominations</a:t>
            </a:r>
          </a:p>
        </p:txBody>
      </p:sp>
    </p:spTree>
    <p:extLst>
      <p:ext uri="{BB962C8B-B14F-4D97-AF65-F5344CB8AC3E}">
        <p14:creationId xmlns:p14="http://schemas.microsoft.com/office/powerpoint/2010/main" val="244577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dirty="0"/>
              <a:t>Nancy Creuziger</a:t>
            </a:r>
          </a:p>
        </p:txBody>
      </p:sp>
      <p:sp>
        <p:nvSpPr>
          <p:cNvPr id="3" name="Text Placeholder 2"/>
          <p:cNvSpPr>
            <a:spLocks noGrp="1"/>
          </p:cNvSpPr>
          <p:nvPr>
            <p:ph type="body" sz="half" idx="15"/>
          </p:nvPr>
        </p:nvSpPr>
        <p:spPr/>
        <p:txBody>
          <a:bodyPr/>
          <a:lstStyle/>
          <a:p>
            <a:r>
              <a:rPr lang="en-US" dirty="0"/>
              <a:t>June 18, 2018</a:t>
            </a:r>
          </a:p>
        </p:txBody>
      </p:sp>
      <p:sp>
        <p:nvSpPr>
          <p:cNvPr id="4" name="Text Placeholder 3"/>
          <p:cNvSpPr>
            <a:spLocks noGrp="1"/>
          </p:cNvSpPr>
          <p:nvPr>
            <p:ph type="body" sz="half" idx="16"/>
          </p:nvPr>
        </p:nvSpPr>
        <p:spPr/>
        <p:txBody>
          <a:bodyPr/>
          <a:lstStyle/>
          <a:p>
            <a:r>
              <a:rPr lang="en-US" dirty="0"/>
              <a:t>TREASURER’S REPORT</a:t>
            </a:r>
          </a:p>
        </p:txBody>
      </p:sp>
    </p:spTree>
    <p:extLst>
      <p:ext uri="{BB962C8B-B14F-4D97-AF65-F5344CB8AC3E}">
        <p14:creationId xmlns:p14="http://schemas.microsoft.com/office/powerpoint/2010/main" val="193624131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1688</Words>
  <Application>Microsoft Office PowerPoint</Application>
  <PresentationFormat>Widescreen</PresentationFormat>
  <Paragraphs>278</Paragraphs>
  <Slides>29</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century gothic</vt:lpstr>
      <vt:lpstr>Geneva</vt:lpstr>
      <vt:lpstr>Times New Roman</vt:lpstr>
      <vt:lpstr>Wingdings</vt:lpstr>
      <vt:lpstr>ヒラギノ角ゴ Pro W3</vt:lpstr>
      <vt:lpstr>1_Office Theme</vt:lpstr>
      <vt:lpstr>PowerPoint Presentation</vt:lpstr>
      <vt:lpstr>PowerPoint Presentation</vt:lpstr>
      <vt:lpstr>June Board elections</vt:lpstr>
      <vt:lpstr>CASEY OAKES director, supplier diversity MARRIOTT INTERNATIONAL</vt:lpstr>
      <vt:lpstr>ANURADHA HEBBAR GLOBAL HEAD OF DIVERSITY &amp; INCLUSION VERIZON</vt:lpstr>
      <vt:lpstr>NANCY ALLEN president &amp; ceo women’s business development council - florida</vt:lpstr>
      <vt:lpstr>SHEILA MIXON president &amp; ceo ohio river valley women’s business council </vt:lpstr>
      <vt:lpstr>Update: 2018 corporate re-nominations</vt:lpstr>
      <vt:lpstr>PowerPoint Presentation</vt:lpstr>
      <vt:lpstr>Presentation Topics</vt:lpstr>
      <vt:lpstr>YTD May 2018 FINANCIAL RESULTS</vt:lpstr>
      <vt:lpstr>YTD May 2018 FINANCIAL RESULTS</vt:lpstr>
      <vt:lpstr>YTD May 2018 FINANCIAL RESULTS</vt:lpstr>
      <vt:lpstr>2018 Summit &amp; salute FINANCIAL performance</vt:lpstr>
      <vt:lpstr>2018 National Conference &amp; Business Fair Progress</vt:lpstr>
      <vt:lpstr>2018 membership Progress </vt:lpstr>
      <vt:lpstr>Update on other items  </vt:lpstr>
      <vt:lpstr>2019 budget Development schedule   </vt:lpstr>
      <vt:lpstr>PowerPoint Presentation</vt:lpstr>
      <vt:lpstr>PowerPoint Presentation</vt:lpstr>
      <vt:lpstr>Mission, goals &amp; Three part approach</vt:lpstr>
      <vt:lpstr>Progress</vt:lpstr>
      <vt:lpstr>Baseline Programming across the network</vt:lpstr>
      <vt:lpstr>PowerPoint Presentation</vt:lpstr>
      <vt:lpstr>Planet mogul overview</vt:lpstr>
      <vt:lpstr>Planet mogul: How</vt:lpstr>
      <vt:lpstr>THE PROGRAM </vt:lpstr>
      <vt:lpstr>Sponsors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Sasso</dc:creator>
  <cp:lastModifiedBy>Jill Sasso</cp:lastModifiedBy>
  <cp:revision>31</cp:revision>
  <dcterms:created xsi:type="dcterms:W3CDTF">2018-06-12T16:42:37Z</dcterms:created>
  <dcterms:modified xsi:type="dcterms:W3CDTF">2018-08-08T18:43:36Z</dcterms:modified>
</cp:coreProperties>
</file>