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715" r:id="rId2"/>
    <p:sldMasterId id="2147483723" r:id="rId3"/>
    <p:sldMasterId id="2147483732" r:id="rId4"/>
  </p:sldMasterIdLst>
  <p:notesMasterIdLst>
    <p:notesMasterId r:id="rId44"/>
  </p:notesMasterIdLst>
  <p:handoutMasterIdLst>
    <p:handoutMasterId r:id="rId45"/>
  </p:handoutMasterIdLst>
  <p:sldIdLst>
    <p:sldId id="327" r:id="rId5"/>
    <p:sldId id="261" r:id="rId6"/>
    <p:sldId id="294" r:id="rId7"/>
    <p:sldId id="298" r:id="rId8"/>
    <p:sldId id="295" r:id="rId9"/>
    <p:sldId id="296" r:id="rId10"/>
    <p:sldId id="297" r:id="rId11"/>
    <p:sldId id="299" r:id="rId12"/>
    <p:sldId id="292"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9" r:id="rId27"/>
    <p:sldId id="320" r:id="rId28"/>
    <p:sldId id="321" r:id="rId29"/>
    <p:sldId id="322" r:id="rId30"/>
    <p:sldId id="323" r:id="rId31"/>
    <p:sldId id="324" r:id="rId32"/>
    <p:sldId id="325" r:id="rId33"/>
    <p:sldId id="326" r:id="rId34"/>
    <p:sldId id="313" r:id="rId35"/>
    <p:sldId id="314" r:id="rId36"/>
    <p:sldId id="315" r:id="rId37"/>
    <p:sldId id="318" r:id="rId38"/>
    <p:sldId id="328" r:id="rId39"/>
    <p:sldId id="329" r:id="rId40"/>
    <p:sldId id="330" r:id="rId41"/>
    <p:sldId id="331" r:id="rId42"/>
    <p:sldId id="332" r:id="rId43"/>
  </p:sldIdLst>
  <p:sldSz cx="9144000" cy="6858000" type="screen4x3"/>
  <p:notesSz cx="7053263" cy="9309100"/>
  <p:defaultTextStyle>
    <a:defPPr>
      <a:defRPr lang="en-US"/>
    </a:defPPr>
    <a:lvl1pPr algn="l" defTabSz="457200" rtl="0" fontAlgn="base">
      <a:spcBef>
        <a:spcPct val="0"/>
      </a:spcBef>
      <a:spcAft>
        <a:spcPct val="0"/>
      </a:spcAft>
      <a:defRPr b="1" kern="1200">
        <a:solidFill>
          <a:schemeClr val="tx1"/>
        </a:solidFill>
        <a:latin typeface="Arial" charset="0"/>
        <a:ea typeface="MS PGothic" charset="0"/>
        <a:cs typeface="MS PGothic" charset="0"/>
      </a:defRPr>
    </a:lvl1pPr>
    <a:lvl2pPr marL="457200" algn="l" defTabSz="457200" rtl="0" fontAlgn="base">
      <a:spcBef>
        <a:spcPct val="0"/>
      </a:spcBef>
      <a:spcAft>
        <a:spcPct val="0"/>
      </a:spcAft>
      <a:defRPr b="1" kern="1200">
        <a:solidFill>
          <a:schemeClr val="tx1"/>
        </a:solidFill>
        <a:latin typeface="Arial" charset="0"/>
        <a:ea typeface="MS PGothic" charset="0"/>
        <a:cs typeface="MS PGothic" charset="0"/>
      </a:defRPr>
    </a:lvl2pPr>
    <a:lvl3pPr marL="914400" algn="l" defTabSz="457200" rtl="0" fontAlgn="base">
      <a:spcBef>
        <a:spcPct val="0"/>
      </a:spcBef>
      <a:spcAft>
        <a:spcPct val="0"/>
      </a:spcAft>
      <a:defRPr b="1" kern="1200">
        <a:solidFill>
          <a:schemeClr val="tx1"/>
        </a:solidFill>
        <a:latin typeface="Arial" charset="0"/>
        <a:ea typeface="MS PGothic" charset="0"/>
        <a:cs typeface="MS PGothic" charset="0"/>
      </a:defRPr>
    </a:lvl3pPr>
    <a:lvl4pPr marL="1371600" algn="l" defTabSz="457200" rtl="0" fontAlgn="base">
      <a:spcBef>
        <a:spcPct val="0"/>
      </a:spcBef>
      <a:spcAft>
        <a:spcPct val="0"/>
      </a:spcAft>
      <a:defRPr b="1" kern="1200">
        <a:solidFill>
          <a:schemeClr val="tx1"/>
        </a:solidFill>
        <a:latin typeface="Arial" charset="0"/>
        <a:ea typeface="MS PGothic" charset="0"/>
        <a:cs typeface="MS PGothic" charset="0"/>
      </a:defRPr>
    </a:lvl4pPr>
    <a:lvl5pPr marL="1828800" algn="l" defTabSz="457200" rtl="0" fontAlgn="base">
      <a:spcBef>
        <a:spcPct val="0"/>
      </a:spcBef>
      <a:spcAft>
        <a:spcPct val="0"/>
      </a:spcAft>
      <a:defRPr b="1" kern="1200">
        <a:solidFill>
          <a:schemeClr val="tx1"/>
        </a:solidFill>
        <a:latin typeface="Arial" charset="0"/>
        <a:ea typeface="MS PGothic" charset="0"/>
        <a:cs typeface="MS PGothic" charset="0"/>
      </a:defRPr>
    </a:lvl5pPr>
    <a:lvl6pPr marL="2286000" algn="l" defTabSz="457200" rtl="0" eaLnBrk="1" latinLnBrk="0" hangingPunct="1">
      <a:defRPr b="1" kern="1200">
        <a:solidFill>
          <a:schemeClr val="tx1"/>
        </a:solidFill>
        <a:latin typeface="Arial" charset="0"/>
        <a:ea typeface="MS PGothic" charset="0"/>
        <a:cs typeface="MS PGothic" charset="0"/>
      </a:defRPr>
    </a:lvl6pPr>
    <a:lvl7pPr marL="2743200" algn="l" defTabSz="457200" rtl="0" eaLnBrk="1" latinLnBrk="0" hangingPunct="1">
      <a:defRPr b="1" kern="1200">
        <a:solidFill>
          <a:schemeClr val="tx1"/>
        </a:solidFill>
        <a:latin typeface="Arial" charset="0"/>
        <a:ea typeface="MS PGothic" charset="0"/>
        <a:cs typeface="MS PGothic" charset="0"/>
      </a:defRPr>
    </a:lvl7pPr>
    <a:lvl8pPr marL="3200400" algn="l" defTabSz="457200" rtl="0" eaLnBrk="1" latinLnBrk="0" hangingPunct="1">
      <a:defRPr b="1" kern="1200">
        <a:solidFill>
          <a:schemeClr val="tx1"/>
        </a:solidFill>
        <a:latin typeface="Arial" charset="0"/>
        <a:ea typeface="MS PGothic" charset="0"/>
        <a:cs typeface="MS PGothic" charset="0"/>
      </a:defRPr>
    </a:lvl8pPr>
    <a:lvl9pPr marL="3657600" algn="l" defTabSz="457200" rtl="0" eaLnBrk="1" latinLnBrk="0" hangingPunct="1">
      <a:defRPr b="1"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3489">
          <p15:clr>
            <a:srgbClr val="A4A3A4"/>
          </p15:clr>
        </p15:guide>
        <p15:guide id="2" orient="horz" pos="760">
          <p15:clr>
            <a:srgbClr val="A4A3A4"/>
          </p15:clr>
        </p15:guide>
        <p15:guide id="3" orient="horz" pos="3744">
          <p15:clr>
            <a:srgbClr val="A4A3A4"/>
          </p15:clr>
        </p15:guide>
        <p15:guide id="4" orient="horz" pos="1161">
          <p15:clr>
            <a:srgbClr val="A4A3A4"/>
          </p15:clr>
        </p15:guide>
        <p15:guide id="5" orient="horz" pos="3269">
          <p15:clr>
            <a:srgbClr val="A4A3A4"/>
          </p15:clr>
        </p15:guide>
        <p15:guide id="6" orient="horz" pos="1826">
          <p15:clr>
            <a:srgbClr val="A4A3A4"/>
          </p15:clr>
        </p15:guide>
        <p15:guide id="7" pos="3442">
          <p15:clr>
            <a:srgbClr val="A4A3A4"/>
          </p15:clr>
        </p15:guide>
        <p15:guide id="8" pos="242">
          <p15:clr>
            <a:srgbClr val="A4A3A4"/>
          </p15:clr>
        </p15:guide>
        <p15:guide id="9" pos="1796">
          <p15:clr>
            <a:srgbClr val="A4A3A4"/>
          </p15:clr>
        </p15:guide>
        <p15:guide id="10" pos="5517">
          <p15:clr>
            <a:srgbClr val="A4A3A4"/>
          </p15:clr>
        </p15:guide>
        <p15:guide id="11" pos="3975">
          <p15:clr>
            <a:srgbClr val="A4A3A4"/>
          </p15:clr>
        </p15:guide>
        <p15:guide id="12" pos="4104">
          <p15:clr>
            <a:srgbClr val="A4A3A4"/>
          </p15:clr>
        </p15:guide>
        <p15:guide id="13" pos="169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8"/>
    <a:srgbClr val="333333"/>
    <a:srgbClr val="14508B"/>
    <a:srgbClr val="0F467A"/>
    <a:srgbClr val="2C2C2C"/>
    <a:srgbClr val="171717"/>
    <a:srgbClr val="61616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14" autoAdjust="0"/>
    <p:restoredTop sz="89678" autoAdjust="0"/>
  </p:normalViewPr>
  <p:slideViewPr>
    <p:cSldViewPr snapToGrid="0">
      <p:cViewPr varScale="1">
        <p:scale>
          <a:sx n="131" d="100"/>
          <a:sy n="131" d="100"/>
        </p:scale>
        <p:origin x="1356" y="120"/>
      </p:cViewPr>
      <p:guideLst>
        <p:guide orient="horz" pos="3489"/>
        <p:guide orient="horz" pos="760"/>
        <p:guide orient="horz" pos="3744"/>
        <p:guide orient="horz" pos="1161"/>
        <p:guide orient="horz" pos="3269"/>
        <p:guide orient="horz" pos="1826"/>
        <p:guide pos="3442"/>
        <p:guide pos="242"/>
        <p:guide pos="1796"/>
        <p:guide pos="5517"/>
        <p:guide pos="3975"/>
        <p:guide pos="4104"/>
        <p:guide pos="1691"/>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204" y="-102"/>
      </p:cViewPr>
      <p:guideLst>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721288931308648"/>
          <c:y val="3.0021272008987E-2"/>
          <c:w val="0.8829712692163475"/>
          <c:h val="0.85460987831066648"/>
        </c:manualLayout>
      </c:layout>
      <c:barChart>
        <c:barDir val="col"/>
        <c:grouping val="clustered"/>
        <c:varyColors val="0"/>
        <c:ser>
          <c:idx val="0"/>
          <c:order val="0"/>
          <c:tx>
            <c:strRef>
              <c:f>Sheet1!$B$1</c:f>
              <c:strCache>
                <c:ptCount val="1"/>
                <c:pt idx="0">
                  <c:v>2017 Actual</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c:spPr>
          <c:invertIfNegative val="0"/>
          <c:dPt>
            <c:idx val="0"/>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5400" cap="flat" cmpd="sng" algn="ctr">
                <a:solidFill>
                  <a:schemeClr val="accent1">
                    <a:shade val="50000"/>
                  </a:schemeClr>
                </a:solidFill>
                <a:prstDash val="solid"/>
              </a:ln>
              <a:effectLst/>
            </c:spPr>
            <c:extLst>
              <c:ext xmlns:c16="http://schemas.microsoft.com/office/drawing/2014/chart" uri="{C3380CC4-5D6E-409C-BE32-E72D297353CC}">
                <c16:uniqueId val="{00000001-95C6-4865-B513-5D7D50597688}"/>
              </c:ext>
            </c:extLst>
          </c:dPt>
          <c:dPt>
            <c:idx val="1"/>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accent1"/>
                </a:solidFill>
              </a:ln>
            </c:spPr>
            <c:extLst>
              <c:ext xmlns:c16="http://schemas.microsoft.com/office/drawing/2014/chart" uri="{C3380CC4-5D6E-409C-BE32-E72D297353CC}">
                <c16:uniqueId val="{00000003-95C6-4865-B513-5D7D50597688}"/>
              </c:ext>
            </c:extLst>
          </c:dPt>
          <c:dLbls>
            <c:dLbl>
              <c:idx val="0"/>
              <c:layout>
                <c:manualLayout>
                  <c:x val="-2.9650882325386371E-2"/>
                  <c:y val="-1.84071011148414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C6-4865-B513-5D7D50597688}"/>
                </c:ext>
              </c:extLst>
            </c:dLbl>
            <c:dLbl>
              <c:idx val="1"/>
              <c:layout>
                <c:manualLayout>
                  <c:x val="-1.1465377118810465E-2"/>
                  <c:y val="-1.3837205663179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C6-4865-B513-5D7D50597688}"/>
                </c:ext>
              </c:extLst>
            </c:dLbl>
            <c:dLbl>
              <c:idx val="2"/>
              <c:layout>
                <c:manualLayout>
                  <c:x val="-8.4580216576798754E-3"/>
                  <c:y val="-9.58669164956527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C6-4865-B513-5D7D50597688}"/>
                </c:ext>
              </c:extLst>
            </c:dLbl>
            <c:spPr>
              <a:noFill/>
              <a:ln>
                <a:noFill/>
              </a:ln>
              <a:effectLst/>
            </c:spPr>
            <c:txPr>
              <a:bodyPr/>
              <a:lstStyle/>
              <a:p>
                <a:pPr>
                  <a:defRPr sz="1800" baseline="0">
                    <a:latin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Sheet1!$B$2:$B$4</c:f>
              <c:numCache>
                <c:formatCode>#,##0_);\(#,##0\)</c:formatCode>
                <c:ptCount val="3"/>
                <c:pt idx="0">
                  <c:v>1584</c:v>
                </c:pt>
                <c:pt idx="1">
                  <c:v>1032</c:v>
                </c:pt>
                <c:pt idx="2">
                  <c:v>552</c:v>
                </c:pt>
              </c:numCache>
            </c:numRef>
          </c:val>
          <c:extLst>
            <c:ext xmlns:c16="http://schemas.microsoft.com/office/drawing/2014/chart" uri="{C3380CC4-5D6E-409C-BE32-E72D297353CC}">
              <c16:uniqueId val="{00000005-95C6-4865-B513-5D7D50597688}"/>
            </c:ext>
          </c:extLst>
        </c:ser>
        <c:ser>
          <c:idx val="1"/>
          <c:order val="1"/>
          <c:tx>
            <c:strRef>
              <c:f>Sheet1!$C$1</c:f>
              <c:strCache>
                <c:ptCount val="1"/>
                <c:pt idx="0">
                  <c:v>2017 Budget</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c:spPr>
          <c:invertIfNegative val="0"/>
          <c:dLbls>
            <c:dLbl>
              <c:idx val="0"/>
              <c:layout>
                <c:manualLayout>
                  <c:x val="-4.8630192577200308E-3"/>
                  <c:y val="2.72941860720534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C6-4865-B513-5D7D50597688}"/>
                </c:ext>
              </c:extLst>
            </c:dLbl>
            <c:dLbl>
              <c:idx val="1"/>
              <c:layout>
                <c:manualLayout>
                  <c:x val="6.3113040391334328E-3"/>
                  <c:y val="-1.90165112233514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C6-4865-B513-5D7D50597688}"/>
                </c:ext>
              </c:extLst>
            </c:dLbl>
            <c:dLbl>
              <c:idx val="2"/>
              <c:layout>
                <c:manualLayout>
                  <c:x val="-2.9901354791116801E-3"/>
                  <c:y val="-1.92017641207708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C6-4865-B513-5D7D50597688}"/>
                </c:ext>
              </c:extLst>
            </c:dLbl>
            <c:spPr>
              <a:noFill/>
              <a:ln>
                <a:noFill/>
              </a:ln>
              <a:effectLst/>
            </c:spPr>
            <c:txPr>
              <a:bodyPr/>
              <a:lstStyle/>
              <a:p>
                <a:pPr>
                  <a:defRPr sz="1800" baseline="0">
                    <a:latin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Sheet1!$C$2:$C$4</c:f>
              <c:numCache>
                <c:formatCode>#,##0_);\(#,##0\)</c:formatCode>
                <c:ptCount val="3"/>
                <c:pt idx="0">
                  <c:v>1668</c:v>
                </c:pt>
                <c:pt idx="1">
                  <c:v>952</c:v>
                </c:pt>
                <c:pt idx="2">
                  <c:v>716</c:v>
                </c:pt>
              </c:numCache>
            </c:numRef>
          </c:val>
          <c:extLst>
            <c:ext xmlns:c16="http://schemas.microsoft.com/office/drawing/2014/chart" uri="{C3380CC4-5D6E-409C-BE32-E72D297353CC}">
              <c16:uniqueId val="{00000009-95C6-4865-B513-5D7D50597688}"/>
            </c:ext>
          </c:extLst>
        </c:ser>
        <c:ser>
          <c:idx val="2"/>
          <c:order val="2"/>
          <c:tx>
            <c:strRef>
              <c:f>Sheet1!$D$1</c:f>
              <c:strCache>
                <c:ptCount val="1"/>
                <c:pt idx="0">
                  <c:v>2016 Actual</c:v>
                </c:pt>
              </c:strCache>
            </c:strRef>
          </c:tx>
          <c:spP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c:spPr>
          <c:invertIfNegative val="0"/>
          <c:dLbls>
            <c:dLbl>
              <c:idx val="0"/>
              <c:layout>
                <c:manualLayout>
                  <c:x val="1.1948981648797624E-2"/>
                  <c:y val="-2.20033011172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C6-4865-B513-5D7D50597688}"/>
                </c:ext>
              </c:extLst>
            </c:dLbl>
            <c:dLbl>
              <c:idx val="1"/>
              <c:layout>
                <c:manualLayout>
                  <c:x val="7.3610004255623531E-3"/>
                  <c:y val="-2.57643431521265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C6-4865-B513-5D7D50597688}"/>
                </c:ext>
              </c:extLst>
            </c:dLbl>
            <c:dLbl>
              <c:idx val="2"/>
              <c:layout>
                <c:manualLayout>
                  <c:x val="9.1895698448490534E-3"/>
                  <c:y val="-4.307664435274067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C6-4865-B513-5D7D50597688}"/>
                </c:ext>
              </c:extLst>
            </c:dLbl>
            <c:spPr>
              <a:noFill/>
              <a:ln>
                <a:noFill/>
              </a:ln>
              <a:effectLst/>
            </c:spPr>
            <c:txPr>
              <a:bodyPr wrap="square" lIns="38100" tIns="19050" rIns="38100" bIns="19050" anchor="ctr">
                <a:spAutoFit/>
              </a:bodyPr>
              <a:lstStyle/>
              <a:p>
                <a:pPr>
                  <a:defRPr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Sheet1!$D$2:$D$4</c:f>
              <c:numCache>
                <c:formatCode>#,##0_);\(#,##0\)</c:formatCode>
                <c:ptCount val="3"/>
                <c:pt idx="0">
                  <c:v>1322</c:v>
                </c:pt>
                <c:pt idx="1">
                  <c:v>870</c:v>
                </c:pt>
                <c:pt idx="2">
                  <c:v>452</c:v>
                </c:pt>
              </c:numCache>
            </c:numRef>
          </c:val>
          <c:extLst>
            <c:ext xmlns:c16="http://schemas.microsoft.com/office/drawing/2014/chart" uri="{C3380CC4-5D6E-409C-BE32-E72D297353CC}">
              <c16:uniqueId val="{0000000D-95C6-4865-B513-5D7D50597688}"/>
            </c:ext>
          </c:extLst>
        </c:ser>
        <c:dLbls>
          <c:showLegendKey val="0"/>
          <c:showVal val="1"/>
          <c:showCatName val="0"/>
          <c:showSerName val="0"/>
          <c:showPercent val="0"/>
          <c:showBubbleSize val="0"/>
        </c:dLbls>
        <c:gapWidth val="150"/>
        <c:axId val="180301168"/>
        <c:axId val="180301728"/>
      </c:barChart>
      <c:catAx>
        <c:axId val="180301168"/>
        <c:scaling>
          <c:orientation val="minMax"/>
        </c:scaling>
        <c:delete val="0"/>
        <c:axPos val="b"/>
        <c:numFmt formatCode="General" sourceLinked="0"/>
        <c:majorTickMark val="out"/>
        <c:minorTickMark val="none"/>
        <c:tickLblPos val="low"/>
        <c:txPr>
          <a:bodyPr/>
          <a:lstStyle/>
          <a:p>
            <a:pPr>
              <a:defRPr b="1" i="0" baseline="0">
                <a:latin typeface="Arial" panose="020B0604020202020204" pitchFamily="34" charset="0"/>
              </a:defRPr>
            </a:pPr>
            <a:endParaRPr lang="en-US"/>
          </a:p>
        </c:txPr>
        <c:crossAx val="180301728"/>
        <c:crosses val="autoZero"/>
        <c:auto val="1"/>
        <c:lblAlgn val="ctr"/>
        <c:lblOffset val="100"/>
        <c:noMultiLvlLbl val="0"/>
      </c:catAx>
      <c:valAx>
        <c:axId val="180301728"/>
        <c:scaling>
          <c:orientation val="minMax"/>
          <c:max val="1800"/>
        </c:scaling>
        <c:delete val="0"/>
        <c:axPos val="l"/>
        <c:majorGridlines/>
        <c:numFmt formatCode="#,##0_);\(#,##0\)" sourceLinked="1"/>
        <c:majorTickMark val="out"/>
        <c:minorTickMark val="none"/>
        <c:tickLblPos val="nextTo"/>
        <c:txPr>
          <a:bodyPr/>
          <a:lstStyle/>
          <a:p>
            <a:pPr>
              <a:defRPr sz="1600">
                <a:latin typeface="Arial Black" pitchFamily="34" charset="0"/>
              </a:defRPr>
            </a:pPr>
            <a:endParaRPr lang="en-US"/>
          </a:p>
        </c:txPr>
        <c:crossAx val="180301168"/>
        <c:crosses val="autoZero"/>
        <c:crossBetween val="between"/>
      </c:valAx>
    </c:plotArea>
    <c:legend>
      <c:legendPos val="tr"/>
      <c:layout>
        <c:manualLayout>
          <c:xMode val="edge"/>
          <c:yMode val="edge"/>
          <c:x val="0.72352692687384113"/>
          <c:y val="2.8196735078054064E-2"/>
          <c:w val="0.25594300113700047"/>
          <c:h val="0.31220147895183015"/>
        </c:manualLayout>
      </c:layout>
      <c:overlay val="1"/>
      <c:txPr>
        <a:bodyPr/>
        <a:lstStyle/>
        <a:p>
          <a:pPr>
            <a:defRPr sz="1600" b="1" i="0" baseline="0">
              <a:latin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721288931308648"/>
          <c:y val="3.0021272008987E-2"/>
          <c:w val="0.8829712692163475"/>
          <c:h val="0.85460987831066648"/>
        </c:manualLayout>
      </c:layout>
      <c:barChart>
        <c:barDir val="col"/>
        <c:grouping val="clustered"/>
        <c:varyColors val="0"/>
        <c:ser>
          <c:idx val="0"/>
          <c:order val="0"/>
          <c:tx>
            <c:strRef>
              <c:f>Sheet1!$B$1</c:f>
              <c:strCache>
                <c:ptCount val="1"/>
                <c:pt idx="0">
                  <c:v>2017 Progress</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c:spPr>
          <c:invertIfNegative val="0"/>
          <c:dPt>
            <c:idx val="0"/>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5400" cap="flat" cmpd="sng" algn="ctr">
                <a:solidFill>
                  <a:schemeClr val="accent1">
                    <a:shade val="50000"/>
                  </a:schemeClr>
                </a:solidFill>
                <a:prstDash val="solid"/>
              </a:ln>
              <a:effectLst/>
            </c:spPr>
            <c:extLst>
              <c:ext xmlns:c16="http://schemas.microsoft.com/office/drawing/2014/chart" uri="{C3380CC4-5D6E-409C-BE32-E72D297353CC}">
                <c16:uniqueId val="{00000001-95C6-4865-B513-5D7D50597688}"/>
              </c:ext>
            </c:extLst>
          </c:dPt>
          <c:dPt>
            <c:idx val="1"/>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accent1"/>
                </a:solidFill>
              </a:ln>
            </c:spPr>
            <c:extLst>
              <c:ext xmlns:c16="http://schemas.microsoft.com/office/drawing/2014/chart" uri="{C3380CC4-5D6E-409C-BE32-E72D297353CC}">
                <c16:uniqueId val="{00000003-95C6-4865-B513-5D7D50597688}"/>
              </c:ext>
            </c:extLst>
          </c:dPt>
          <c:dLbls>
            <c:dLbl>
              <c:idx val="0"/>
              <c:layout>
                <c:manualLayout>
                  <c:x val="-2.1746952851159615E-2"/>
                  <c:y val="-3.5156316611479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C6-4865-B513-5D7D50597688}"/>
                </c:ext>
              </c:extLst>
            </c:dLbl>
            <c:dLbl>
              <c:idx val="1"/>
              <c:layout>
                <c:manualLayout>
                  <c:x val="-1.7291013293051726E-2"/>
                  <c:y val="-1.57264532023163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C6-4865-B513-5D7D50597688}"/>
                </c:ext>
              </c:extLst>
            </c:dLbl>
            <c:dLbl>
              <c:idx val="2"/>
              <c:layout>
                <c:manualLayout>
                  <c:x val="2.8840535879895994E-3"/>
                  <c:y val="-2.9494873705887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C6-4865-B513-5D7D50597688}"/>
                </c:ext>
              </c:extLst>
            </c:dLbl>
            <c:dLbl>
              <c:idx val="3"/>
              <c:layout>
                <c:manualLayout>
                  <c:x val="-3.402261395718678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AA-4DFB-A900-C6F391BABD50}"/>
                </c:ext>
              </c:extLst>
            </c:dLbl>
            <c:dLbl>
              <c:idx val="4"/>
              <c:layout>
                <c:manualLayout>
                  <c:x val="-2.165075433639159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AA-4DFB-A900-C6F391BABD50}"/>
                </c:ext>
              </c:extLst>
            </c:dLbl>
            <c:spPr>
              <a:noFill/>
              <a:ln>
                <a:noFill/>
              </a:ln>
              <a:effectLst/>
            </c:spPr>
            <c:txPr>
              <a:bodyPr/>
              <a:lstStyle/>
              <a:p>
                <a:pPr>
                  <a:defRPr sz="1800" baseline="0">
                    <a:latin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Sponsorship</c:v>
                </c:pt>
                <c:pt idx="1">
                  <c:v>Registration</c:v>
                </c:pt>
                <c:pt idx="2">
                  <c:v>Exhibitors</c:v>
                </c:pt>
                <c:pt idx="3">
                  <c:v>Total Revenue</c:v>
                </c:pt>
                <c:pt idx="4">
                  <c:v>Expenses</c:v>
                </c:pt>
              </c:strCache>
            </c:strRef>
          </c:cat>
          <c:val>
            <c:numRef>
              <c:f>Sheet1!$B$2:$B$6</c:f>
              <c:numCache>
                <c:formatCode>#,##0_);\(#,##0\)</c:formatCode>
                <c:ptCount val="5"/>
                <c:pt idx="0">
                  <c:v>2731</c:v>
                </c:pt>
                <c:pt idx="1">
                  <c:v>1038</c:v>
                </c:pt>
                <c:pt idx="2">
                  <c:v>698</c:v>
                </c:pt>
                <c:pt idx="3">
                  <c:v>4466</c:v>
                </c:pt>
                <c:pt idx="4">
                  <c:v>1239</c:v>
                </c:pt>
              </c:numCache>
            </c:numRef>
          </c:val>
          <c:extLst>
            <c:ext xmlns:c16="http://schemas.microsoft.com/office/drawing/2014/chart" uri="{C3380CC4-5D6E-409C-BE32-E72D297353CC}">
              <c16:uniqueId val="{00000005-95C6-4865-B513-5D7D50597688}"/>
            </c:ext>
          </c:extLst>
        </c:ser>
        <c:ser>
          <c:idx val="1"/>
          <c:order val="1"/>
          <c:tx>
            <c:strRef>
              <c:f>Sheet1!$C$1</c:f>
              <c:strCache>
                <c:ptCount val="1"/>
                <c:pt idx="0">
                  <c:v>2017 Budget</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c:spPr>
          <c:invertIfNegative val="0"/>
          <c:dLbls>
            <c:dLbl>
              <c:idx val="0"/>
              <c:layout>
                <c:manualLayout>
                  <c:x val="1.1822310383899047E-2"/>
                  <c:y val="-2.02802835536287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C6-4865-B513-5D7D50597688}"/>
                </c:ext>
              </c:extLst>
            </c:dLbl>
            <c:dLbl>
              <c:idx val="1"/>
              <c:layout>
                <c:manualLayout>
                  <c:x val="4.7820111189450778E-3"/>
                  <c:y val="-4.95115450703617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C6-4865-B513-5D7D50597688}"/>
                </c:ext>
              </c:extLst>
            </c:dLbl>
            <c:dLbl>
              <c:idx val="2"/>
              <c:layout>
                <c:manualLayout>
                  <c:x val="2.8205710092104722E-3"/>
                  <c:y val="1.08187325148783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C6-4865-B513-5D7D50597688}"/>
                </c:ext>
              </c:extLst>
            </c:dLbl>
            <c:dLbl>
              <c:idx val="3"/>
              <c:layout>
                <c:manualLayout>
                  <c:x val="1.3918342073394596E-2"/>
                  <c:y val="-2.54784992562083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AA-4DFB-A900-C6F391BABD50}"/>
                </c:ext>
              </c:extLst>
            </c:dLbl>
            <c:dLbl>
              <c:idx val="4"/>
              <c:layout>
                <c:manualLayout>
                  <c:x val="-1.7011306978593394E-2"/>
                  <c:y val="-5.0956998512416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AA-4DFB-A900-C6F391BABD50}"/>
                </c:ext>
              </c:extLst>
            </c:dLbl>
            <c:spPr>
              <a:noFill/>
              <a:ln>
                <a:noFill/>
              </a:ln>
              <a:effectLst/>
            </c:spPr>
            <c:txPr>
              <a:bodyPr/>
              <a:lstStyle/>
              <a:p>
                <a:pPr>
                  <a:defRPr sz="1800" baseline="0">
                    <a:latin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Sponsorship</c:v>
                </c:pt>
                <c:pt idx="1">
                  <c:v>Registration</c:v>
                </c:pt>
                <c:pt idx="2">
                  <c:v>Exhibitors</c:v>
                </c:pt>
                <c:pt idx="3">
                  <c:v>Total Revenue</c:v>
                </c:pt>
                <c:pt idx="4">
                  <c:v>Expenses</c:v>
                </c:pt>
              </c:strCache>
            </c:strRef>
          </c:cat>
          <c:val>
            <c:numRef>
              <c:f>Sheet1!$C$2:$C$6</c:f>
              <c:numCache>
                <c:formatCode>#,##0_);\(#,##0\)</c:formatCode>
                <c:ptCount val="5"/>
                <c:pt idx="0">
                  <c:v>2900</c:v>
                </c:pt>
                <c:pt idx="1">
                  <c:v>1200</c:v>
                </c:pt>
                <c:pt idx="2">
                  <c:v>650</c:v>
                </c:pt>
                <c:pt idx="3">
                  <c:v>4750</c:v>
                </c:pt>
                <c:pt idx="4">
                  <c:v>3005</c:v>
                </c:pt>
              </c:numCache>
            </c:numRef>
          </c:val>
          <c:extLst>
            <c:ext xmlns:c16="http://schemas.microsoft.com/office/drawing/2014/chart" uri="{C3380CC4-5D6E-409C-BE32-E72D297353CC}">
              <c16:uniqueId val="{00000009-95C6-4865-B513-5D7D50597688}"/>
            </c:ext>
          </c:extLst>
        </c:ser>
        <c:ser>
          <c:idx val="2"/>
          <c:order val="2"/>
          <c:tx>
            <c:strRef>
              <c:f>Sheet1!$D$1</c:f>
              <c:strCache>
                <c:ptCount val="1"/>
                <c:pt idx="0">
                  <c:v>2016 Actual</c:v>
                </c:pt>
              </c:strCache>
            </c:strRef>
          </c:tx>
          <c:spPr>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c:spPr>
          <c:invertIfNegative val="0"/>
          <c:dLbls>
            <c:dLbl>
              <c:idx val="0"/>
              <c:layout>
                <c:manualLayout>
                  <c:x val="3.3239509338866574E-2"/>
                  <c:y val="-4.72214894088691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C6-4865-B513-5D7D50597688}"/>
                </c:ext>
              </c:extLst>
            </c:dLbl>
            <c:dLbl>
              <c:idx val="1"/>
              <c:layout>
                <c:manualLayout>
                  <c:x val="2.712213619152521E-2"/>
                  <c:y val="7.69410553916617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C6-4865-B513-5D7D50597688}"/>
                </c:ext>
              </c:extLst>
            </c:dLbl>
            <c:dLbl>
              <c:idx val="2"/>
              <c:layout>
                <c:manualLayout>
                  <c:x val="1.097402178493327E-2"/>
                  <c:y val="-2.9818270090147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C6-4865-B513-5D7D50597688}"/>
                </c:ext>
              </c:extLst>
            </c:dLbl>
            <c:dLbl>
              <c:idx val="3"/>
              <c:layout>
                <c:manualLayout>
                  <c:x val="4.0208543767584391E-2"/>
                  <c:y val="5.09569985124167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AA-4DFB-A900-C6F391BABD50}"/>
                </c:ext>
              </c:extLst>
            </c:dLbl>
            <c:dLbl>
              <c:idx val="4"/>
              <c:layout>
                <c:manualLayout>
                  <c:x val="1.19819649997094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AA-4DFB-A900-C6F391BABD50}"/>
                </c:ext>
              </c:extLst>
            </c:dLbl>
            <c:spPr>
              <a:noFill/>
              <a:ln>
                <a:noFill/>
              </a:ln>
              <a:effectLst/>
            </c:spPr>
            <c:txPr>
              <a:bodyPr wrap="square" lIns="38100" tIns="19050" rIns="38100" bIns="19050" anchor="ctr">
                <a:spAutoFit/>
              </a:bodyPr>
              <a:lstStyle/>
              <a:p>
                <a:pPr>
                  <a:defRPr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Sponsorship</c:v>
                </c:pt>
                <c:pt idx="1">
                  <c:v>Registration</c:v>
                </c:pt>
                <c:pt idx="2">
                  <c:v>Exhibitors</c:v>
                </c:pt>
                <c:pt idx="3">
                  <c:v>Total Revenue</c:v>
                </c:pt>
                <c:pt idx="4">
                  <c:v>Expenses</c:v>
                </c:pt>
              </c:strCache>
            </c:strRef>
          </c:cat>
          <c:val>
            <c:numRef>
              <c:f>Sheet1!$D$2:$D$6</c:f>
              <c:numCache>
                <c:formatCode>#,##0_);\(#,##0\)</c:formatCode>
                <c:ptCount val="5"/>
                <c:pt idx="0">
                  <c:v>2593</c:v>
                </c:pt>
                <c:pt idx="1">
                  <c:v>1097</c:v>
                </c:pt>
                <c:pt idx="2">
                  <c:v>655</c:v>
                </c:pt>
                <c:pt idx="3">
                  <c:v>4346</c:v>
                </c:pt>
                <c:pt idx="4">
                  <c:v>2623</c:v>
                </c:pt>
              </c:numCache>
            </c:numRef>
          </c:val>
          <c:extLst>
            <c:ext xmlns:c16="http://schemas.microsoft.com/office/drawing/2014/chart" uri="{C3380CC4-5D6E-409C-BE32-E72D297353CC}">
              <c16:uniqueId val="{0000000D-95C6-4865-B513-5D7D50597688}"/>
            </c:ext>
          </c:extLst>
        </c:ser>
        <c:dLbls>
          <c:showLegendKey val="0"/>
          <c:showVal val="1"/>
          <c:showCatName val="0"/>
          <c:showSerName val="0"/>
          <c:showPercent val="0"/>
          <c:showBubbleSize val="0"/>
        </c:dLbls>
        <c:gapWidth val="150"/>
        <c:axId val="180301168"/>
        <c:axId val="180301728"/>
      </c:barChart>
      <c:catAx>
        <c:axId val="180301168"/>
        <c:scaling>
          <c:orientation val="minMax"/>
        </c:scaling>
        <c:delete val="0"/>
        <c:axPos val="b"/>
        <c:numFmt formatCode="General" sourceLinked="0"/>
        <c:majorTickMark val="out"/>
        <c:minorTickMark val="none"/>
        <c:tickLblPos val="low"/>
        <c:txPr>
          <a:bodyPr rot="0" vert="horz" anchor="b" anchorCtr="1"/>
          <a:lstStyle/>
          <a:p>
            <a:pPr>
              <a:defRPr b="1" i="0" baseline="0">
                <a:latin typeface="Arial" panose="020B0604020202020204" pitchFamily="34" charset="0"/>
              </a:defRPr>
            </a:pPr>
            <a:endParaRPr lang="en-US"/>
          </a:p>
        </c:txPr>
        <c:crossAx val="180301728"/>
        <c:crosses val="autoZero"/>
        <c:auto val="1"/>
        <c:lblAlgn val="ctr"/>
        <c:lblOffset val="80"/>
        <c:noMultiLvlLbl val="0"/>
      </c:catAx>
      <c:valAx>
        <c:axId val="180301728"/>
        <c:scaling>
          <c:orientation val="minMax"/>
          <c:max val="5000"/>
        </c:scaling>
        <c:delete val="0"/>
        <c:axPos val="l"/>
        <c:majorGridlines/>
        <c:numFmt formatCode="#,##0_);\(#,##0\)" sourceLinked="1"/>
        <c:majorTickMark val="out"/>
        <c:minorTickMark val="none"/>
        <c:tickLblPos val="nextTo"/>
        <c:txPr>
          <a:bodyPr/>
          <a:lstStyle/>
          <a:p>
            <a:pPr>
              <a:defRPr sz="1600">
                <a:latin typeface="Arial Black" pitchFamily="34" charset="0"/>
              </a:defRPr>
            </a:pPr>
            <a:endParaRPr lang="en-US"/>
          </a:p>
        </c:txPr>
        <c:crossAx val="180301168"/>
        <c:crosses val="autoZero"/>
        <c:crossBetween val="between"/>
      </c:valAx>
    </c:plotArea>
    <c:legend>
      <c:legendPos val="tr"/>
      <c:layout>
        <c:manualLayout>
          <c:xMode val="edge"/>
          <c:yMode val="edge"/>
          <c:x val="0.32575244585221985"/>
          <c:y val="3.4574524108779141E-2"/>
          <c:w val="0.2406497303928829"/>
          <c:h val="0.27270159568253838"/>
        </c:manualLayout>
      </c:layout>
      <c:overlay val="1"/>
      <c:txPr>
        <a:bodyPr/>
        <a:lstStyle/>
        <a:p>
          <a:pPr>
            <a:defRPr sz="1600" b="1" i="0" baseline="0">
              <a:latin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1.19348E-7</cdr:x>
      <cdr:y>0.92423</cdr:y>
    </cdr:from>
    <cdr:to>
      <cdr:x>0.13555</cdr:x>
      <cdr:y>1</cdr:y>
    </cdr:to>
    <cdr:pic>
      <cdr:nvPicPr>
        <cdr:cNvPr id="2" name="chart">
          <a:extLst xmlns:a="http://schemas.openxmlformats.org/drawingml/2006/main">
            <a:ext uri="{FF2B5EF4-FFF2-40B4-BE49-F238E27FC236}">
              <a16:creationId xmlns:a16="http://schemas.microsoft.com/office/drawing/2014/main" id="{75D3426E-9561-4B74-B2BF-31AB0BD650C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 y="4555787"/>
          <a:ext cx="1135788" cy="373505"/>
        </a:xfrm>
        <a:prstGeom xmlns:a="http://schemas.openxmlformats.org/drawingml/2006/main" prst="rect">
          <a:avLst/>
        </a:prstGeom>
      </cdr:spPr>
    </cdr:pic>
  </cdr:relSizeAnchor>
  <cdr:relSizeAnchor xmlns:cdr="http://schemas.openxmlformats.org/drawingml/2006/chartDrawing">
    <cdr:from>
      <cdr:x>0.72125</cdr:x>
      <cdr:y>0.8145</cdr:y>
    </cdr:from>
    <cdr:to>
      <cdr:x>0.83039</cdr:x>
      <cdr:y>1</cdr:y>
    </cdr:to>
    <cdr:sp macro="" textlink="">
      <cdr:nvSpPr>
        <cdr:cNvPr id="3" name="TextBox 2"/>
        <cdr:cNvSpPr txBox="1"/>
      </cdr:nvSpPr>
      <cdr:spPr>
        <a:xfrm xmlns:a="http://schemas.openxmlformats.org/drawingml/2006/main">
          <a:off x="6043258" y="420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0.82615</cdr:x>
      <cdr:y>0.7541</cdr:y>
    </cdr:from>
    <cdr:to>
      <cdr:x>0.83992</cdr:x>
      <cdr:y>0.82074</cdr:y>
    </cdr:to>
    <cdr:sp macro="" textlink="">
      <cdr:nvSpPr>
        <cdr:cNvPr id="4" name="TextBox 3"/>
        <cdr:cNvSpPr txBox="1"/>
      </cdr:nvSpPr>
      <cdr:spPr>
        <a:xfrm xmlns:a="http://schemas.openxmlformats.org/drawingml/2006/main">
          <a:off x="6922149" y="3717197"/>
          <a:ext cx="115408" cy="328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0.92423</cdr:y>
    </cdr:from>
    <cdr:to>
      <cdr:x>0.13555</cdr:x>
      <cdr:y>1</cdr:y>
    </cdr:to>
    <cdr:pic>
      <cdr:nvPicPr>
        <cdr:cNvPr id="2" name="chart">
          <a:extLst xmlns:a="http://schemas.openxmlformats.org/drawingml/2006/main">
            <a:ext uri="{FF2B5EF4-FFF2-40B4-BE49-F238E27FC236}">
              <a16:creationId xmlns:a16="http://schemas.microsoft.com/office/drawing/2014/main" id="{76C57A94-8A3E-4319-9B7F-2279D2831FB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3464" y="4754534"/>
          <a:ext cx="1125648" cy="389785"/>
        </a:xfrm>
        <a:prstGeom xmlns:a="http://schemas.openxmlformats.org/drawingml/2006/main" prst="rect">
          <a:avLst/>
        </a:prstGeom>
      </cdr:spPr>
    </cdr:pic>
  </cdr:relSizeAnchor>
  <cdr:relSizeAnchor xmlns:cdr="http://schemas.openxmlformats.org/drawingml/2006/chartDrawing">
    <cdr:from>
      <cdr:x>0.72125</cdr:x>
      <cdr:y>0.8145</cdr:y>
    </cdr:from>
    <cdr:to>
      <cdr:x>0.83039</cdr:x>
      <cdr:y>1</cdr:y>
    </cdr:to>
    <cdr:sp macro="" textlink="">
      <cdr:nvSpPr>
        <cdr:cNvPr id="3" name="TextBox 2"/>
        <cdr:cNvSpPr txBox="1"/>
      </cdr:nvSpPr>
      <cdr:spPr>
        <a:xfrm xmlns:a="http://schemas.openxmlformats.org/drawingml/2006/main">
          <a:off x="6043258" y="420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0.82615</cdr:x>
      <cdr:y>0.7541</cdr:y>
    </cdr:from>
    <cdr:to>
      <cdr:x>0.83992</cdr:x>
      <cdr:y>0.82074</cdr:y>
    </cdr:to>
    <cdr:sp macro="" textlink="">
      <cdr:nvSpPr>
        <cdr:cNvPr id="4" name="TextBox 3"/>
        <cdr:cNvSpPr txBox="1"/>
      </cdr:nvSpPr>
      <cdr:spPr>
        <a:xfrm xmlns:a="http://schemas.openxmlformats.org/drawingml/2006/main">
          <a:off x="6922149" y="3717197"/>
          <a:ext cx="115408" cy="328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wrap="square" lIns="93493" tIns="46746" rIns="93493" bIns="46746" numCol="1" anchor="t" anchorCtr="0" compatLnSpc="1">
            <a:prstTxWarp prst="textNoShape">
              <a:avLst/>
            </a:prstTxWarp>
          </a:bodyPr>
          <a:lstStyle>
            <a:lvl1pPr>
              <a:defRPr sz="1200" b="0">
                <a:latin typeface="Arial" charset="0"/>
                <a:ea typeface="+mn-ea"/>
                <a:cs typeface="+mn-cs"/>
              </a:defRPr>
            </a:lvl1pPr>
          </a:lstStyle>
          <a:p>
            <a:pPr>
              <a:defRPr/>
            </a:pPr>
            <a:endParaRPr lang="en-GB" dirty="0"/>
          </a:p>
        </p:txBody>
      </p:sp>
      <p:sp>
        <p:nvSpPr>
          <p:cNvPr id="3" name="Date Placeholder 2"/>
          <p:cNvSpPr>
            <a:spLocks noGrp="1"/>
          </p:cNvSpPr>
          <p:nvPr>
            <p:ph type="dt" sz="quarter" idx="1"/>
          </p:nvPr>
        </p:nvSpPr>
        <p:spPr>
          <a:xfrm>
            <a:off x="3995217" y="0"/>
            <a:ext cx="3056414" cy="465455"/>
          </a:xfrm>
          <a:prstGeom prst="rect">
            <a:avLst/>
          </a:prstGeom>
        </p:spPr>
        <p:txBody>
          <a:bodyPr vert="horz" wrap="square" lIns="93493" tIns="46746" rIns="93493" bIns="46746" numCol="1" anchor="t" anchorCtr="0" compatLnSpc="1">
            <a:prstTxWarp prst="textNoShape">
              <a:avLst/>
            </a:prstTxWarp>
          </a:bodyPr>
          <a:lstStyle>
            <a:lvl1pPr algn="r">
              <a:defRPr sz="1200" b="0"/>
            </a:lvl1pPr>
          </a:lstStyle>
          <a:p>
            <a:fld id="{DFB483B2-D619-A742-963C-A1EC57CE867F}" type="datetime1">
              <a:rPr lang="en-US"/>
              <a:pPr/>
              <a:t>7/5/2017</a:t>
            </a:fld>
            <a:endParaRPr lang="en-GB" dirty="0"/>
          </a:p>
        </p:txBody>
      </p:sp>
      <p:sp>
        <p:nvSpPr>
          <p:cNvPr id="4" name="Footer Placeholder 3"/>
          <p:cNvSpPr>
            <a:spLocks noGrp="1"/>
          </p:cNvSpPr>
          <p:nvPr>
            <p:ph type="ftr" sz="quarter" idx="2"/>
          </p:nvPr>
        </p:nvSpPr>
        <p:spPr>
          <a:xfrm>
            <a:off x="0" y="8842031"/>
            <a:ext cx="3056414" cy="465455"/>
          </a:xfrm>
          <a:prstGeom prst="rect">
            <a:avLst/>
          </a:prstGeom>
        </p:spPr>
        <p:txBody>
          <a:bodyPr vert="horz" wrap="square" lIns="93493" tIns="46746" rIns="93493" bIns="46746" numCol="1" anchor="b" anchorCtr="0" compatLnSpc="1">
            <a:prstTxWarp prst="textNoShape">
              <a:avLst/>
            </a:prstTxWarp>
          </a:bodyPr>
          <a:lstStyle>
            <a:lvl1pPr>
              <a:defRPr sz="1200" b="0">
                <a:latin typeface="Arial" charset="0"/>
                <a:ea typeface="+mn-ea"/>
                <a:cs typeface="+mn-cs"/>
              </a:defRPr>
            </a:lvl1pPr>
          </a:lstStyle>
          <a:p>
            <a:pPr>
              <a:defRPr/>
            </a:pPr>
            <a:endParaRPr lang="en-GB" dirty="0"/>
          </a:p>
        </p:txBody>
      </p:sp>
      <p:sp>
        <p:nvSpPr>
          <p:cNvPr id="5" name="Slide Number Placeholder 4"/>
          <p:cNvSpPr>
            <a:spLocks noGrp="1"/>
          </p:cNvSpPr>
          <p:nvPr>
            <p:ph type="sldNum" sz="quarter" idx="3"/>
          </p:nvPr>
        </p:nvSpPr>
        <p:spPr>
          <a:xfrm>
            <a:off x="3995217" y="8842031"/>
            <a:ext cx="3056414" cy="465455"/>
          </a:xfrm>
          <a:prstGeom prst="rect">
            <a:avLst/>
          </a:prstGeom>
        </p:spPr>
        <p:txBody>
          <a:bodyPr vert="horz" wrap="square" lIns="93493" tIns="46746" rIns="93493" bIns="46746" numCol="1" anchor="b" anchorCtr="0" compatLnSpc="1">
            <a:prstTxWarp prst="textNoShape">
              <a:avLst/>
            </a:prstTxWarp>
          </a:bodyPr>
          <a:lstStyle>
            <a:lvl1pPr algn="r">
              <a:defRPr sz="1200" b="0"/>
            </a:lvl1pPr>
          </a:lstStyle>
          <a:p>
            <a:fld id="{D86E4EDB-0431-FF41-BF45-38922CC112BA}" type="slidenum">
              <a:rPr lang="en-GB"/>
              <a:pPr/>
              <a:t>‹#›</a:t>
            </a:fld>
            <a:endParaRPr lang="en-GB" dirty="0"/>
          </a:p>
        </p:txBody>
      </p:sp>
    </p:spTree>
    <p:extLst>
      <p:ext uri="{BB962C8B-B14F-4D97-AF65-F5344CB8AC3E}">
        <p14:creationId xmlns:p14="http://schemas.microsoft.com/office/powerpoint/2010/main" val="2205256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wrap="square" lIns="93493" tIns="46746" rIns="93493" bIns="46746" numCol="1" anchor="ctr" anchorCtr="0" compatLnSpc="1">
            <a:prstTxWarp prst="textNoShape">
              <a:avLst/>
            </a:prstTxWarp>
          </a:bodyPr>
          <a:lstStyle/>
          <a:p>
            <a:pPr lvl="0"/>
            <a:endParaRPr lang="en-GB" noProof="0" dirty="0"/>
          </a:p>
        </p:txBody>
      </p:sp>
      <p:sp>
        <p:nvSpPr>
          <p:cNvPr id="5" name="Notes Placeholder 4"/>
          <p:cNvSpPr>
            <a:spLocks noGrp="1"/>
          </p:cNvSpPr>
          <p:nvPr>
            <p:ph type="body" sz="quarter" idx="3"/>
          </p:nvPr>
        </p:nvSpPr>
        <p:spPr>
          <a:xfrm>
            <a:off x="705327" y="4421824"/>
            <a:ext cx="5642610" cy="4189095"/>
          </a:xfrm>
          <a:prstGeom prst="rect">
            <a:avLst/>
          </a:prstGeom>
        </p:spPr>
        <p:txBody>
          <a:bodyPr vert="horz" wrap="square" lIns="93493" tIns="46746" rIns="93493" bIns="46746"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6"/>
          <p:cNvSpPr txBox="1">
            <a:spLocks/>
          </p:cNvSpPr>
          <p:nvPr/>
        </p:nvSpPr>
        <p:spPr>
          <a:xfrm>
            <a:off x="6455696" y="8982635"/>
            <a:ext cx="445728" cy="239192"/>
          </a:xfrm>
          <a:prstGeom prst="rect">
            <a:avLst/>
          </a:prstGeom>
        </p:spPr>
        <p:txBody>
          <a:bodyPr lIns="93493" tIns="46746" rIns="93493" bIns="46746" anchor="b"/>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r" eaLnBrk="1" hangingPunct="1"/>
            <a:fld id="{75B51B51-4A4E-874B-91C5-ABFB4B497756}" type="slidenum">
              <a:rPr lang="en-US" sz="1200" b="0"/>
              <a:pPr algn="r" eaLnBrk="1" hangingPunct="1"/>
              <a:t>‹#›</a:t>
            </a:fld>
            <a:endParaRPr lang="en-US" sz="1200" b="0" dirty="0"/>
          </a:p>
        </p:txBody>
      </p:sp>
    </p:spTree>
    <p:extLst>
      <p:ext uri="{BB962C8B-B14F-4D97-AF65-F5344CB8AC3E}">
        <p14:creationId xmlns:p14="http://schemas.microsoft.com/office/powerpoint/2010/main" val="28598780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pitchFamily="34" charset="0"/>
        <a:ea typeface="Arial" pitchFamily="34" charset="0"/>
        <a:cs typeface="Arial" pitchFamily="34" charset="0"/>
      </a:defRPr>
    </a:lvl1pPr>
    <a:lvl2pPr marL="222250" indent="-2222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Arial" pitchFamily="34" charset="0"/>
        <a:cs typeface="Arial" pitchFamily="34" charset="0"/>
      </a:defRPr>
    </a:lvl2pPr>
    <a:lvl3pPr marL="457200" indent="-2349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MS PGothic" pitchFamily="34" charset="-128"/>
        <a:cs typeface="Arial" pitchFamily="34" charset="0"/>
      </a:defRPr>
    </a:lvl3pPr>
    <a:lvl4pPr marL="568325" indent="-2095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MS PGothic" pitchFamily="34" charset="-128"/>
        <a:cs typeface="Arial" pitchFamily="34" charset="0"/>
      </a:defRPr>
    </a:lvl4pPr>
    <a:lvl5pPr marL="803275" indent="-2349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latin typeface="Arial" charset="0"/>
              <a:ea typeface="Arial" charset="0"/>
              <a:cs typeface="Arial" charset="0"/>
            </a:endParaRPr>
          </a:p>
        </p:txBody>
      </p:sp>
    </p:spTree>
    <p:extLst>
      <p:ext uri="{BB962C8B-B14F-4D97-AF65-F5344CB8AC3E}">
        <p14:creationId xmlns:p14="http://schemas.microsoft.com/office/powerpoint/2010/main" val="74060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Talking Points:</a:t>
            </a:r>
          </a:p>
          <a:p>
            <a:endParaRPr lang="en-US" dirty="0"/>
          </a:p>
          <a:p>
            <a:r>
              <a:rPr lang="en-US" dirty="0"/>
              <a:t>Concerning revenue:</a:t>
            </a:r>
          </a:p>
          <a:p>
            <a:endParaRPr lang="en-US" dirty="0"/>
          </a:p>
          <a:p>
            <a:r>
              <a:rPr lang="en-US" dirty="0"/>
              <a:t>An additional $50,000 in Summit + Salute sponsorship revenue will be recognized in July, which will increase total revenue to $1,634,150.  (Due to sponsor’s request to be billed in July to align with their fiscal year.)</a:t>
            </a:r>
          </a:p>
          <a:p>
            <a:endParaRPr lang="en-US" dirty="0"/>
          </a:p>
          <a:p>
            <a:r>
              <a:rPr lang="en-US" dirty="0"/>
              <a:t>WBENC had a stretch goal of $400k for registration revenue and came within a few thousand dollars of reaching it ($395k).</a:t>
            </a:r>
          </a:p>
          <a:p>
            <a:endParaRPr lang="en-US" dirty="0"/>
          </a:p>
          <a:p>
            <a:r>
              <a:rPr lang="en-US" dirty="0"/>
              <a:t>The auction did not perform as well as anticipated:  It earned $36k less than what was budgeted.  WBENC expects to make up for this with the Conference’s auction tomorrow evening and Wednesday.</a:t>
            </a:r>
          </a:p>
        </p:txBody>
      </p:sp>
    </p:spTree>
    <p:extLst>
      <p:ext uri="{BB962C8B-B14F-4D97-AF65-F5344CB8AC3E}">
        <p14:creationId xmlns:p14="http://schemas.microsoft.com/office/powerpoint/2010/main" val="331171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Talking Points:</a:t>
            </a:r>
          </a:p>
          <a:p>
            <a:endParaRPr lang="en-US" dirty="0"/>
          </a:p>
          <a:p>
            <a:r>
              <a:rPr lang="en-US" dirty="0"/>
              <a:t>As registration numbers increased prior to the event, WBENC made the decision to switch to a digital stage because it consumes substantially less floor space in the ballroom than a traditional stage and it makes for a better experience for the attendees.</a:t>
            </a:r>
          </a:p>
          <a:p>
            <a:endParaRPr lang="en-US" dirty="0"/>
          </a:p>
          <a:p>
            <a:r>
              <a:rPr lang="en-US" dirty="0"/>
              <a:t>The 20</a:t>
            </a:r>
            <a:r>
              <a:rPr lang="en-US" baseline="30000" dirty="0"/>
              <a:t>th</a:t>
            </a:r>
            <a:r>
              <a:rPr lang="en-US" dirty="0"/>
              <a:t> Anniversary magazines were not originally budgeted for, but WBENC wanted to create a commemorative piece to distribute to all attendees in light of its 20</a:t>
            </a:r>
            <a:r>
              <a:rPr lang="en-US" baseline="30000" dirty="0"/>
              <a:t>th</a:t>
            </a:r>
            <a:r>
              <a:rPr lang="en-US" dirty="0"/>
              <a:t> Anniversary.  It should be noted that the production of the magazines was done by way of an in-kind agreement with WBE Highroad Press.  Therefore, the majority of the expense associated with the magazines did not require a cash payout.</a:t>
            </a:r>
          </a:p>
        </p:txBody>
      </p:sp>
    </p:spTree>
    <p:extLst>
      <p:ext uri="{BB962C8B-B14F-4D97-AF65-F5344CB8AC3E}">
        <p14:creationId xmlns:p14="http://schemas.microsoft.com/office/powerpoint/2010/main" val="74545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Talking Points:</a:t>
            </a:r>
          </a:p>
          <a:p>
            <a:endParaRPr lang="en-US" dirty="0"/>
          </a:p>
          <a:p>
            <a:r>
              <a:rPr lang="en-US" dirty="0"/>
              <a:t>Sponsorships – An additional $50,000 of sponsorship revenue will be recognized in the June financials.  It is likely that WBENC will not achieve its stretch goal of $2.9mm in sponsorships.  However, registration purchases and exhibitor purchases have been very strong and WBENC anticipates that these areas will compensate for the $120k gap in sponsorship revenue.</a:t>
            </a:r>
          </a:p>
          <a:p>
            <a:endParaRPr lang="en-US" dirty="0"/>
          </a:p>
          <a:p>
            <a:r>
              <a:rPr lang="en-US" dirty="0"/>
              <a:t>Registration fees are on track to exceed the budgeted amount of $1.2mm.  Over the last 3 years, WBENC has sold between $270k - $300k of registration tickets in the month of June.  As of June 12</a:t>
            </a:r>
            <a:r>
              <a:rPr lang="en-US" baseline="30000" dirty="0"/>
              <a:t>th</a:t>
            </a:r>
            <a:r>
              <a:rPr lang="en-US" dirty="0"/>
              <a:t>, $130k of registration tickets had been sold thus far.  Online registration continued through June 16</a:t>
            </a:r>
            <a:r>
              <a:rPr lang="en-US" baseline="30000" dirty="0"/>
              <a:t>th</a:t>
            </a:r>
            <a:r>
              <a:rPr lang="en-US" dirty="0"/>
              <a:t> and then onsite sales commenced today.</a:t>
            </a:r>
          </a:p>
          <a:p>
            <a:endParaRPr lang="en-US" dirty="0"/>
          </a:p>
          <a:p>
            <a:r>
              <a:rPr lang="en-US" dirty="0"/>
              <a:t>WBENC has already exceeded its exhibitor revenue budget by $47,500.  For the first time ever, the exhibit floor is totally sold out and there is a waiting list of interested exhibitors.</a:t>
            </a:r>
          </a:p>
          <a:p>
            <a:endParaRPr lang="en-US" dirty="0"/>
          </a:p>
          <a:p>
            <a:r>
              <a:rPr lang="en-US" dirty="0"/>
              <a:t>WBENC will receive the majority of its Conference-related invoices in June and July, therefore expenses appear low now.  WBENC is anticipating a slight overrun on Food and Beverage costs due to the high prices of the location, but WBENC is monitoring it closely and can offset any overruns with the President’s discretionary budget.  In addition, revenue for the Student Entrepreneur Program (which is maintained in its own cost center) is exceeding the budget and will provide some extra funds that can be applied to overruns of the Conference’s Food and Beverage costs.</a:t>
            </a:r>
          </a:p>
          <a:p>
            <a:endParaRPr lang="en-US" dirty="0"/>
          </a:p>
          <a:p>
            <a:r>
              <a:rPr lang="en-US" dirty="0"/>
              <a:t>While WBENC is experiencing a strong year and is in a great cash position, there is still a lot of work to be done towards building WBENC’s Unrestricted Net Assets reserve up to the goal of $3.7mm by 2020.  The UNA balance as of 12/31/15 was $2.45mm.  Once the 2016 audit is finalized, we will be able to identify the balance as of 12/31/16.  Building up this reserve is important because it serves as a safeguard in case WBENC has a troublesome year financially and because we need to build up our funds in order to expand our programs and our reach.</a:t>
            </a:r>
          </a:p>
          <a:p>
            <a:endParaRPr lang="en-US" dirty="0"/>
          </a:p>
          <a:p>
            <a:endParaRPr lang="en-US" dirty="0"/>
          </a:p>
        </p:txBody>
      </p:sp>
    </p:spTree>
    <p:extLst>
      <p:ext uri="{BB962C8B-B14F-4D97-AF65-F5344CB8AC3E}">
        <p14:creationId xmlns:p14="http://schemas.microsoft.com/office/powerpoint/2010/main" val="3693073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Talking Points:</a:t>
            </a:r>
          </a:p>
          <a:p>
            <a:endParaRPr lang="en-US" dirty="0"/>
          </a:p>
          <a:p>
            <a:r>
              <a:rPr lang="en-US" dirty="0"/>
              <a:t>Audit – Barbara will touch base with Holly to obtain update</a:t>
            </a:r>
          </a:p>
          <a:p>
            <a:endParaRPr lang="en-US" dirty="0"/>
          </a:p>
          <a:p>
            <a:r>
              <a:rPr lang="en-US" dirty="0"/>
              <a:t>In regards to the Dorothy B. Brothers’ accounts, the permanently restricted funds were already in an interest-bearing account.  However, the temporarily restricted funds (which are the bulk of the funds) have always been kept in a non-interest bearing account.  Now the temporarily restricted funds have been moved to an interest-bearing account and are earning a little bit of interest.</a:t>
            </a:r>
          </a:p>
          <a:p>
            <a:endParaRPr lang="en-US" dirty="0"/>
          </a:p>
        </p:txBody>
      </p:sp>
    </p:spTree>
    <p:extLst>
      <p:ext uri="{BB962C8B-B14F-4D97-AF65-F5344CB8AC3E}">
        <p14:creationId xmlns:p14="http://schemas.microsoft.com/office/powerpoint/2010/main" val="3764978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3795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6327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1505328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a:t>Foster diversity in the world of commerce.  Diversity promotes innovation, opens new channels of revenue, and creates partnerships which provide opportunities that fuel the economy.</a:t>
            </a:r>
          </a:p>
          <a:p>
            <a:pPr marL="286179" indent="-286179">
              <a:buFont typeface="Arial" panose="020B0604020202020204" pitchFamily="34" charset="0"/>
              <a:buChar char="•"/>
            </a:pPr>
            <a:r>
              <a:rPr lang="en-US" dirty="0"/>
              <a:t>While reinforcing our important vision and mission, we will broaden our reach and focus on GROWTH AND SUSTAINABILITY throughout our network by delivering our products and services through our certification, opportunities, resources, and engagement and recognition (C.O.R.E.) platform.</a:t>
            </a:r>
          </a:p>
          <a:p>
            <a:r>
              <a:rPr lang="en-US" dirty="0"/>
              <a:t>While maintaining our superior branded reputation, we are prepared to adapt to the evolving needs of our constituents.  We are poised to evaluate and identify additional ways to contribute to our members’ competitive supply chains and to evaluate future opportunities that become available to advance WBEs and breakdown barriers to WBE growth. </a:t>
            </a:r>
          </a:p>
          <a:p>
            <a:endParaRPr lang="en-US" dirty="0"/>
          </a:p>
        </p:txBody>
      </p:sp>
    </p:spTree>
    <p:extLst>
      <p:ext uri="{BB962C8B-B14F-4D97-AF65-F5344CB8AC3E}">
        <p14:creationId xmlns:p14="http://schemas.microsoft.com/office/powerpoint/2010/main" val="2851457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GROWTH</a:t>
            </a:r>
          </a:p>
          <a:p>
            <a:pPr lvl="4">
              <a:buSzPct val="100000"/>
              <a:buFont typeface="Arial" panose="020B0604020202020204" pitchFamily="34" charset="0"/>
              <a:buChar char="•"/>
            </a:pPr>
            <a:r>
              <a:rPr lang="en-US" sz="1400" dirty="0"/>
              <a:t>Conduct baseline assessment of current network structure and potential growth needs</a:t>
            </a:r>
          </a:p>
          <a:p>
            <a:pPr lvl="4">
              <a:buSzPct val="100000"/>
              <a:buFont typeface="Arial" panose="020B0604020202020204" pitchFamily="34" charset="0"/>
              <a:buChar char="•"/>
            </a:pPr>
            <a:r>
              <a:rPr lang="en-US" sz="1400" dirty="0"/>
              <a:t>Create strategy, criteria and process for network expansion or change</a:t>
            </a:r>
          </a:p>
          <a:p>
            <a:r>
              <a:rPr lang="en-US" dirty="0"/>
              <a:t>CORE</a:t>
            </a:r>
          </a:p>
          <a:p>
            <a:pPr lvl="4">
              <a:buFont typeface="Arial" panose="020B0604020202020204" pitchFamily="34" charset="0"/>
              <a:buChar char="•"/>
            </a:pPr>
            <a:r>
              <a:rPr lang="en-US" sz="1400" dirty="0"/>
              <a:t>Define standards for CORE services and programs delivered across the network</a:t>
            </a:r>
            <a:r>
              <a:rPr lang="en-US" sz="1400" b="1" dirty="0"/>
              <a:t> </a:t>
            </a:r>
          </a:p>
          <a:p>
            <a:pPr lvl="4">
              <a:buFont typeface="Arial" panose="020B0604020202020204" pitchFamily="34" charset="0"/>
              <a:buChar char="•"/>
            </a:pPr>
            <a:r>
              <a:rPr lang="en-US" sz="1400" dirty="0"/>
              <a:t>Create a strategy for program delivery that will ensure WBENC and its network remain relevant with current and future needs of all constituency groups</a:t>
            </a:r>
          </a:p>
          <a:p>
            <a:endParaRPr lang="en-US" dirty="0"/>
          </a:p>
          <a:p>
            <a:r>
              <a:rPr lang="en-US" dirty="0"/>
              <a:t>GOVERNANCE</a:t>
            </a:r>
          </a:p>
          <a:p>
            <a:pPr marL="286179" lvl="4" indent="-286179" defTabSz="457886">
              <a:defRPr/>
            </a:pPr>
            <a:r>
              <a:rPr lang="en-US" sz="1400" dirty="0"/>
              <a:t>Update governance model between WBENC and RPO’s and revise the Service Agreement</a:t>
            </a:r>
          </a:p>
          <a:p>
            <a:pPr marL="286179" lvl="4" indent="-286179" defTabSz="457886">
              <a:defRPr/>
            </a:pPr>
            <a:endParaRPr lang="en-US" sz="1400" dirty="0"/>
          </a:p>
          <a:p>
            <a:pPr marL="286179" lvl="4" indent="-286179" defTabSz="457886">
              <a:defRPr/>
            </a:pPr>
            <a:endParaRPr lang="en-US" sz="1400" dirty="0"/>
          </a:p>
          <a:p>
            <a:pPr marL="286179" lvl="4" indent="-286179" defTabSz="457886">
              <a:defRPr/>
            </a:pPr>
            <a:endParaRPr lang="en-US" sz="1400" dirty="0"/>
          </a:p>
          <a:p>
            <a:pPr marL="0" lvl="4" indent="0" defTabSz="457886">
              <a:buNone/>
              <a:defRPr/>
            </a:pPr>
            <a:r>
              <a:rPr lang="en-US" dirty="0"/>
              <a:t>2016 Communication Plan</a:t>
            </a:r>
          </a:p>
          <a:p>
            <a:pPr marL="612104" lvl="2" indent="-286179"/>
            <a:r>
              <a:rPr lang="en-US" dirty="0"/>
              <a:t>Monthly calls with Leadership Council and participation in LC retreats</a:t>
            </a:r>
          </a:p>
          <a:p>
            <a:pPr marL="612104" lvl="2" indent="-286179" defTabSz="457886">
              <a:defRPr/>
            </a:pPr>
            <a:r>
              <a:rPr lang="en-US" dirty="0"/>
              <a:t>Monthly Extended Executive Committee briefings</a:t>
            </a:r>
          </a:p>
          <a:p>
            <a:pPr marL="154218" indent="-286179" defTabSz="457886">
              <a:buFont typeface="Arial" panose="020B0604020202020204" pitchFamily="34" charset="0"/>
              <a:buChar char="•"/>
              <a:defRPr/>
            </a:pPr>
            <a:r>
              <a:rPr lang="en-US" dirty="0"/>
              <a:t>Use</a:t>
            </a:r>
            <a:r>
              <a:rPr lang="en-US" baseline="0" dirty="0"/>
              <a:t> f</a:t>
            </a:r>
            <a:r>
              <a:rPr lang="en-US" dirty="0"/>
              <a:t>or</a:t>
            </a:r>
            <a:r>
              <a:rPr lang="en-US" baseline="0" dirty="0"/>
              <a:t> BOTH LC and EEC</a:t>
            </a:r>
            <a:endParaRPr lang="en-US" dirty="0"/>
          </a:p>
          <a:p>
            <a:pPr marL="723395" lvl="3" indent="-286179">
              <a:buFont typeface="Symbol" panose="05050102010706020507" pitchFamily="18" charset="2"/>
              <a:buChar char=""/>
            </a:pPr>
            <a:r>
              <a:rPr lang="en-US" dirty="0"/>
              <a:t>Status on Task Force milestones</a:t>
            </a:r>
          </a:p>
          <a:p>
            <a:pPr marL="723395" lvl="3" indent="-286179">
              <a:buFont typeface="Symbol" panose="05050102010706020507" pitchFamily="18" charset="2"/>
              <a:buChar char=""/>
            </a:pPr>
            <a:r>
              <a:rPr lang="en-US" dirty="0"/>
              <a:t>Ask</a:t>
            </a:r>
            <a:r>
              <a:rPr lang="en-US" baseline="0" dirty="0"/>
              <a:t> for specific participation (i.e. ad-hoc committees)</a:t>
            </a:r>
            <a:endParaRPr lang="en-US" dirty="0"/>
          </a:p>
          <a:p>
            <a:pPr marL="723395" lvl="3" indent="-286179">
              <a:buFont typeface="Symbol" panose="05050102010706020507" pitchFamily="18" charset="2"/>
              <a:buChar char=""/>
            </a:pPr>
            <a:r>
              <a:rPr lang="en-US" dirty="0"/>
              <a:t>To</a:t>
            </a:r>
            <a:r>
              <a:rPr lang="en-US" baseline="0" dirty="0"/>
              <a:t> seek input and feedback</a:t>
            </a:r>
          </a:p>
          <a:p>
            <a:pPr marL="723395" lvl="3" indent="-286179">
              <a:buFont typeface="Symbol" panose="05050102010706020507" pitchFamily="18" charset="2"/>
              <a:buChar char=""/>
            </a:pPr>
            <a:r>
              <a:rPr lang="en-US" baseline="0" dirty="0"/>
              <a:t>For alignment (LC) and for approval (EEC)</a:t>
            </a:r>
            <a:endParaRPr lang="en-US" dirty="0"/>
          </a:p>
          <a:p>
            <a:pPr marL="612104" lvl="2" indent="-286179"/>
            <a:r>
              <a:rPr lang="en-US" dirty="0"/>
              <a:t>Forum Leadership input sessions as needed</a:t>
            </a:r>
          </a:p>
          <a:p>
            <a:pPr marL="612104" lvl="2" indent="-286179"/>
            <a:r>
              <a:rPr lang="en-US" dirty="0"/>
              <a:t>Periodic briefings with Legal Counsel</a:t>
            </a:r>
          </a:p>
          <a:p>
            <a:pPr marL="612104" lvl="2" indent="-286179"/>
            <a:r>
              <a:rPr lang="en-US" dirty="0"/>
              <a:t>Regular Board updates  - March, June, November</a:t>
            </a:r>
          </a:p>
          <a:p>
            <a:pPr marL="1589" lvl="1" indent="0">
              <a:buNone/>
            </a:pPr>
            <a:endParaRPr lang="en-US" b="1" u="sng" dirty="0"/>
          </a:p>
          <a:p>
            <a:endParaRPr lang="en-US" dirty="0"/>
          </a:p>
          <a:p>
            <a:endParaRPr lang="en-US" dirty="0"/>
          </a:p>
        </p:txBody>
      </p:sp>
    </p:spTree>
    <p:extLst>
      <p:ext uri="{BB962C8B-B14F-4D97-AF65-F5344CB8AC3E}">
        <p14:creationId xmlns:p14="http://schemas.microsoft.com/office/powerpoint/2010/main" val="314065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dirty="0">
              <a:latin typeface="Arial" charset="0"/>
              <a:ea typeface="Arial" charset="0"/>
              <a:cs typeface="Arial" charset="0"/>
            </a:endParaRPr>
          </a:p>
        </p:txBody>
      </p:sp>
    </p:spTree>
    <p:extLst>
      <p:ext uri="{BB962C8B-B14F-4D97-AF65-F5344CB8AC3E}">
        <p14:creationId xmlns:p14="http://schemas.microsoft.com/office/powerpoint/2010/main" val="315872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latin typeface="Arial" charset="0"/>
              <a:ea typeface="Arial" charset="0"/>
              <a:cs typeface="Arial" charset="0"/>
            </a:endParaRPr>
          </a:p>
        </p:txBody>
      </p:sp>
    </p:spTree>
    <p:extLst>
      <p:ext uri="{BB962C8B-B14F-4D97-AF65-F5344CB8AC3E}">
        <p14:creationId xmlns:p14="http://schemas.microsoft.com/office/powerpoint/2010/main" val="3953879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3398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738CFF0-A7CF-4EE5-BE45-AE819B2B20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5BB95946-1E86-433F-B4AF-B2E900234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4052108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A8B34AA-4579-4F59-BBF9-06680F0500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C1A6E5-793D-4724-81D0-C5E243A503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9409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744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0761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dirty="0">
              <a:latin typeface="Arial" charset="0"/>
              <a:ea typeface="Arial" charset="0"/>
              <a:cs typeface="Arial" charset="0"/>
            </a:endParaRPr>
          </a:p>
        </p:txBody>
      </p:sp>
    </p:spTree>
    <p:extLst>
      <p:ext uri="{BB962C8B-B14F-4D97-AF65-F5344CB8AC3E}">
        <p14:creationId xmlns:p14="http://schemas.microsoft.com/office/powerpoint/2010/main" val="9717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2621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Talking Points:</a:t>
            </a:r>
          </a:p>
          <a:p>
            <a:endParaRPr lang="en-US" dirty="0"/>
          </a:p>
          <a:p>
            <a:r>
              <a:rPr lang="en-US" baseline="0" dirty="0"/>
              <a:t>This is the highest cash balance that WBENC has ever had.  This is due to the growth of the organization and to more timely invoicing and payments.</a:t>
            </a:r>
          </a:p>
          <a:p>
            <a:endParaRPr lang="en-US" baseline="0" dirty="0"/>
          </a:p>
          <a:p>
            <a:r>
              <a:rPr lang="en-US" baseline="0" dirty="0"/>
              <a:t>The accounts receivable balance is lower now than at the same time last year due to the fact that invoicing occurred earlier in 2017 than it did in 2016, particularly for Conference sponsorships.  Therefore, payments were received sooner which has increased cash and decreased accounts receivable.</a:t>
            </a:r>
          </a:p>
          <a:p>
            <a:endParaRPr lang="en-US" baseline="0" dirty="0"/>
          </a:p>
          <a:p>
            <a:r>
              <a:rPr lang="en-US" baseline="0" dirty="0"/>
              <a:t>Our financial ratios continue to improve as our cash balance grows.</a:t>
            </a:r>
          </a:p>
          <a:p>
            <a:endParaRPr lang="en-US" baseline="0" dirty="0"/>
          </a:p>
        </p:txBody>
      </p:sp>
    </p:spTree>
    <p:extLst>
      <p:ext uri="{BB962C8B-B14F-4D97-AF65-F5344CB8AC3E}">
        <p14:creationId xmlns:p14="http://schemas.microsoft.com/office/powerpoint/2010/main" val="1830935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Talking Points:</a:t>
            </a:r>
          </a:p>
          <a:p>
            <a:endParaRPr lang="en-US" dirty="0"/>
          </a:p>
          <a:p>
            <a:r>
              <a:rPr lang="en-US" dirty="0"/>
              <a:t>WBENC earns most of its revenue during the first 6 months of the year.  There are some remaining membership and sponsorship commitments to be recognized – we’ll discuss those on the next few slides.  Other revenue components that will be recognized include Conference registrations purchased in June (hopefully around $250k), Tuck program revenue in September ($265k budgeted), and a large media in-kind sponsorship that is recognized in October after all elements of the agreement have been performed ($150k - $200k).  At this time, WBENC management feels very confident that it will meet its revenue budget.  As you can see, WBENC is tracking ahead of where it was at this time last year.</a:t>
            </a:r>
          </a:p>
          <a:p>
            <a:endParaRPr lang="en-US" dirty="0"/>
          </a:p>
          <a:p>
            <a:r>
              <a:rPr lang="en-US" dirty="0"/>
              <a:t>Expenses appear low now, but June and July are expensive months due to Conference-related costs.  WBENC is still anticipating a net income of $0 by the end of the year.</a:t>
            </a:r>
          </a:p>
        </p:txBody>
      </p:sp>
    </p:spTree>
    <p:extLst>
      <p:ext uri="{BB962C8B-B14F-4D97-AF65-F5344CB8AC3E}">
        <p14:creationId xmlns:p14="http://schemas.microsoft.com/office/powerpoint/2010/main" val="306191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Talking Points:</a:t>
            </a:r>
          </a:p>
          <a:p>
            <a:endParaRPr lang="en-US" dirty="0"/>
          </a:p>
          <a:p>
            <a:r>
              <a:rPr lang="en-US" dirty="0"/>
              <a:t>The membership revenue that will be recognized in June, July, and August is due to Corporate Members that requested to be billed during these months in order to align with their organizations’ fiscal years.</a:t>
            </a:r>
          </a:p>
          <a:p>
            <a:endParaRPr lang="en-US" dirty="0"/>
          </a:p>
          <a:p>
            <a:r>
              <a:rPr lang="en-US" dirty="0"/>
              <a:t>The 312 Corporate Members includes 27 new members and 6 rejoining members.  Rejoining members are those that were members in the past that left for a period of time and then returned.  WBENC’s goal for 2017 is to reach a total of 324 Corporate Members.</a:t>
            </a:r>
          </a:p>
          <a:p>
            <a:endParaRPr lang="en-US" dirty="0"/>
          </a:p>
          <a:p>
            <a:r>
              <a:rPr lang="en-US" dirty="0"/>
              <a:t>Seventeen organizations that were members in 2016 chose not to renew membership in 2017.  Five of these companies did not renew because they were acquired by another company (3 of these were acquired by existing Corporate Members).  Some of the non-renewing organizations stated that they wanted to focus their supplier diversity efforts locally as opposed to nationally.  Several of the non-renewals did not provide a reason for their departure, despite Business Development’s attempts to obtain one.</a:t>
            </a:r>
          </a:p>
          <a:p>
            <a:endParaRPr lang="en-US" dirty="0"/>
          </a:p>
          <a:p>
            <a:r>
              <a:rPr lang="en-US" dirty="0"/>
              <a:t>In addition, there are 5 organizations who committed to renew, but have been suspended due to nonpayment.  Pam and her team are continuing collections efforts with these 5 companies.</a:t>
            </a:r>
          </a:p>
          <a:p>
            <a:endParaRPr lang="en-US" dirty="0"/>
          </a:p>
          <a:p>
            <a:r>
              <a:rPr lang="en-US" dirty="0"/>
              <a:t>The total membership revenue gained by the new members and rejoining members is approximately $291k.  The total membership revenue lost by non-renewals and possibly lost by the suspended accounts is $196k.  Therefore, the net gain from a dollars perspective is $95k.  As mentioned on the slide, WBENC is on track to meet is membership revenue budget.</a:t>
            </a:r>
          </a:p>
        </p:txBody>
      </p:sp>
    </p:spTree>
    <p:extLst>
      <p:ext uri="{BB962C8B-B14F-4D97-AF65-F5344CB8AC3E}">
        <p14:creationId xmlns:p14="http://schemas.microsoft.com/office/powerpoint/2010/main" val="270344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Title ima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1021"/>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hasCustomPrompt="1"/>
          </p:nvPr>
        </p:nvSpPr>
        <p:spPr>
          <a:xfrm>
            <a:off x="355600" y="4624388"/>
            <a:ext cx="8226425" cy="347662"/>
          </a:xfrm>
          <a:extLst/>
        </p:spPr>
        <p:txBody>
          <a:bodyPr/>
          <a:lstStyle>
            <a:lvl1pPr marL="0" indent="0">
              <a:defRPr sz="3000">
                <a:solidFill>
                  <a:schemeClr val="accent2"/>
                </a:solidFill>
                <a:latin typeface="Arial" charset="0"/>
                <a:cs typeface="Geneva" charset="0"/>
              </a:defRPr>
            </a:lvl1pPr>
          </a:lstStyle>
          <a:p>
            <a:pPr lvl="0"/>
            <a:r>
              <a:rPr lang="en-CA" noProof="0" dirty="0"/>
              <a:t>Click edit Master subtitle style</a:t>
            </a:r>
          </a:p>
        </p:txBody>
      </p:sp>
      <p:sp>
        <p:nvSpPr>
          <p:cNvPr id="61455" name="Title Placeholder 1"/>
          <p:cNvSpPr>
            <a:spLocks noGrp="1"/>
          </p:cNvSpPr>
          <p:nvPr>
            <p:ph type="ctrTitle"/>
          </p:nvPr>
        </p:nvSpPr>
        <p:spPr>
          <a:xfrm>
            <a:off x="355600" y="3938588"/>
            <a:ext cx="8226425" cy="603250"/>
          </a:xfrm>
          <a:extLst/>
        </p:spPr>
        <p:txBody>
          <a:bodyPr/>
          <a:lstStyle>
            <a:lvl1pPr>
              <a:defRPr sz="4400" b="1">
                <a:solidFill>
                  <a:schemeClr val="accent1"/>
                </a:solidFill>
                <a:latin typeface="Arial" charset="0"/>
                <a:ea typeface="Geneva" charset="0"/>
                <a:cs typeface="Arial" charset="0"/>
              </a:defRPr>
            </a:lvl1pPr>
          </a:lstStyle>
          <a:p>
            <a:pPr lvl="0"/>
            <a:r>
              <a:rPr lang="en-CA" noProof="0" dirty="0"/>
              <a:t>Click to edit Master title style</a:t>
            </a:r>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00972" y="957263"/>
            <a:ext cx="379387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9975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Title ima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WBEN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176" y="957263"/>
            <a:ext cx="38274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arrow yellow.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1" y="6316663"/>
            <a:ext cx="1825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p:nvPr>
        </p:nvSpPr>
        <p:spPr>
          <a:xfrm>
            <a:off x="355601" y="4624388"/>
            <a:ext cx="8226425" cy="347662"/>
          </a:xfrm>
          <a:extLst/>
        </p:spPr>
        <p:txBody>
          <a:bodyPr/>
          <a:lstStyle>
            <a:lvl1pPr marL="0" indent="0">
              <a:defRPr sz="2250">
                <a:solidFill>
                  <a:schemeClr val="accent2"/>
                </a:solidFill>
                <a:latin typeface="Arial" charset="0"/>
                <a:cs typeface="Geneva" charset="0"/>
              </a:defRPr>
            </a:lvl1pPr>
          </a:lstStyle>
          <a:p>
            <a:pPr lvl="0"/>
            <a:r>
              <a:rPr lang="en-CA" noProof="0"/>
              <a:t>Click to edit Master subtitle style</a:t>
            </a:r>
          </a:p>
        </p:txBody>
      </p:sp>
      <p:sp>
        <p:nvSpPr>
          <p:cNvPr id="61455" name="Title Placeholder 1"/>
          <p:cNvSpPr>
            <a:spLocks noGrp="1"/>
          </p:cNvSpPr>
          <p:nvPr>
            <p:ph type="ctrTitle"/>
          </p:nvPr>
        </p:nvSpPr>
        <p:spPr>
          <a:xfrm>
            <a:off x="355601" y="3938588"/>
            <a:ext cx="8226425" cy="603250"/>
          </a:xfrm>
          <a:extLst/>
        </p:spPr>
        <p:txBody>
          <a:bodyPr/>
          <a:lstStyle>
            <a:lvl1pPr>
              <a:defRPr sz="3300" b="1">
                <a:solidFill>
                  <a:schemeClr val="accent1"/>
                </a:solidFill>
                <a:latin typeface="Arial" charset="0"/>
                <a:ea typeface="Geneva" charset="0"/>
                <a:cs typeface="Arial" charset="0"/>
              </a:defRPr>
            </a:lvl1pPr>
          </a:lstStyle>
          <a:p>
            <a:pPr lvl="0"/>
            <a:r>
              <a:rPr lang="en-CA" noProof="0"/>
              <a:t>Click to edit Master title style</a:t>
            </a:r>
          </a:p>
        </p:txBody>
      </p:sp>
    </p:spTree>
    <p:extLst>
      <p:ext uri="{BB962C8B-B14F-4D97-AF65-F5344CB8AC3E}">
        <p14:creationId xmlns:p14="http://schemas.microsoft.com/office/powerpoint/2010/main" val="199164120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A0E0F12B-1215-4F1C-955F-9D10E1A2EF9E}" type="slidenum">
              <a:rPr lang="en-US" sz="1200" b="0" smtClean="0"/>
              <a:pPr defTabSz="685800" eaLnBrk="1" hangingPunct="1">
                <a:defRPr/>
              </a:pPr>
              <a:t>‹#›</a:t>
            </a:fld>
            <a:endParaRPr lang="en-US" sz="1200" b="0" dirty="0"/>
          </a:p>
        </p:txBody>
      </p:sp>
      <p:cxnSp>
        <p:nvCxnSpPr>
          <p:cNvPr id="5" name="Straight Connector 4"/>
          <p:cNvCxnSpPr/>
          <p:nvPr userDrawn="1"/>
        </p:nvCxnSpPr>
        <p:spPr>
          <a:xfrm rot="5400000">
            <a:off x="708026"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4981576" y="6499226"/>
            <a:ext cx="1739259"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Roadmap for Growth &amp; Sustainability</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7"/>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9" y="6478590"/>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6" y="6492877"/>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p:cNvPr>
          <p:cNvSpPr>
            <a:spLocks noChangeAspect="1"/>
          </p:cNvSpPr>
          <p:nvPr userDrawn="1"/>
        </p:nvSpPr>
        <p:spPr>
          <a:xfrm flipH="1">
            <a:off x="1049339" y="6530977"/>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p:cNvPr>
          <p:cNvSpPr/>
          <p:nvPr userDrawn="1"/>
        </p:nvSpPr>
        <p:spPr>
          <a:xfrm flipH="1">
            <a:off x="1019176" y="6492877"/>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p:cNvSpPr>
            <a:spLocks noChangeArrowheads="1"/>
          </p:cNvSpPr>
          <p:nvPr userDrawn="1"/>
        </p:nvSpPr>
        <p:spPr bwMode="auto">
          <a:xfrm>
            <a:off x="0" y="2"/>
            <a:ext cx="9144000" cy="809625"/>
          </a:xfrm>
          <a:prstGeom prst="rect">
            <a:avLst/>
          </a:prstGeom>
          <a:solidFill>
            <a:schemeClr val="accent3"/>
          </a:solidFill>
          <a:ln w="9525">
            <a:noFill/>
            <a:miter lim="800000"/>
            <a:headEnd/>
            <a:tailEnd/>
          </a:ln>
          <a:effectLst/>
        </p:spPr>
        <p:txBody>
          <a:bodyPr wrap="none" anchor="ctr"/>
          <a:lstStyle/>
          <a:p>
            <a:pPr eaLnBrk="1" hangingPunct="1">
              <a:defRPr/>
            </a:pPr>
            <a:endParaRPr lang="en-CA" dirty="0">
              <a:latin typeface="Arial" charset="0"/>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TextBox 14"/>
          <p:cNvSpPr txBox="1">
            <a:spLocks noChangeArrowheads="1"/>
          </p:cNvSpPr>
          <p:nvPr userDrawn="1"/>
        </p:nvSpPr>
        <p:spPr bwMode="auto">
          <a:xfrm>
            <a:off x="1962151" y="6504805"/>
            <a:ext cx="2455800"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CONFIDENTIAL- DO NOT DUPLICATE </a:t>
            </a:r>
            <a:r>
              <a:rPr lang="en-CA" sz="825" b="0" baseline="0" dirty="0">
                <a:solidFill>
                  <a:srgbClr val="9D9FA2"/>
                </a:solidFill>
              </a:rPr>
              <a:t>OR SHARE</a:t>
            </a:r>
            <a:endParaRPr lang="en-CA" sz="825" b="0" dirty="0">
              <a:solidFill>
                <a:srgbClr val="9D9FA2"/>
              </a:solidFill>
            </a:endParaRPr>
          </a:p>
        </p:txBody>
      </p:sp>
    </p:spTree>
    <p:extLst>
      <p:ext uri="{BB962C8B-B14F-4D97-AF65-F5344CB8AC3E}">
        <p14:creationId xmlns:p14="http://schemas.microsoft.com/office/powerpoint/2010/main" val="406743502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59F294EE-E8FF-4B7F-9BD0-CEAA1AF28FF2}" type="slidenum">
              <a:rPr lang="en-US" sz="1200" b="0" smtClean="0"/>
              <a:pPr defTabSz="685800" eaLnBrk="1" hangingPunct="1">
                <a:defRPr/>
              </a:pPr>
              <a:t>‹#›</a:t>
            </a:fld>
            <a:endParaRPr lang="en-US" sz="1200" b="0" dirty="0"/>
          </a:p>
        </p:txBody>
      </p:sp>
      <p:cxnSp>
        <p:nvCxnSpPr>
          <p:cNvPr id="5" name="Straight Connector 4"/>
          <p:cNvCxnSpPr/>
          <p:nvPr userDrawn="1"/>
        </p:nvCxnSpPr>
        <p:spPr>
          <a:xfrm rot="5400000">
            <a:off x="708026"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5037139" y="6489701"/>
            <a:ext cx="1739259"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Roadmap for Growth &amp; Sustainability</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7"/>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9" y="6478590"/>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6" y="6492877"/>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p:cNvPr>
          <p:cNvSpPr>
            <a:spLocks noChangeAspect="1"/>
          </p:cNvSpPr>
          <p:nvPr userDrawn="1"/>
        </p:nvSpPr>
        <p:spPr>
          <a:xfrm flipH="1">
            <a:off x="1049339" y="6530977"/>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p:cNvPr>
          <p:cNvSpPr/>
          <p:nvPr userDrawn="1"/>
        </p:nvSpPr>
        <p:spPr>
          <a:xfrm flipH="1">
            <a:off x="1019176" y="6492877"/>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p:cNvSpPr>
            <a:spLocks noChangeArrowheads="1"/>
          </p:cNvSpPr>
          <p:nvPr userDrawn="1"/>
        </p:nvSpPr>
        <p:spPr bwMode="auto">
          <a:xfrm>
            <a:off x="0" y="2"/>
            <a:ext cx="9144000" cy="809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dirty="0"/>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TextBox 14"/>
          <p:cNvSpPr txBox="1">
            <a:spLocks noChangeArrowheads="1"/>
          </p:cNvSpPr>
          <p:nvPr userDrawn="1"/>
        </p:nvSpPr>
        <p:spPr bwMode="auto">
          <a:xfrm>
            <a:off x="2087345" y="6520679"/>
            <a:ext cx="2484655"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CONFIDENTIAL:-</a:t>
            </a:r>
            <a:r>
              <a:rPr lang="en-CA" sz="825" b="0" baseline="0" dirty="0">
                <a:solidFill>
                  <a:srgbClr val="9D9FA2"/>
                </a:solidFill>
              </a:rPr>
              <a:t> DO NOT DUPLICATE OR SHARE</a:t>
            </a:r>
            <a:endParaRPr lang="en-CA" sz="825" b="0" dirty="0">
              <a:solidFill>
                <a:srgbClr val="9D9FA2"/>
              </a:solidFill>
            </a:endParaRPr>
          </a:p>
        </p:txBody>
      </p:sp>
    </p:spTree>
    <p:extLst>
      <p:ext uri="{BB962C8B-B14F-4D97-AF65-F5344CB8AC3E}">
        <p14:creationId xmlns:p14="http://schemas.microsoft.com/office/powerpoint/2010/main" val="75956108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6D75E17F-D478-46B4-9FF5-B2520669991F}" type="slidenum">
              <a:rPr lang="en-US" sz="1200" b="0" smtClean="0"/>
              <a:pPr defTabSz="685800" eaLnBrk="1" hangingPunct="1">
                <a:defRPr/>
              </a:pPr>
              <a:t>‹#›</a:t>
            </a:fld>
            <a:endParaRPr lang="en-US" sz="1200" b="0" dirty="0"/>
          </a:p>
        </p:txBody>
      </p:sp>
      <p:cxnSp>
        <p:nvCxnSpPr>
          <p:cNvPr id="5" name="Straight Connector 4"/>
          <p:cNvCxnSpPr/>
          <p:nvPr userDrawn="1"/>
        </p:nvCxnSpPr>
        <p:spPr>
          <a:xfrm rot="5400000">
            <a:off x="708026"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5037139" y="6489701"/>
            <a:ext cx="1739259"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Roadmap for Growth &amp; Sustainability</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7"/>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9" y="6478590"/>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6" y="6492877"/>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p:cNvPr>
          <p:cNvSpPr>
            <a:spLocks noChangeAspect="1"/>
          </p:cNvSpPr>
          <p:nvPr userDrawn="1"/>
        </p:nvSpPr>
        <p:spPr>
          <a:xfrm flipH="1">
            <a:off x="1049339" y="6530977"/>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p:cNvPr>
          <p:cNvSpPr/>
          <p:nvPr userDrawn="1"/>
        </p:nvSpPr>
        <p:spPr>
          <a:xfrm flipH="1">
            <a:off x="1019176" y="6492877"/>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p:cNvSpPr>
            <a:spLocks noChangeArrowheads="1"/>
          </p:cNvSpPr>
          <p:nvPr userDrawn="1"/>
        </p:nvSpPr>
        <p:spPr bwMode="auto">
          <a:xfrm>
            <a:off x="0" y="2"/>
            <a:ext cx="9144000" cy="809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dirty="0"/>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TextBox 14"/>
          <p:cNvSpPr txBox="1">
            <a:spLocks noChangeArrowheads="1"/>
          </p:cNvSpPr>
          <p:nvPr userDrawn="1"/>
        </p:nvSpPr>
        <p:spPr bwMode="auto">
          <a:xfrm>
            <a:off x="2253546" y="6475285"/>
            <a:ext cx="2484655"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CONFIDENTIAL:-</a:t>
            </a:r>
            <a:r>
              <a:rPr lang="en-CA" sz="825" b="0" baseline="0" dirty="0">
                <a:solidFill>
                  <a:srgbClr val="9D9FA2"/>
                </a:solidFill>
              </a:rPr>
              <a:t> DO NOT DUPLICATE OR SHARE</a:t>
            </a:r>
            <a:endParaRPr lang="en-CA" sz="825" b="0" dirty="0">
              <a:solidFill>
                <a:srgbClr val="9D9FA2"/>
              </a:solidFill>
            </a:endParaRPr>
          </a:p>
        </p:txBody>
      </p:sp>
    </p:spTree>
    <p:extLst>
      <p:ext uri="{BB962C8B-B14F-4D97-AF65-F5344CB8AC3E}">
        <p14:creationId xmlns:p14="http://schemas.microsoft.com/office/powerpoint/2010/main" val="28251664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6" y="6438901"/>
            <a:ext cx="490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B063632B-BD9B-4246-985F-CE5DCF9B7485}" type="slidenum">
              <a:rPr lang="en-US" sz="1200" b="0" smtClean="0"/>
              <a:pPr defTabSz="685800" eaLnBrk="1" hangingPunct="1">
                <a:defRPr/>
              </a:pPr>
              <a:t>‹#›</a:t>
            </a:fld>
            <a:endParaRPr lang="en-US" sz="1200" b="0" dirty="0"/>
          </a:p>
        </p:txBody>
      </p:sp>
      <p:cxnSp>
        <p:nvCxnSpPr>
          <p:cNvPr id="6" name="Straight Connector 5"/>
          <p:cNvCxnSpPr/>
          <p:nvPr userDrawn="1"/>
        </p:nvCxnSpPr>
        <p:spPr>
          <a:xfrm rot="5400000">
            <a:off x="708026"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5037139" y="6489701"/>
            <a:ext cx="1739259"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Roadmap for Growth &amp; Sustainability</a:t>
            </a: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7"/>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9" y="6478590"/>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1"/>
          <p:cNvGrpSpPr>
            <a:grpSpLocks/>
          </p:cNvGrpSpPr>
          <p:nvPr userDrawn="1"/>
        </p:nvGrpSpPr>
        <p:grpSpPr bwMode="auto">
          <a:xfrm>
            <a:off x="1330326" y="6492877"/>
            <a:ext cx="182563" cy="182563"/>
            <a:chOff x="1276349" y="5514975"/>
            <a:chExt cx="182880" cy="182880"/>
          </a:xfrm>
        </p:grpSpPr>
        <p:sp>
          <p:nvSpPr>
            <p:cNvPr id="12" name="Freeform 11"/>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4" name="Freeform 13">
            <a:hlinkClick r:id="" action="ppaction://hlinkshowjump?jump=previousslide"/>
          </p:cNvPr>
          <p:cNvSpPr>
            <a:spLocks noChangeAspect="1"/>
          </p:cNvSpPr>
          <p:nvPr userDrawn="1"/>
        </p:nvSpPr>
        <p:spPr>
          <a:xfrm flipH="1">
            <a:off x="1049339" y="6530977"/>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5" name="Oval 14">
            <a:hlinkClick r:id="" action="ppaction://hlinkshowjump?jump=previousslide"/>
          </p:cNvPr>
          <p:cNvSpPr/>
          <p:nvPr userDrawn="1"/>
        </p:nvSpPr>
        <p:spPr>
          <a:xfrm flipH="1">
            <a:off x="1019176" y="6492877"/>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6" name="Rectangle 9"/>
          <p:cNvSpPr>
            <a:spLocks noChangeArrowheads="1"/>
          </p:cNvSpPr>
          <p:nvPr userDrawn="1"/>
        </p:nvSpPr>
        <p:spPr bwMode="auto">
          <a:xfrm>
            <a:off x="0" y="2"/>
            <a:ext cx="9144000" cy="809625"/>
          </a:xfrm>
          <a:prstGeom prst="rect">
            <a:avLst/>
          </a:prstGeom>
          <a:solidFill>
            <a:schemeClr val="accent3"/>
          </a:solidFill>
          <a:ln w="9525">
            <a:noFill/>
            <a:miter lim="800000"/>
            <a:headEnd/>
            <a:tailEnd/>
          </a:ln>
          <a:effectLst/>
        </p:spPr>
        <p:txBody>
          <a:bodyPr wrap="none" anchor="ctr"/>
          <a:lstStyle/>
          <a:p>
            <a:pPr eaLnBrk="1" hangingPunct="1">
              <a:defRPr/>
            </a:pPr>
            <a:endParaRPr lang="en-CA" dirty="0">
              <a:latin typeface="Arial" charset="0"/>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2841626" y="1159847"/>
            <a:ext cx="5916613" cy="4765675"/>
          </a:xfrm>
        </p:spPr>
        <p:txBody>
          <a:bodyPr/>
          <a:lstStyle>
            <a:lvl1pPr marL="0" indent="0">
              <a:spcBef>
                <a:spcPts val="900"/>
              </a:spcBef>
              <a:defRPr sz="135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8"/>
          <p:cNvSpPr>
            <a:spLocks noGrp="1"/>
          </p:cNvSpPr>
          <p:nvPr>
            <p:ph type="body" sz="quarter" idx="10"/>
          </p:nvPr>
        </p:nvSpPr>
        <p:spPr>
          <a:xfrm>
            <a:off x="384175" y="1159847"/>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200" b="1" kern="1200" baseline="0" dirty="0" smtClean="0">
                <a:solidFill>
                  <a:srgbClr val="008C97"/>
                </a:solidFill>
                <a:latin typeface="Arial" pitchFamily="34" charset="0"/>
                <a:ea typeface="Geneva" pitchFamily="68" charset="-128"/>
                <a:cs typeface="Arial" pitchFamily="34" charset="0"/>
              </a:defRPr>
            </a:lvl1pPr>
            <a:lvl2pPr>
              <a:defRPr lang="en-US" sz="1200" b="0" kern="1200" baseline="0" dirty="0" smtClean="0">
                <a:solidFill>
                  <a:schemeClr val="tx1"/>
                </a:solidFill>
                <a:latin typeface="Arial" pitchFamily="34" charset="0"/>
                <a:ea typeface="Geneva" pitchFamily="68" charset="-128"/>
                <a:cs typeface="Arial" pitchFamily="34" charset="0"/>
              </a:defRPr>
            </a:lvl2pPr>
            <a:lvl3pPr>
              <a:defRPr sz="1050">
                <a:solidFill>
                  <a:schemeClr val="tx1"/>
                </a:solidFill>
              </a:defRPr>
            </a:lvl3pPr>
            <a:lvl4pPr>
              <a:defRPr sz="975">
                <a:solidFill>
                  <a:schemeClr val="tx1"/>
                </a:solidFill>
              </a:defRPr>
            </a:lvl4pPr>
            <a:lvl5pP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1989139" y="6520679"/>
            <a:ext cx="2484655"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CONFIDENTIAL:-</a:t>
            </a:r>
            <a:r>
              <a:rPr lang="en-CA" sz="825" b="0" baseline="0" dirty="0">
                <a:solidFill>
                  <a:srgbClr val="9D9FA2"/>
                </a:solidFill>
              </a:rPr>
              <a:t> DO NOT DUPLICATE OR SHARE</a:t>
            </a:r>
            <a:endParaRPr lang="en-CA" sz="825" b="0" dirty="0">
              <a:solidFill>
                <a:srgbClr val="9D9FA2"/>
              </a:solidFill>
            </a:endParaRPr>
          </a:p>
        </p:txBody>
      </p:sp>
    </p:spTree>
    <p:extLst>
      <p:ext uri="{BB962C8B-B14F-4D97-AF65-F5344CB8AC3E}">
        <p14:creationId xmlns:p14="http://schemas.microsoft.com/office/powerpoint/2010/main" val="286638324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373720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091596F1-548D-4263-9864-6BE55E3DA968}" type="slidenum">
              <a:rPr lang="en-US" sz="1200" b="0" smtClean="0"/>
              <a:pPr defTabSz="685800" eaLnBrk="1" hangingPunct="1">
                <a:defRPr/>
              </a:pPr>
              <a:t>‹#›</a:t>
            </a:fld>
            <a:endParaRPr lang="en-US" sz="1200" b="0" dirty="0"/>
          </a:p>
        </p:txBody>
      </p:sp>
      <p:cxnSp>
        <p:nvCxnSpPr>
          <p:cNvPr id="5" name="Straight Connector 4"/>
          <p:cNvCxnSpPr/>
          <p:nvPr userDrawn="1"/>
        </p:nvCxnSpPr>
        <p:spPr>
          <a:xfrm rot="5400000">
            <a:off x="708026"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5037139" y="6489701"/>
            <a:ext cx="1739259"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Roadmap for Growth &amp; Sustainability</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7"/>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9" y="6478590"/>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6" y="6492877"/>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p:cNvPr>
          <p:cNvSpPr>
            <a:spLocks noChangeAspect="1"/>
          </p:cNvSpPr>
          <p:nvPr userDrawn="1"/>
        </p:nvSpPr>
        <p:spPr>
          <a:xfrm flipH="1">
            <a:off x="1049339" y="6530977"/>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p:cNvPr>
          <p:cNvSpPr/>
          <p:nvPr userDrawn="1"/>
        </p:nvSpPr>
        <p:spPr>
          <a:xfrm flipH="1">
            <a:off x="1019176" y="6492877"/>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p:cNvSpPr>
            <a:spLocks noChangeArrowheads="1"/>
          </p:cNvSpPr>
          <p:nvPr userDrawn="1"/>
        </p:nvSpPr>
        <p:spPr bwMode="auto">
          <a:xfrm>
            <a:off x="0" y="2"/>
            <a:ext cx="9144000" cy="809625"/>
          </a:xfrm>
          <a:prstGeom prst="rect">
            <a:avLst/>
          </a:prstGeom>
          <a:solidFill>
            <a:schemeClr val="accent4"/>
          </a:solidFill>
          <a:ln w="9525">
            <a:noFill/>
            <a:miter lim="800000"/>
            <a:headEnd/>
            <a:tailEnd/>
          </a:ln>
          <a:effectLst/>
        </p:spPr>
        <p:txBody>
          <a:bodyPr wrap="none" anchor="ctr"/>
          <a:lstStyle/>
          <a:p>
            <a:pPr eaLnBrk="1" hangingPunct="1">
              <a:defRPr/>
            </a:pPr>
            <a:endParaRPr lang="en-CA" dirty="0">
              <a:latin typeface="Arial" charset="0"/>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TextBox 14"/>
          <p:cNvSpPr txBox="1">
            <a:spLocks noChangeArrowheads="1"/>
          </p:cNvSpPr>
          <p:nvPr userDrawn="1"/>
        </p:nvSpPr>
        <p:spPr bwMode="auto">
          <a:xfrm>
            <a:off x="2024064" y="6520679"/>
            <a:ext cx="2484655"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CONFIDENTIAL:-</a:t>
            </a:r>
            <a:r>
              <a:rPr lang="en-CA" sz="825" b="0" baseline="0" dirty="0">
                <a:solidFill>
                  <a:srgbClr val="9D9FA2"/>
                </a:solidFill>
              </a:rPr>
              <a:t> DO NOT DUPLICATE OR SHARE</a:t>
            </a:r>
            <a:endParaRPr lang="en-CA" sz="825" b="0" dirty="0">
              <a:solidFill>
                <a:srgbClr val="9D9FA2"/>
              </a:solidFill>
            </a:endParaRPr>
          </a:p>
        </p:txBody>
      </p:sp>
    </p:spTree>
    <p:extLst>
      <p:ext uri="{BB962C8B-B14F-4D97-AF65-F5344CB8AC3E}">
        <p14:creationId xmlns:p14="http://schemas.microsoft.com/office/powerpoint/2010/main" val="959776992"/>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Title image.png">
            <a:extLst>
              <a:ext uri="{FF2B5EF4-FFF2-40B4-BE49-F238E27FC236}">
                <a16:creationId xmlns:a16="http://schemas.microsoft.com/office/drawing/2014/main" id="{7893B315-1CE4-404D-BD0B-22274CFC1E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WBENC logo.png">
            <a:extLst>
              <a:ext uri="{FF2B5EF4-FFF2-40B4-BE49-F238E27FC236}">
                <a16:creationId xmlns:a16="http://schemas.microsoft.com/office/drawing/2014/main" id="{AC457124-F3BB-49FD-B0FC-9A0AF8EA33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175" y="957263"/>
            <a:ext cx="38274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arrow yellow.png">
            <a:extLst>
              <a:ext uri="{FF2B5EF4-FFF2-40B4-BE49-F238E27FC236}">
                <a16:creationId xmlns:a16="http://schemas.microsoft.com/office/drawing/2014/main" id="{2CA087D9-3357-4558-BD3C-A27DA7B66BD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60550" y="6288088"/>
            <a:ext cx="1825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p:nvPr>
        </p:nvSpPr>
        <p:spPr>
          <a:xfrm>
            <a:off x="355600" y="4624388"/>
            <a:ext cx="8226425" cy="347662"/>
          </a:xfrm>
          <a:extLst/>
        </p:spPr>
        <p:txBody>
          <a:bodyPr/>
          <a:lstStyle>
            <a:lvl1pPr marL="0" indent="0">
              <a:defRPr sz="3000" baseline="0">
                <a:solidFill>
                  <a:schemeClr val="accent2"/>
                </a:solidFill>
                <a:latin typeface="Arial" charset="0"/>
                <a:cs typeface="Geneva" charset="0"/>
              </a:defRPr>
            </a:lvl1pPr>
          </a:lstStyle>
          <a:p>
            <a:pPr lvl="0"/>
            <a:r>
              <a:rPr lang="en-US" noProof="0"/>
              <a:t>Click to edit Master subtitle style</a:t>
            </a:r>
            <a:endParaRPr lang="en-CA" noProof="0" dirty="0"/>
          </a:p>
        </p:txBody>
      </p:sp>
      <p:sp>
        <p:nvSpPr>
          <p:cNvPr id="61455" name="Title Placeholder 1"/>
          <p:cNvSpPr>
            <a:spLocks noGrp="1"/>
          </p:cNvSpPr>
          <p:nvPr>
            <p:ph type="ctrTitle"/>
          </p:nvPr>
        </p:nvSpPr>
        <p:spPr>
          <a:xfrm>
            <a:off x="355600" y="3938588"/>
            <a:ext cx="8226425" cy="603250"/>
          </a:xfrm>
          <a:extLst/>
        </p:spPr>
        <p:txBody>
          <a:bodyPr/>
          <a:lstStyle>
            <a:lvl1pPr>
              <a:defRPr sz="4400" b="1" baseline="0">
                <a:solidFill>
                  <a:schemeClr val="accent1"/>
                </a:solidFill>
                <a:latin typeface="Arial" charset="0"/>
                <a:ea typeface="Geneva" charset="0"/>
                <a:cs typeface="Arial" charset="0"/>
              </a:defRPr>
            </a:lvl1pPr>
          </a:lstStyle>
          <a:p>
            <a:pPr lvl="0"/>
            <a:r>
              <a:rPr lang="en-US" noProof="0"/>
              <a:t>Click to edit Master title style</a:t>
            </a:r>
            <a:endParaRPr lang="en-CA" noProof="0" dirty="0"/>
          </a:p>
        </p:txBody>
      </p:sp>
    </p:spTree>
    <p:extLst>
      <p:ext uri="{BB962C8B-B14F-4D97-AF65-F5344CB8AC3E}">
        <p14:creationId xmlns:p14="http://schemas.microsoft.com/office/powerpoint/2010/main" val="374297077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81E2B10-BA94-46B1-9763-27F2C33571F1}"/>
              </a:ext>
            </a:extLst>
          </p:cNvPr>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C23EADCA-5C50-47CF-8302-80105895468E}" type="slidenum">
              <a:rPr lang="en-US" altLang="en-US" sz="1600" b="0" smtClean="0"/>
              <a:pPr defTabSz="914400" eaLnBrk="1" hangingPunct="1">
                <a:defRPr/>
              </a:pPr>
              <a:t>‹#›</a:t>
            </a:fld>
            <a:endParaRPr lang="en-US" altLang="en-US" sz="1600" b="0" dirty="0"/>
          </a:p>
        </p:txBody>
      </p:sp>
      <p:cxnSp>
        <p:nvCxnSpPr>
          <p:cNvPr id="5" name="Straight Connector 4">
            <a:extLst>
              <a:ext uri="{FF2B5EF4-FFF2-40B4-BE49-F238E27FC236}">
                <a16:creationId xmlns:a16="http://schemas.microsoft.com/office/drawing/2014/main" id="{5281B766-6AAC-4154-AEDF-C0A9A909C8DE}"/>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BE1351F-2F7F-4149-BA9B-A202CE68B8BA}"/>
              </a:ext>
            </a:extLst>
          </p:cNvPr>
          <p:cNvSpPr txBox="1">
            <a:spLocks noChangeArrowheads="1"/>
          </p:cNvSpPr>
          <p:nvPr userDrawn="1"/>
        </p:nvSpPr>
        <p:spPr bwMode="auto">
          <a:xfrm>
            <a:off x="2854325" y="6489700"/>
            <a:ext cx="730250" cy="169863"/>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100" b="0" dirty="0">
                <a:solidFill>
                  <a:srgbClr val="9D9FA2"/>
                </a:solidFill>
              </a:rPr>
              <a:t>Digitization </a:t>
            </a:r>
          </a:p>
        </p:txBody>
      </p:sp>
      <p:pic>
        <p:nvPicPr>
          <p:cNvPr id="7" name="Picture 13" descr="arrow yellow.png">
            <a:extLst>
              <a:ext uri="{FF2B5EF4-FFF2-40B4-BE49-F238E27FC236}">
                <a16:creationId xmlns:a16="http://schemas.microsoft.com/office/drawing/2014/main" id="{446272DD-2554-41AE-A684-ECBB2EFFEC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a:extLst>
              <a:ext uri="{FF2B5EF4-FFF2-40B4-BE49-F238E27FC236}">
                <a16:creationId xmlns:a16="http://schemas.microsoft.com/office/drawing/2014/main" id="{C7044CBE-2303-4F75-B9D7-43BDF0E35A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a:extLst>
              <a:ext uri="{FF2B5EF4-FFF2-40B4-BE49-F238E27FC236}">
                <a16:creationId xmlns:a16="http://schemas.microsoft.com/office/drawing/2014/main" id="{F192A323-28B3-41AC-A8B5-0A4C06BE3204}"/>
              </a:ext>
            </a:extLst>
          </p:cNvPr>
          <p:cNvGrpSpPr>
            <a:grpSpLocks/>
          </p:cNvGrpSpPr>
          <p:nvPr userDrawn="1"/>
        </p:nvGrpSpPr>
        <p:grpSpPr bwMode="auto">
          <a:xfrm>
            <a:off x="1330325" y="6492875"/>
            <a:ext cx="182563" cy="182563"/>
            <a:chOff x="1276349" y="5514975"/>
            <a:chExt cx="182880" cy="182880"/>
          </a:xfrm>
        </p:grpSpPr>
        <p:sp>
          <p:nvSpPr>
            <p:cNvPr id="10" name="Freeform 9">
              <a:extLst>
                <a:ext uri="{FF2B5EF4-FFF2-40B4-BE49-F238E27FC236}">
                  <a16:creationId xmlns:a16="http://schemas.microsoft.com/office/drawing/2014/main" id="{9EFF110E-FD07-4C38-9CD1-575EBDFA84C3}"/>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a:extLst>
                <a:ext uri="{FF2B5EF4-FFF2-40B4-BE49-F238E27FC236}">
                  <a16:creationId xmlns:a16="http://schemas.microsoft.com/office/drawing/2014/main" id="{73D109E8-1D5C-4B2F-96E2-90E298F1F1C1}"/>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a:extLst>
              <a:ext uri="{FF2B5EF4-FFF2-40B4-BE49-F238E27FC236}">
                <a16:creationId xmlns:a16="http://schemas.microsoft.com/office/drawing/2014/main" id="{EDB47F47-E259-497D-BEA7-D52A26DFC14B}"/>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a:extLst>
              <a:ext uri="{FF2B5EF4-FFF2-40B4-BE49-F238E27FC236}">
                <a16:creationId xmlns:a16="http://schemas.microsoft.com/office/drawing/2014/main" id="{F7FDCC4C-9ED6-40FF-A64A-75C146E11A4A}"/>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a:extLst>
              <a:ext uri="{FF2B5EF4-FFF2-40B4-BE49-F238E27FC236}">
                <a16:creationId xmlns:a16="http://schemas.microsoft.com/office/drawing/2014/main" id="{F2E6B01E-9134-4E9C-A835-B403D7A80D26}"/>
              </a:ext>
            </a:extLst>
          </p:cNvPr>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eaLnBrk="1" hangingPunct="1">
              <a:defRPr/>
            </a:pPr>
            <a:endParaRPr lang="en-CA" dirty="0">
              <a:latin typeface="Arial" charset="0"/>
            </a:endParaRPr>
          </a:p>
        </p:txBody>
      </p:sp>
      <p:sp>
        <p:nvSpPr>
          <p:cNvPr id="2" name="Title 1"/>
          <p:cNvSpPr>
            <a:spLocks noGrp="1"/>
          </p:cNvSpPr>
          <p:nvPr>
            <p:ph type="title"/>
          </p:nvPr>
        </p:nvSpPr>
        <p:spPr>
          <a:xfrm>
            <a:off x="384175" y="-26633"/>
            <a:ext cx="8378825" cy="793101"/>
          </a:xfrm>
        </p:spPr>
        <p:txBody>
          <a:bodyPr/>
          <a:lstStyle>
            <a:lvl1pPr>
              <a:defRPr/>
            </a:lvl1pPr>
          </a:lstStyle>
          <a:p>
            <a:r>
              <a:rPr lang="en-US"/>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lvl2pP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23548641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4A550F5D-B050-46CA-8BB9-0D0B7F3EF0AE}"/>
              </a:ext>
            </a:extLst>
          </p:cNvPr>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73E2D717-2578-4BEE-B993-6715370B37F0}" type="slidenum">
              <a:rPr lang="en-US" altLang="en-US" sz="1600" b="0" smtClean="0"/>
              <a:pPr defTabSz="914400" eaLnBrk="1" hangingPunct="1">
                <a:defRPr/>
              </a:pPr>
              <a:t>‹#›</a:t>
            </a:fld>
            <a:endParaRPr lang="en-US" altLang="en-US" sz="1600" b="0" dirty="0"/>
          </a:p>
        </p:txBody>
      </p:sp>
      <p:cxnSp>
        <p:nvCxnSpPr>
          <p:cNvPr id="5" name="Straight Connector 4">
            <a:extLst>
              <a:ext uri="{FF2B5EF4-FFF2-40B4-BE49-F238E27FC236}">
                <a16:creationId xmlns:a16="http://schemas.microsoft.com/office/drawing/2014/main" id="{1A08D664-E1B4-41A7-A73B-17A0A05A17AB}"/>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40DB048-DF82-4D38-895F-BB19AB055C80}"/>
              </a:ext>
            </a:extLst>
          </p:cNvPr>
          <p:cNvSpPr txBox="1">
            <a:spLocks noChangeArrowheads="1"/>
          </p:cNvSpPr>
          <p:nvPr userDrawn="1"/>
        </p:nvSpPr>
        <p:spPr bwMode="auto">
          <a:xfrm>
            <a:off x="2854325" y="6489700"/>
            <a:ext cx="692150" cy="169863"/>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100" b="0" dirty="0">
                <a:solidFill>
                  <a:srgbClr val="9D9FA2"/>
                </a:solidFill>
              </a:rPr>
              <a:t>Digitization</a:t>
            </a:r>
          </a:p>
        </p:txBody>
      </p:sp>
      <p:pic>
        <p:nvPicPr>
          <p:cNvPr id="7" name="Picture 13" descr="arrow yellow.png">
            <a:extLst>
              <a:ext uri="{FF2B5EF4-FFF2-40B4-BE49-F238E27FC236}">
                <a16:creationId xmlns:a16="http://schemas.microsoft.com/office/drawing/2014/main" id="{A595A1F8-E28E-44CB-B659-4A438CDC5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a:extLst>
              <a:ext uri="{FF2B5EF4-FFF2-40B4-BE49-F238E27FC236}">
                <a16:creationId xmlns:a16="http://schemas.microsoft.com/office/drawing/2014/main" id="{C5B663F7-8440-421C-BE6B-4A882D9897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a:extLst>
              <a:ext uri="{FF2B5EF4-FFF2-40B4-BE49-F238E27FC236}">
                <a16:creationId xmlns:a16="http://schemas.microsoft.com/office/drawing/2014/main" id="{7EA29FBA-56E9-4B86-807E-45F4415D38D6}"/>
              </a:ext>
            </a:extLst>
          </p:cNvPr>
          <p:cNvGrpSpPr>
            <a:grpSpLocks/>
          </p:cNvGrpSpPr>
          <p:nvPr userDrawn="1"/>
        </p:nvGrpSpPr>
        <p:grpSpPr bwMode="auto">
          <a:xfrm>
            <a:off x="1330325" y="6492875"/>
            <a:ext cx="182563" cy="182563"/>
            <a:chOff x="1276349" y="5514975"/>
            <a:chExt cx="182880" cy="182880"/>
          </a:xfrm>
        </p:grpSpPr>
        <p:sp>
          <p:nvSpPr>
            <p:cNvPr id="10" name="Freeform 9">
              <a:extLst>
                <a:ext uri="{FF2B5EF4-FFF2-40B4-BE49-F238E27FC236}">
                  <a16:creationId xmlns:a16="http://schemas.microsoft.com/office/drawing/2014/main" id="{FF90EA74-CD3A-4A00-BE21-3604C75508D7}"/>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a:extLst>
                <a:ext uri="{FF2B5EF4-FFF2-40B4-BE49-F238E27FC236}">
                  <a16:creationId xmlns:a16="http://schemas.microsoft.com/office/drawing/2014/main" id="{8BF02DCF-96A2-445F-B99F-F1B2AD3BCC00}"/>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a:extLst>
              <a:ext uri="{FF2B5EF4-FFF2-40B4-BE49-F238E27FC236}">
                <a16:creationId xmlns:a16="http://schemas.microsoft.com/office/drawing/2014/main" id="{17DD8549-8F73-417C-A085-5C178FF3AF03}"/>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a:extLst>
              <a:ext uri="{FF2B5EF4-FFF2-40B4-BE49-F238E27FC236}">
                <a16:creationId xmlns:a16="http://schemas.microsoft.com/office/drawing/2014/main" id="{3121FE5E-89E6-4748-A729-7F3B2E85E3BA}"/>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a:extLst>
              <a:ext uri="{FF2B5EF4-FFF2-40B4-BE49-F238E27FC236}">
                <a16:creationId xmlns:a16="http://schemas.microsoft.com/office/drawing/2014/main" id="{37A5BF5F-AD3F-4A38-B51A-703FC7AFD211}"/>
              </a:ext>
            </a:extLst>
          </p:cNvPr>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eaLnBrk="1" hangingPunct="1">
              <a:defRPr/>
            </a:pPr>
            <a:endParaRPr lang="en-CA" dirty="0">
              <a:latin typeface="Arial" charset="0"/>
            </a:endParaRPr>
          </a:p>
        </p:txBody>
      </p:sp>
      <p:sp>
        <p:nvSpPr>
          <p:cNvPr id="2" name="Title 1"/>
          <p:cNvSpPr>
            <a:spLocks noGrp="1"/>
          </p:cNvSpPr>
          <p:nvPr>
            <p:ph type="title"/>
          </p:nvPr>
        </p:nvSpPr>
        <p:spPr>
          <a:xfrm>
            <a:off x="384175" y="-26633"/>
            <a:ext cx="8378825" cy="793101"/>
          </a:xfrm>
        </p:spPr>
        <p:txBody>
          <a:bodyPr/>
          <a:lstStyle>
            <a:lvl1pPr>
              <a:defRPr/>
            </a:lvl1pPr>
          </a:lstStyle>
          <a:p>
            <a:r>
              <a:rPr lang="en-US"/>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lvl2pPr>
              <a:defRPr baseline="0"/>
            </a:lvl2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Tree>
    <p:extLst>
      <p:ext uri="{BB962C8B-B14F-4D97-AF65-F5344CB8AC3E}">
        <p14:creationId xmlns:p14="http://schemas.microsoft.com/office/powerpoint/2010/main" val="293209999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CC21EA05-6B4D-EA42-83A8-186F2B06A868}"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6138010" y="6489700"/>
            <a:ext cx="1700787" cy="169277"/>
          </a:xfrm>
          <a:prstGeom prst="rect">
            <a:avLst/>
          </a:prstGeom>
          <a:noFill/>
          <a:ln w="9525">
            <a:noFill/>
            <a:miter lim="800000"/>
            <a:headEnd/>
            <a:tailEnd/>
          </a:ln>
        </p:spPr>
        <p:txBody>
          <a:bodyPr wrap="none" lIns="0" tIns="0" rIns="0" bIns="0">
            <a:spAutoFit/>
          </a:bodyPr>
          <a:lstStyle/>
          <a:p>
            <a:pPr>
              <a:defRPr/>
            </a:pPr>
            <a:r>
              <a:rPr lang="en-CA" sz="1100" b="0" kern="1200" dirty="0">
                <a:solidFill>
                  <a:srgbClr val="9D9FA2"/>
                </a:solidFill>
                <a:latin typeface="Arial" pitchFamily="34" charset="0"/>
                <a:ea typeface="MS PGothic" pitchFamily="34" charset="-128"/>
                <a:cs typeface="MS PGothic" charset="0"/>
              </a:rPr>
              <a:t>WBENC</a:t>
            </a:r>
            <a:r>
              <a:rPr lang="en-CA" sz="1100" b="0" kern="1200" baseline="0" dirty="0">
                <a:solidFill>
                  <a:srgbClr val="9D9FA2"/>
                </a:solidFill>
                <a:latin typeface="Arial" pitchFamily="34" charset="0"/>
                <a:ea typeface="MS PGothic" pitchFamily="34" charset="-128"/>
                <a:cs typeface="MS PGothic" charset="0"/>
              </a:rPr>
              <a:t> Board of Directors</a:t>
            </a:r>
            <a:endParaRPr lang="en-CA" sz="1100" b="0" kern="1200" dirty="0">
              <a:solidFill>
                <a:srgbClr val="9D9FA2"/>
              </a:solidFill>
              <a:latin typeface="Arial" pitchFamily="34" charset="0"/>
              <a:ea typeface="MS PGothic" pitchFamily="34" charset="-128"/>
              <a:cs typeface="MS PGothic" charset="0"/>
            </a:endParaRP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524789986"/>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B10AF12-4BC4-4324-97DE-CEA45D124134}"/>
              </a:ext>
            </a:extLst>
          </p:cNvPr>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2D531DB2-9DE8-47C0-AA38-F54FABE50B79}" type="slidenum">
              <a:rPr lang="en-US" altLang="en-US" sz="1600" b="0" smtClean="0"/>
              <a:pPr defTabSz="914400" eaLnBrk="1" hangingPunct="1">
                <a:defRPr/>
              </a:pPr>
              <a:t>‹#›</a:t>
            </a:fld>
            <a:endParaRPr lang="en-US" altLang="en-US" sz="1600" b="0" dirty="0"/>
          </a:p>
        </p:txBody>
      </p:sp>
      <p:cxnSp>
        <p:nvCxnSpPr>
          <p:cNvPr id="5" name="Straight Connector 4">
            <a:extLst>
              <a:ext uri="{FF2B5EF4-FFF2-40B4-BE49-F238E27FC236}">
                <a16:creationId xmlns:a16="http://schemas.microsoft.com/office/drawing/2014/main" id="{5F3D2E59-7FF2-4E43-8639-ED6BBEC92AD0}"/>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044B212D-C829-4BCB-8F96-A251DBEAB664}"/>
              </a:ext>
            </a:extLst>
          </p:cNvPr>
          <p:cNvSpPr txBox="1">
            <a:spLocks noChangeArrowheads="1"/>
          </p:cNvSpPr>
          <p:nvPr userDrawn="1"/>
        </p:nvSpPr>
        <p:spPr bwMode="auto">
          <a:xfrm>
            <a:off x="2854325" y="6489700"/>
            <a:ext cx="692150" cy="169863"/>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100" b="0" dirty="0">
                <a:solidFill>
                  <a:srgbClr val="9D9FA2"/>
                </a:solidFill>
              </a:rPr>
              <a:t>Digitization</a:t>
            </a:r>
          </a:p>
        </p:txBody>
      </p:sp>
      <p:pic>
        <p:nvPicPr>
          <p:cNvPr id="7" name="Picture 13" descr="arrow yellow.png">
            <a:extLst>
              <a:ext uri="{FF2B5EF4-FFF2-40B4-BE49-F238E27FC236}">
                <a16:creationId xmlns:a16="http://schemas.microsoft.com/office/drawing/2014/main" id="{756EE2FE-0734-4919-AA8F-396DDA3864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a:extLst>
              <a:ext uri="{FF2B5EF4-FFF2-40B4-BE49-F238E27FC236}">
                <a16:creationId xmlns:a16="http://schemas.microsoft.com/office/drawing/2014/main" id="{ACA38965-C32F-439F-99EF-0E3CD4C1C4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a:extLst>
              <a:ext uri="{FF2B5EF4-FFF2-40B4-BE49-F238E27FC236}">
                <a16:creationId xmlns:a16="http://schemas.microsoft.com/office/drawing/2014/main" id="{DD026468-A3D7-40D4-8E55-6790AF184978}"/>
              </a:ext>
            </a:extLst>
          </p:cNvPr>
          <p:cNvGrpSpPr>
            <a:grpSpLocks/>
          </p:cNvGrpSpPr>
          <p:nvPr userDrawn="1"/>
        </p:nvGrpSpPr>
        <p:grpSpPr bwMode="auto">
          <a:xfrm>
            <a:off x="1330325" y="6492875"/>
            <a:ext cx="182563" cy="182563"/>
            <a:chOff x="1276349" y="5514975"/>
            <a:chExt cx="182880" cy="182880"/>
          </a:xfrm>
        </p:grpSpPr>
        <p:sp>
          <p:nvSpPr>
            <p:cNvPr id="10" name="Freeform 9">
              <a:extLst>
                <a:ext uri="{FF2B5EF4-FFF2-40B4-BE49-F238E27FC236}">
                  <a16:creationId xmlns:a16="http://schemas.microsoft.com/office/drawing/2014/main" id="{6792BFBE-6069-472F-9FDA-FFEFC71E47F3}"/>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a:extLst>
                <a:ext uri="{FF2B5EF4-FFF2-40B4-BE49-F238E27FC236}">
                  <a16:creationId xmlns:a16="http://schemas.microsoft.com/office/drawing/2014/main" id="{89533F65-97D6-4AE6-8CF4-FF8AAD3163B5}"/>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a:extLst>
              <a:ext uri="{FF2B5EF4-FFF2-40B4-BE49-F238E27FC236}">
                <a16:creationId xmlns:a16="http://schemas.microsoft.com/office/drawing/2014/main" id="{C9FC318F-E4BA-437D-B378-0EEB46229EE6}"/>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a:extLst>
              <a:ext uri="{FF2B5EF4-FFF2-40B4-BE49-F238E27FC236}">
                <a16:creationId xmlns:a16="http://schemas.microsoft.com/office/drawing/2014/main" id="{01DFDDA7-2B04-43C5-9766-4386963CD935}"/>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a:extLst>
              <a:ext uri="{FF2B5EF4-FFF2-40B4-BE49-F238E27FC236}">
                <a16:creationId xmlns:a16="http://schemas.microsoft.com/office/drawing/2014/main" id="{E1BC3C39-BC1D-40F0-9078-1E0C2C43E958}"/>
              </a:ext>
            </a:extLst>
          </p:cNvPr>
          <p:cNvSpPr>
            <a:spLocks noChangeArrowheads="1"/>
          </p:cNvSpPr>
          <p:nvPr userDrawn="1"/>
        </p:nvSpPr>
        <p:spPr bwMode="auto">
          <a:xfrm>
            <a:off x="0" y="0"/>
            <a:ext cx="9144000" cy="809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altLang="en-US" dirty="0"/>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69605800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9B14EF3-122F-4FB6-9A2B-081713532E95}"/>
              </a:ext>
            </a:extLst>
          </p:cNvPr>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E7B747D8-B872-4F4C-92EB-F9B983BEC735}" type="slidenum">
              <a:rPr lang="en-US" altLang="en-US" sz="1600" b="0" smtClean="0"/>
              <a:pPr defTabSz="914400" eaLnBrk="1" hangingPunct="1">
                <a:defRPr/>
              </a:pPr>
              <a:t>‹#›</a:t>
            </a:fld>
            <a:endParaRPr lang="en-US" altLang="en-US" sz="1600" b="0" dirty="0"/>
          </a:p>
        </p:txBody>
      </p:sp>
      <p:cxnSp>
        <p:nvCxnSpPr>
          <p:cNvPr id="5" name="Straight Connector 4">
            <a:extLst>
              <a:ext uri="{FF2B5EF4-FFF2-40B4-BE49-F238E27FC236}">
                <a16:creationId xmlns:a16="http://schemas.microsoft.com/office/drawing/2014/main" id="{80381E5A-B083-4BC5-9347-CCE494A4B4DB}"/>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6" name="Picture 13" descr="arrow yellow.png">
            <a:extLst>
              <a:ext uri="{FF2B5EF4-FFF2-40B4-BE49-F238E27FC236}">
                <a16:creationId xmlns:a16="http://schemas.microsoft.com/office/drawing/2014/main" id="{A4B34BE9-0215-44B1-8239-E124247BFE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arrow 4.png">
            <a:extLst>
              <a:ext uri="{FF2B5EF4-FFF2-40B4-BE49-F238E27FC236}">
                <a16:creationId xmlns:a16="http://schemas.microsoft.com/office/drawing/2014/main" id="{4AE5AA23-C227-455F-9F5B-5EF3215875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1">
            <a:extLst>
              <a:ext uri="{FF2B5EF4-FFF2-40B4-BE49-F238E27FC236}">
                <a16:creationId xmlns:a16="http://schemas.microsoft.com/office/drawing/2014/main" id="{FAD1C80C-AC16-40AA-A94D-7EA0FEA0B21D}"/>
              </a:ext>
            </a:extLst>
          </p:cNvPr>
          <p:cNvGrpSpPr>
            <a:grpSpLocks/>
          </p:cNvGrpSpPr>
          <p:nvPr userDrawn="1"/>
        </p:nvGrpSpPr>
        <p:grpSpPr bwMode="auto">
          <a:xfrm>
            <a:off x="1330325" y="6492875"/>
            <a:ext cx="182563" cy="182563"/>
            <a:chOff x="1276349" y="5514975"/>
            <a:chExt cx="182880" cy="182880"/>
          </a:xfrm>
        </p:grpSpPr>
        <p:sp>
          <p:nvSpPr>
            <p:cNvPr id="9" name="Freeform 8">
              <a:extLst>
                <a:ext uri="{FF2B5EF4-FFF2-40B4-BE49-F238E27FC236}">
                  <a16:creationId xmlns:a16="http://schemas.microsoft.com/office/drawing/2014/main" id="{F3AEBC87-FE85-4A70-876A-D5D1E5B53E8E}"/>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0" name="Oval 9">
              <a:hlinkClick r:id="" action="ppaction://hlinkshowjump?jump=nextslide"/>
              <a:extLst>
                <a:ext uri="{FF2B5EF4-FFF2-40B4-BE49-F238E27FC236}">
                  <a16:creationId xmlns:a16="http://schemas.microsoft.com/office/drawing/2014/main" id="{6647F497-8719-4D15-97A9-655EEE0132BF}"/>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1" name="Freeform 10">
            <a:hlinkClick r:id="" action="ppaction://hlinkshowjump?jump=previousslide"/>
            <a:extLst>
              <a:ext uri="{FF2B5EF4-FFF2-40B4-BE49-F238E27FC236}">
                <a16:creationId xmlns:a16="http://schemas.microsoft.com/office/drawing/2014/main" id="{794A0DD7-D0AE-4D3F-98B1-1402B44714D8}"/>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2" name="Oval 11">
            <a:hlinkClick r:id="" action="ppaction://hlinkshowjump?jump=previousslide"/>
            <a:extLst>
              <a:ext uri="{FF2B5EF4-FFF2-40B4-BE49-F238E27FC236}">
                <a16:creationId xmlns:a16="http://schemas.microsoft.com/office/drawing/2014/main" id="{76A6A369-373F-4A84-A3A4-915A7C124E5B}"/>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Rectangle 9">
            <a:extLst>
              <a:ext uri="{FF2B5EF4-FFF2-40B4-BE49-F238E27FC236}">
                <a16:creationId xmlns:a16="http://schemas.microsoft.com/office/drawing/2014/main" id="{8833A820-C470-4654-AB4E-C327D8D28713}"/>
              </a:ext>
            </a:extLst>
          </p:cNvPr>
          <p:cNvSpPr>
            <a:spLocks noChangeArrowheads="1"/>
          </p:cNvSpPr>
          <p:nvPr userDrawn="1"/>
        </p:nvSpPr>
        <p:spPr bwMode="auto">
          <a:xfrm>
            <a:off x="0" y="0"/>
            <a:ext cx="9144000" cy="809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altLang="en-US" dirty="0"/>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56419795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24BC035A-10AC-4ECF-BD36-15709FAB20DB}"/>
              </a:ext>
            </a:extLst>
          </p:cNvPr>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1CCC0C7A-0CB1-45F1-B408-063932BA7A26}" type="slidenum">
              <a:rPr lang="en-US" altLang="en-US" sz="1600" b="0" smtClean="0"/>
              <a:pPr defTabSz="914400" eaLnBrk="1" hangingPunct="1">
                <a:defRPr/>
              </a:pPr>
              <a:t>‹#›</a:t>
            </a:fld>
            <a:endParaRPr lang="en-US" altLang="en-US" sz="1600" b="0" dirty="0"/>
          </a:p>
        </p:txBody>
      </p:sp>
      <p:cxnSp>
        <p:nvCxnSpPr>
          <p:cNvPr id="6" name="Straight Connector 5">
            <a:extLst>
              <a:ext uri="{FF2B5EF4-FFF2-40B4-BE49-F238E27FC236}">
                <a16:creationId xmlns:a16="http://schemas.microsoft.com/office/drawing/2014/main" id="{4CA77E6D-108B-40A6-BA06-63B173E221AB}"/>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66839DF-A724-43DC-A540-2F548EECA52A}"/>
              </a:ext>
            </a:extLst>
          </p:cNvPr>
          <p:cNvSpPr txBox="1">
            <a:spLocks noChangeArrowheads="1"/>
          </p:cNvSpPr>
          <p:nvPr userDrawn="1"/>
        </p:nvSpPr>
        <p:spPr bwMode="auto">
          <a:xfrm>
            <a:off x="2854325" y="6489700"/>
            <a:ext cx="692150" cy="169863"/>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100" b="0" dirty="0">
                <a:solidFill>
                  <a:srgbClr val="9D9FA2"/>
                </a:solidFill>
              </a:rPr>
              <a:t>Digitization</a:t>
            </a:r>
          </a:p>
        </p:txBody>
      </p:sp>
      <p:pic>
        <p:nvPicPr>
          <p:cNvPr id="8" name="Picture 13" descr="arrow yellow.png">
            <a:extLst>
              <a:ext uri="{FF2B5EF4-FFF2-40B4-BE49-F238E27FC236}">
                <a16:creationId xmlns:a16="http://schemas.microsoft.com/office/drawing/2014/main" id="{E12A3C53-7EA1-4FD2-9B69-629B98F3C5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rrow 4.png">
            <a:extLst>
              <a:ext uri="{FF2B5EF4-FFF2-40B4-BE49-F238E27FC236}">
                <a16:creationId xmlns:a16="http://schemas.microsoft.com/office/drawing/2014/main" id="{074866AD-4FB8-49B1-8036-825BD9D25A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1">
            <a:extLst>
              <a:ext uri="{FF2B5EF4-FFF2-40B4-BE49-F238E27FC236}">
                <a16:creationId xmlns:a16="http://schemas.microsoft.com/office/drawing/2014/main" id="{CB2EBB2A-5FAF-44E9-890F-49D2FC9D8FFC}"/>
              </a:ext>
            </a:extLst>
          </p:cNvPr>
          <p:cNvGrpSpPr>
            <a:grpSpLocks/>
          </p:cNvGrpSpPr>
          <p:nvPr userDrawn="1"/>
        </p:nvGrpSpPr>
        <p:grpSpPr bwMode="auto">
          <a:xfrm>
            <a:off x="1330325" y="6492875"/>
            <a:ext cx="182563" cy="182563"/>
            <a:chOff x="1276349" y="5514975"/>
            <a:chExt cx="182880" cy="182880"/>
          </a:xfrm>
        </p:grpSpPr>
        <p:sp>
          <p:nvSpPr>
            <p:cNvPr id="12" name="Freeform 9">
              <a:extLst>
                <a:ext uri="{FF2B5EF4-FFF2-40B4-BE49-F238E27FC236}">
                  <a16:creationId xmlns:a16="http://schemas.microsoft.com/office/drawing/2014/main" id="{138EB2AC-055F-43C2-BDE4-212EAD075FB4}"/>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nextslide"/>
              <a:extLst>
                <a:ext uri="{FF2B5EF4-FFF2-40B4-BE49-F238E27FC236}">
                  <a16:creationId xmlns:a16="http://schemas.microsoft.com/office/drawing/2014/main" id="{7F9E6CF4-6C41-454C-B578-B1C08F302E71}"/>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4" name="Freeform 11">
            <a:hlinkClick r:id="" action="ppaction://hlinkshowjump?jump=previousslide"/>
            <a:extLst>
              <a:ext uri="{FF2B5EF4-FFF2-40B4-BE49-F238E27FC236}">
                <a16:creationId xmlns:a16="http://schemas.microsoft.com/office/drawing/2014/main" id="{6F035849-39F8-4458-9F10-21AC28D4DEB7}"/>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5" name="Oval 14">
            <a:hlinkClick r:id="" action="ppaction://hlinkshowjump?jump=previousslide"/>
            <a:extLst>
              <a:ext uri="{FF2B5EF4-FFF2-40B4-BE49-F238E27FC236}">
                <a16:creationId xmlns:a16="http://schemas.microsoft.com/office/drawing/2014/main" id="{2ABAE196-D38D-4F9C-9328-B7E9BAA196BD}"/>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6" name="Rectangle 9">
            <a:extLst>
              <a:ext uri="{FF2B5EF4-FFF2-40B4-BE49-F238E27FC236}">
                <a16:creationId xmlns:a16="http://schemas.microsoft.com/office/drawing/2014/main" id="{0342CB0C-C7AE-4D1F-BD74-C09C5096A260}"/>
              </a:ext>
            </a:extLst>
          </p:cNvPr>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eaLnBrk="1" hangingPunct="1">
              <a:defRPr/>
            </a:pPr>
            <a:endParaRPr lang="en-CA" dirty="0">
              <a:latin typeface="Arial" charset="0"/>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2841625" y="1159845"/>
            <a:ext cx="5916613" cy="4765675"/>
          </a:xfrm>
        </p:spPr>
        <p:txBody>
          <a:bodyPr/>
          <a:lstStyle>
            <a:lvl1pPr marL="0" indent="0">
              <a:spcBef>
                <a:spcPts val="1200"/>
              </a:spcBef>
              <a:defRPr sz="18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8"/>
          <p:cNvSpPr>
            <a:spLocks noGrp="1"/>
          </p:cNvSpPr>
          <p:nvPr>
            <p:ph type="body" sz="quarter" idx="10"/>
          </p:nvPr>
        </p:nvSpPr>
        <p:spPr>
          <a:xfrm>
            <a:off x="384175" y="1159845"/>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600" b="1" kern="1200" baseline="0" dirty="0" smtClean="0">
                <a:solidFill>
                  <a:srgbClr val="008C97"/>
                </a:solidFill>
                <a:latin typeface="Arial" pitchFamily="34" charset="0"/>
                <a:ea typeface="Geneva" pitchFamily="68" charset="-128"/>
                <a:cs typeface="Arial" pitchFamily="34" charset="0"/>
              </a:defRPr>
            </a:lvl1pPr>
            <a:lvl2pPr>
              <a:defRPr lang="en-US" sz="1600" b="0" kern="1200" baseline="0" dirty="0" smtClean="0">
                <a:solidFill>
                  <a:schemeClr val="tx1"/>
                </a:solidFill>
                <a:latin typeface="Arial" pitchFamily="34" charset="0"/>
                <a:ea typeface="Geneva" pitchFamily="68" charset="-128"/>
                <a:cs typeface="Arial" pitchFamily="34" charset="0"/>
              </a:defRPr>
            </a:lvl2pPr>
            <a:lvl3pPr>
              <a:defRPr sz="1400">
                <a:solidFill>
                  <a:schemeClr val="tx1"/>
                </a:solidFill>
              </a:defRPr>
            </a:lvl3pPr>
            <a:lvl4pPr>
              <a:defRPr sz="13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88534084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284232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C628489-6515-469D-AFBC-1E724001C041}"/>
              </a:ext>
            </a:extLst>
          </p:cNvPr>
          <p:cNvSpPr>
            <a:spLocks noChangeArrowheads="1"/>
          </p:cNvSpPr>
          <p:nvPr userDrawn="1"/>
        </p:nvSpPr>
        <p:spPr bwMode="gray">
          <a:xfrm>
            <a:off x="358775" y="6438900"/>
            <a:ext cx="490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914400" eaLnBrk="1" hangingPunct="1">
              <a:defRPr/>
            </a:pPr>
            <a:fld id="{69E953FD-3814-4010-A140-0014F2E8815E}" type="slidenum">
              <a:rPr lang="en-US" altLang="en-US" sz="1600" b="0" smtClean="0"/>
              <a:pPr defTabSz="914400" eaLnBrk="1" hangingPunct="1">
                <a:defRPr/>
              </a:pPr>
              <a:t>‹#›</a:t>
            </a:fld>
            <a:endParaRPr lang="en-US" altLang="en-US" sz="1600" b="0" dirty="0"/>
          </a:p>
        </p:txBody>
      </p:sp>
      <p:cxnSp>
        <p:nvCxnSpPr>
          <p:cNvPr id="5" name="Straight Connector 4">
            <a:extLst>
              <a:ext uri="{FF2B5EF4-FFF2-40B4-BE49-F238E27FC236}">
                <a16:creationId xmlns:a16="http://schemas.microsoft.com/office/drawing/2014/main" id="{983F848E-D9C6-45A6-BAA4-A9D4B1FE3F4D}"/>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B504D4D-4B3F-4396-B26C-0F7EB17B822F}"/>
              </a:ext>
            </a:extLst>
          </p:cNvPr>
          <p:cNvSpPr txBox="1">
            <a:spLocks noChangeArrowheads="1"/>
          </p:cNvSpPr>
          <p:nvPr userDrawn="1"/>
        </p:nvSpPr>
        <p:spPr bwMode="auto">
          <a:xfrm>
            <a:off x="2854325" y="6489700"/>
            <a:ext cx="692150" cy="169863"/>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100" b="0" dirty="0">
                <a:solidFill>
                  <a:srgbClr val="9D9FA2"/>
                </a:solidFill>
              </a:rPr>
              <a:t>Digitization</a:t>
            </a:r>
          </a:p>
        </p:txBody>
      </p:sp>
      <p:pic>
        <p:nvPicPr>
          <p:cNvPr id="7" name="Picture 13" descr="arrow yellow.png">
            <a:extLst>
              <a:ext uri="{FF2B5EF4-FFF2-40B4-BE49-F238E27FC236}">
                <a16:creationId xmlns:a16="http://schemas.microsoft.com/office/drawing/2014/main" id="{89480093-3685-40D9-B7E1-FD7DB1E2DD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a:extLst>
              <a:ext uri="{FF2B5EF4-FFF2-40B4-BE49-F238E27FC236}">
                <a16:creationId xmlns:a16="http://schemas.microsoft.com/office/drawing/2014/main" id="{41D88F99-3A11-4DB8-93B6-1FA49ABE78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a:extLst>
              <a:ext uri="{FF2B5EF4-FFF2-40B4-BE49-F238E27FC236}">
                <a16:creationId xmlns:a16="http://schemas.microsoft.com/office/drawing/2014/main" id="{CA6FBF49-1DF9-41C9-861D-A468E7FCC8C7}"/>
              </a:ext>
            </a:extLst>
          </p:cNvPr>
          <p:cNvGrpSpPr>
            <a:grpSpLocks/>
          </p:cNvGrpSpPr>
          <p:nvPr userDrawn="1"/>
        </p:nvGrpSpPr>
        <p:grpSpPr bwMode="auto">
          <a:xfrm>
            <a:off x="1330325" y="6492875"/>
            <a:ext cx="182563" cy="182563"/>
            <a:chOff x="1276349" y="5514975"/>
            <a:chExt cx="182880" cy="182880"/>
          </a:xfrm>
        </p:grpSpPr>
        <p:sp>
          <p:nvSpPr>
            <p:cNvPr id="10" name="Freeform 9">
              <a:extLst>
                <a:ext uri="{FF2B5EF4-FFF2-40B4-BE49-F238E27FC236}">
                  <a16:creationId xmlns:a16="http://schemas.microsoft.com/office/drawing/2014/main" id="{5FDC82B0-3E09-4D6A-9FC4-A6B012B1F247}"/>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a:extLst>
                <a:ext uri="{FF2B5EF4-FFF2-40B4-BE49-F238E27FC236}">
                  <a16:creationId xmlns:a16="http://schemas.microsoft.com/office/drawing/2014/main" id="{882CFC18-5C55-4996-993F-C0FA264795D5}"/>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a:extLst>
              <a:ext uri="{FF2B5EF4-FFF2-40B4-BE49-F238E27FC236}">
                <a16:creationId xmlns:a16="http://schemas.microsoft.com/office/drawing/2014/main" id="{341936C6-8F51-4DDB-9F56-E873B93956C8}"/>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a:extLst>
              <a:ext uri="{FF2B5EF4-FFF2-40B4-BE49-F238E27FC236}">
                <a16:creationId xmlns:a16="http://schemas.microsoft.com/office/drawing/2014/main" id="{3964D192-C3D0-4DC1-950B-E621407C8E2B}"/>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a:extLst>
              <a:ext uri="{FF2B5EF4-FFF2-40B4-BE49-F238E27FC236}">
                <a16:creationId xmlns:a16="http://schemas.microsoft.com/office/drawing/2014/main" id="{40CB67A3-383F-4FF0-A09F-E85952831E08}"/>
              </a:ext>
            </a:extLst>
          </p:cNvPr>
          <p:cNvSpPr>
            <a:spLocks noChangeArrowheads="1"/>
          </p:cNvSpPr>
          <p:nvPr userDrawn="1"/>
        </p:nvSpPr>
        <p:spPr bwMode="auto">
          <a:xfrm>
            <a:off x="0" y="0"/>
            <a:ext cx="9144000" cy="809625"/>
          </a:xfrm>
          <a:prstGeom prst="rect">
            <a:avLst/>
          </a:prstGeom>
          <a:solidFill>
            <a:schemeClr val="accent4"/>
          </a:solidFill>
          <a:ln w="9525">
            <a:noFill/>
            <a:miter lim="800000"/>
            <a:headEnd/>
            <a:tailEnd/>
          </a:ln>
          <a:effectLst/>
        </p:spPr>
        <p:txBody>
          <a:bodyPr wrap="none" anchor="ctr"/>
          <a:lstStyle/>
          <a:p>
            <a:pPr eaLnBrk="1" hangingPunct="1">
              <a:defRPr/>
            </a:pPr>
            <a:endParaRPr lang="en-CA" dirty="0">
              <a:latin typeface="Arial" charset="0"/>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58092589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Title image.png">
            <a:extLst>
              <a:ext uri="{FF2B5EF4-FFF2-40B4-BE49-F238E27FC236}">
                <a16:creationId xmlns:a16="http://schemas.microsoft.com/office/drawing/2014/main" id="{3680968F-EB3A-456D-B13D-C45F1786E1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WBENC logo.png">
            <a:extLst>
              <a:ext uri="{FF2B5EF4-FFF2-40B4-BE49-F238E27FC236}">
                <a16:creationId xmlns:a16="http://schemas.microsoft.com/office/drawing/2014/main" id="{206020D8-BEC2-4BD2-A8E6-FC13A881D3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175" y="957263"/>
            <a:ext cx="38274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arrow yellow.png">
            <a:extLst>
              <a:ext uri="{FF2B5EF4-FFF2-40B4-BE49-F238E27FC236}">
                <a16:creationId xmlns:a16="http://schemas.microsoft.com/office/drawing/2014/main" id="{9210AD44-A25A-483C-9CFA-733C9CE2458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0" y="6316663"/>
            <a:ext cx="1825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77B1BD3-63BB-4227-978C-AA49326A8F27}"/>
              </a:ext>
            </a:extLst>
          </p:cNvPr>
          <p:cNvSpPr txBox="1">
            <a:spLocks noChangeArrowheads="1"/>
          </p:cNvSpPr>
          <p:nvPr userDrawn="1"/>
        </p:nvSpPr>
        <p:spPr bwMode="auto">
          <a:xfrm>
            <a:off x="4887913" y="6281738"/>
            <a:ext cx="1254125" cy="18415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1200" b="0" dirty="0">
                <a:solidFill>
                  <a:srgbClr val="000000"/>
                </a:solidFill>
              </a:rPr>
              <a:t>Ambassador Deck</a:t>
            </a:r>
          </a:p>
        </p:txBody>
      </p:sp>
      <p:sp>
        <p:nvSpPr>
          <p:cNvPr id="61454" name="Text Placeholder 2"/>
          <p:cNvSpPr>
            <a:spLocks noGrp="1"/>
          </p:cNvSpPr>
          <p:nvPr>
            <p:ph type="subTitle" idx="1"/>
          </p:nvPr>
        </p:nvSpPr>
        <p:spPr>
          <a:xfrm>
            <a:off x="355601" y="4624388"/>
            <a:ext cx="8226425" cy="347662"/>
          </a:xfrm>
          <a:extLst/>
        </p:spPr>
        <p:txBody>
          <a:bodyPr/>
          <a:lstStyle>
            <a:lvl1pPr marL="0" indent="0">
              <a:defRPr sz="2250">
                <a:solidFill>
                  <a:schemeClr val="accent2"/>
                </a:solidFill>
                <a:latin typeface="Arial" charset="0"/>
                <a:cs typeface="Geneva" charset="0"/>
              </a:defRPr>
            </a:lvl1pPr>
          </a:lstStyle>
          <a:p>
            <a:pPr lvl="0"/>
            <a:r>
              <a:rPr lang="en-CA" noProof="0"/>
              <a:t>Click to edit Master subtitle style</a:t>
            </a:r>
          </a:p>
        </p:txBody>
      </p:sp>
      <p:sp>
        <p:nvSpPr>
          <p:cNvPr id="61455" name="Title Placeholder 1"/>
          <p:cNvSpPr>
            <a:spLocks noGrp="1"/>
          </p:cNvSpPr>
          <p:nvPr>
            <p:ph type="ctrTitle"/>
          </p:nvPr>
        </p:nvSpPr>
        <p:spPr>
          <a:xfrm>
            <a:off x="355601" y="3938588"/>
            <a:ext cx="8226425" cy="603250"/>
          </a:xfrm>
          <a:extLst/>
        </p:spPr>
        <p:txBody>
          <a:bodyPr/>
          <a:lstStyle>
            <a:lvl1pPr>
              <a:defRPr sz="3300" b="1">
                <a:solidFill>
                  <a:schemeClr val="accent1"/>
                </a:solidFill>
                <a:latin typeface="Arial" charset="0"/>
                <a:ea typeface="Geneva" charset="0"/>
                <a:cs typeface="Arial" charset="0"/>
              </a:defRPr>
            </a:lvl1pPr>
          </a:lstStyle>
          <a:p>
            <a:pPr lvl="0"/>
            <a:r>
              <a:rPr lang="en-CA" noProof="0"/>
              <a:t>Click to edit Master title style</a:t>
            </a:r>
          </a:p>
        </p:txBody>
      </p:sp>
    </p:spTree>
    <p:extLst>
      <p:ext uri="{BB962C8B-B14F-4D97-AF65-F5344CB8AC3E}">
        <p14:creationId xmlns:p14="http://schemas.microsoft.com/office/powerpoint/2010/main" val="1761668731"/>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07ADF25E-8C07-4EE5-8415-20EAA66C420A}"/>
              </a:ext>
            </a:extLst>
          </p:cNvPr>
          <p:cNvSpPr>
            <a:spLocks noChangeArrowheads="1"/>
          </p:cNvSpPr>
          <p:nvPr userDrawn="1"/>
        </p:nvSpPr>
        <p:spPr bwMode="gray">
          <a:xfrm>
            <a:off x="358775" y="6438900"/>
            <a:ext cx="490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747A4652-0F14-4201-8E4D-FE892C011AF8}" type="slidenum">
              <a:rPr lang="en-US" sz="1200" b="0" smtClean="0">
                <a:solidFill>
                  <a:srgbClr val="000000"/>
                </a:solidFill>
              </a:rPr>
              <a:pPr defTabSz="685800" eaLnBrk="1" hangingPunct="1">
                <a:defRPr/>
              </a:pPr>
              <a:t>‹#›</a:t>
            </a:fld>
            <a:endParaRPr lang="en-US" sz="1200" b="0" dirty="0">
              <a:solidFill>
                <a:srgbClr val="000000"/>
              </a:solidFill>
            </a:endParaRPr>
          </a:p>
        </p:txBody>
      </p:sp>
      <p:cxnSp>
        <p:nvCxnSpPr>
          <p:cNvPr id="5" name="Straight Connector 4">
            <a:extLst>
              <a:ext uri="{FF2B5EF4-FFF2-40B4-BE49-F238E27FC236}">
                <a16:creationId xmlns:a16="http://schemas.microsoft.com/office/drawing/2014/main" id="{FC6CC8ED-161C-4885-BB4C-96AB5578A819}"/>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1CFDE4C-26F1-434C-969D-722B50296209}"/>
              </a:ext>
            </a:extLst>
          </p:cNvPr>
          <p:cNvSpPr txBox="1">
            <a:spLocks noChangeArrowheads="1"/>
          </p:cNvSpPr>
          <p:nvPr userDrawn="1"/>
        </p:nvSpPr>
        <p:spPr bwMode="auto">
          <a:xfrm>
            <a:off x="4981575" y="6499225"/>
            <a:ext cx="866775" cy="12700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Ambassador Deck</a:t>
            </a:r>
          </a:p>
        </p:txBody>
      </p:sp>
      <p:pic>
        <p:nvPicPr>
          <p:cNvPr id="7" name="Picture 13" descr="arrow yellow.png">
            <a:extLst>
              <a:ext uri="{FF2B5EF4-FFF2-40B4-BE49-F238E27FC236}">
                <a16:creationId xmlns:a16="http://schemas.microsoft.com/office/drawing/2014/main" id="{D87F9CF5-00F7-4F6A-8307-AC871E61EB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a:extLst>
              <a:ext uri="{FF2B5EF4-FFF2-40B4-BE49-F238E27FC236}">
                <a16:creationId xmlns:a16="http://schemas.microsoft.com/office/drawing/2014/main" id="{4FD7D1CB-38CE-47D8-B524-5ADF8DC453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a:extLst>
              <a:ext uri="{FF2B5EF4-FFF2-40B4-BE49-F238E27FC236}">
                <a16:creationId xmlns:a16="http://schemas.microsoft.com/office/drawing/2014/main" id="{39D73870-AAFD-4AAA-8A77-A297AEDA6AB2}"/>
              </a:ext>
            </a:extLst>
          </p:cNvPr>
          <p:cNvGrpSpPr>
            <a:grpSpLocks/>
          </p:cNvGrpSpPr>
          <p:nvPr userDrawn="1"/>
        </p:nvGrpSpPr>
        <p:grpSpPr bwMode="auto">
          <a:xfrm>
            <a:off x="1330325" y="6492875"/>
            <a:ext cx="182563" cy="182563"/>
            <a:chOff x="1276349" y="5514975"/>
            <a:chExt cx="182880" cy="182880"/>
          </a:xfrm>
        </p:grpSpPr>
        <p:sp>
          <p:nvSpPr>
            <p:cNvPr id="10" name="Freeform 9">
              <a:extLst>
                <a:ext uri="{FF2B5EF4-FFF2-40B4-BE49-F238E27FC236}">
                  <a16:creationId xmlns:a16="http://schemas.microsoft.com/office/drawing/2014/main" id="{B7E15E78-00A9-46B6-B834-0B15CC4E2139}"/>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1" name="Oval 10">
              <a:hlinkClick r:id="" action="ppaction://hlinkshowjump?jump=nextslide"/>
              <a:extLst>
                <a:ext uri="{FF2B5EF4-FFF2-40B4-BE49-F238E27FC236}">
                  <a16:creationId xmlns:a16="http://schemas.microsoft.com/office/drawing/2014/main" id="{28F0F677-D1D9-476D-A990-A8DBD65624CC}"/>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grpSp>
      <p:sp>
        <p:nvSpPr>
          <p:cNvPr id="12" name="Freeform 11">
            <a:hlinkClick r:id="" action="ppaction://hlinkshowjump?jump=previousslide"/>
            <a:extLst>
              <a:ext uri="{FF2B5EF4-FFF2-40B4-BE49-F238E27FC236}">
                <a16:creationId xmlns:a16="http://schemas.microsoft.com/office/drawing/2014/main" id="{6628976A-16D7-40AE-A237-D7E6001DDB97}"/>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3" name="Oval 12">
            <a:hlinkClick r:id="" action="ppaction://hlinkshowjump?jump=previousslide"/>
            <a:extLst>
              <a:ext uri="{FF2B5EF4-FFF2-40B4-BE49-F238E27FC236}">
                <a16:creationId xmlns:a16="http://schemas.microsoft.com/office/drawing/2014/main" id="{D3A4AE12-81C7-4716-9760-BF2413DBCFB9}"/>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4" name="Rectangle 9">
            <a:extLst>
              <a:ext uri="{FF2B5EF4-FFF2-40B4-BE49-F238E27FC236}">
                <a16:creationId xmlns:a16="http://schemas.microsoft.com/office/drawing/2014/main" id="{C24D8C96-4E2D-4696-847F-9C74647E3083}"/>
              </a:ext>
            </a:extLst>
          </p:cNvPr>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eaLnBrk="1" hangingPunct="1">
              <a:defRPr/>
            </a:pPr>
            <a:endParaRPr lang="en-CA" dirty="0">
              <a:solidFill>
                <a:srgbClr val="000000"/>
              </a:solidFill>
              <a:latin typeface="Arial" charset="0"/>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22425671"/>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88D6E36-50C7-4ADD-859F-8070E89D5258}"/>
              </a:ext>
            </a:extLst>
          </p:cNvPr>
          <p:cNvSpPr>
            <a:spLocks noChangeArrowheads="1"/>
          </p:cNvSpPr>
          <p:nvPr userDrawn="1"/>
        </p:nvSpPr>
        <p:spPr bwMode="gray">
          <a:xfrm>
            <a:off x="358775" y="6438900"/>
            <a:ext cx="490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E059242F-7907-4A75-BCB9-E34DE19685E3}" type="slidenum">
              <a:rPr lang="en-US" sz="1200" b="0" smtClean="0">
                <a:solidFill>
                  <a:srgbClr val="000000"/>
                </a:solidFill>
              </a:rPr>
              <a:pPr defTabSz="685800" eaLnBrk="1" hangingPunct="1">
                <a:defRPr/>
              </a:pPr>
              <a:t>‹#›</a:t>
            </a:fld>
            <a:endParaRPr lang="en-US" sz="1200" b="0" dirty="0">
              <a:solidFill>
                <a:srgbClr val="000000"/>
              </a:solidFill>
            </a:endParaRPr>
          </a:p>
        </p:txBody>
      </p:sp>
      <p:cxnSp>
        <p:nvCxnSpPr>
          <p:cNvPr id="5" name="Straight Connector 4">
            <a:extLst>
              <a:ext uri="{FF2B5EF4-FFF2-40B4-BE49-F238E27FC236}">
                <a16:creationId xmlns:a16="http://schemas.microsoft.com/office/drawing/2014/main" id="{AA25C0A1-8D5B-4E3C-96A3-C8458719726B}"/>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25E54BD-3A2A-44D7-B120-7ABC27492BFE}"/>
              </a:ext>
            </a:extLst>
          </p:cNvPr>
          <p:cNvSpPr txBox="1">
            <a:spLocks noChangeArrowheads="1"/>
          </p:cNvSpPr>
          <p:nvPr userDrawn="1"/>
        </p:nvSpPr>
        <p:spPr bwMode="auto">
          <a:xfrm>
            <a:off x="5037138" y="6489700"/>
            <a:ext cx="866775" cy="12700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Ambassador Deck</a:t>
            </a:r>
          </a:p>
        </p:txBody>
      </p:sp>
      <p:pic>
        <p:nvPicPr>
          <p:cNvPr id="7" name="Picture 13" descr="arrow yellow.png">
            <a:extLst>
              <a:ext uri="{FF2B5EF4-FFF2-40B4-BE49-F238E27FC236}">
                <a16:creationId xmlns:a16="http://schemas.microsoft.com/office/drawing/2014/main" id="{8296AD95-0E38-4855-B0CC-BB9E3615D2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a:extLst>
              <a:ext uri="{FF2B5EF4-FFF2-40B4-BE49-F238E27FC236}">
                <a16:creationId xmlns:a16="http://schemas.microsoft.com/office/drawing/2014/main" id="{A5271AC0-2C42-4DC6-8657-EA0D0BE3C1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a:extLst>
              <a:ext uri="{FF2B5EF4-FFF2-40B4-BE49-F238E27FC236}">
                <a16:creationId xmlns:a16="http://schemas.microsoft.com/office/drawing/2014/main" id="{3A9DCA09-9CF3-47A5-9D5D-31F5B0052646}"/>
              </a:ext>
            </a:extLst>
          </p:cNvPr>
          <p:cNvGrpSpPr>
            <a:grpSpLocks/>
          </p:cNvGrpSpPr>
          <p:nvPr userDrawn="1"/>
        </p:nvGrpSpPr>
        <p:grpSpPr bwMode="auto">
          <a:xfrm>
            <a:off x="1330325" y="6492875"/>
            <a:ext cx="182563" cy="182563"/>
            <a:chOff x="1276349" y="5514975"/>
            <a:chExt cx="182880" cy="182880"/>
          </a:xfrm>
        </p:grpSpPr>
        <p:sp>
          <p:nvSpPr>
            <p:cNvPr id="10" name="Freeform 9">
              <a:extLst>
                <a:ext uri="{FF2B5EF4-FFF2-40B4-BE49-F238E27FC236}">
                  <a16:creationId xmlns:a16="http://schemas.microsoft.com/office/drawing/2014/main" id="{9587BA32-A6BD-4C54-8970-6F2A9BAC94B0}"/>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1" name="Oval 10">
              <a:hlinkClick r:id="" action="ppaction://hlinkshowjump?jump=nextslide"/>
              <a:extLst>
                <a:ext uri="{FF2B5EF4-FFF2-40B4-BE49-F238E27FC236}">
                  <a16:creationId xmlns:a16="http://schemas.microsoft.com/office/drawing/2014/main" id="{1D4835A8-4637-4EE5-9F27-20BD4F517C02}"/>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grpSp>
      <p:sp>
        <p:nvSpPr>
          <p:cNvPr id="12" name="Freeform 11">
            <a:hlinkClick r:id="" action="ppaction://hlinkshowjump?jump=previousslide"/>
            <a:extLst>
              <a:ext uri="{FF2B5EF4-FFF2-40B4-BE49-F238E27FC236}">
                <a16:creationId xmlns:a16="http://schemas.microsoft.com/office/drawing/2014/main" id="{F6BC3CA7-65B2-49E2-BEEF-507BD1A09EB7}"/>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3" name="Oval 12">
            <a:hlinkClick r:id="" action="ppaction://hlinkshowjump?jump=previousslide"/>
            <a:extLst>
              <a:ext uri="{FF2B5EF4-FFF2-40B4-BE49-F238E27FC236}">
                <a16:creationId xmlns:a16="http://schemas.microsoft.com/office/drawing/2014/main" id="{CACFCF33-85B9-4D86-9D8B-51DF2F04F042}"/>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4" name="Rectangle 9">
            <a:extLst>
              <a:ext uri="{FF2B5EF4-FFF2-40B4-BE49-F238E27FC236}">
                <a16:creationId xmlns:a16="http://schemas.microsoft.com/office/drawing/2014/main" id="{4390F09B-AA61-4D33-A503-35754CCA8E8E}"/>
              </a:ext>
            </a:extLst>
          </p:cNvPr>
          <p:cNvSpPr>
            <a:spLocks noChangeArrowheads="1"/>
          </p:cNvSpPr>
          <p:nvPr userDrawn="1"/>
        </p:nvSpPr>
        <p:spPr bwMode="auto">
          <a:xfrm>
            <a:off x="0" y="0"/>
            <a:ext cx="9144000" cy="809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dirty="0">
              <a:solidFill>
                <a:srgbClr val="000000"/>
              </a:solidFill>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01845541"/>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488D5C4C-3F64-4F4C-B9F4-279C3817EDA4}"/>
              </a:ext>
            </a:extLst>
          </p:cNvPr>
          <p:cNvSpPr>
            <a:spLocks noChangeArrowheads="1"/>
          </p:cNvSpPr>
          <p:nvPr userDrawn="1"/>
        </p:nvSpPr>
        <p:spPr bwMode="gray">
          <a:xfrm>
            <a:off x="358775" y="6438900"/>
            <a:ext cx="490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172CE528-3A16-4B95-923C-2CC7F1D851A3}" type="slidenum">
              <a:rPr lang="en-US" sz="1200" b="0" smtClean="0">
                <a:solidFill>
                  <a:srgbClr val="000000"/>
                </a:solidFill>
              </a:rPr>
              <a:pPr defTabSz="685800" eaLnBrk="1" hangingPunct="1">
                <a:defRPr/>
              </a:pPr>
              <a:t>‹#›</a:t>
            </a:fld>
            <a:endParaRPr lang="en-US" sz="1200" b="0" dirty="0">
              <a:solidFill>
                <a:srgbClr val="000000"/>
              </a:solidFill>
            </a:endParaRPr>
          </a:p>
        </p:txBody>
      </p:sp>
      <p:cxnSp>
        <p:nvCxnSpPr>
          <p:cNvPr id="5" name="Straight Connector 4">
            <a:extLst>
              <a:ext uri="{FF2B5EF4-FFF2-40B4-BE49-F238E27FC236}">
                <a16:creationId xmlns:a16="http://schemas.microsoft.com/office/drawing/2014/main" id="{B92DFFED-B32F-4CB7-8039-3CD7C7A50AC5}"/>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C1635FF-562E-4321-9563-3EC577A2A1D8}"/>
              </a:ext>
            </a:extLst>
          </p:cNvPr>
          <p:cNvSpPr txBox="1">
            <a:spLocks noChangeArrowheads="1"/>
          </p:cNvSpPr>
          <p:nvPr userDrawn="1"/>
        </p:nvSpPr>
        <p:spPr bwMode="auto">
          <a:xfrm>
            <a:off x="5037138" y="6489700"/>
            <a:ext cx="866775" cy="12700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Ambassador Deck</a:t>
            </a:r>
          </a:p>
        </p:txBody>
      </p:sp>
      <p:pic>
        <p:nvPicPr>
          <p:cNvPr id="7" name="Picture 13" descr="arrow yellow.png">
            <a:extLst>
              <a:ext uri="{FF2B5EF4-FFF2-40B4-BE49-F238E27FC236}">
                <a16:creationId xmlns:a16="http://schemas.microsoft.com/office/drawing/2014/main" id="{958D9B11-65A3-426B-92ED-702B63E7B8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a:extLst>
              <a:ext uri="{FF2B5EF4-FFF2-40B4-BE49-F238E27FC236}">
                <a16:creationId xmlns:a16="http://schemas.microsoft.com/office/drawing/2014/main" id="{689F510B-A26F-4508-AF52-3764338B12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a:extLst>
              <a:ext uri="{FF2B5EF4-FFF2-40B4-BE49-F238E27FC236}">
                <a16:creationId xmlns:a16="http://schemas.microsoft.com/office/drawing/2014/main" id="{EE91D56F-C249-4362-9D01-4FDDBF092FBE}"/>
              </a:ext>
            </a:extLst>
          </p:cNvPr>
          <p:cNvGrpSpPr>
            <a:grpSpLocks/>
          </p:cNvGrpSpPr>
          <p:nvPr userDrawn="1"/>
        </p:nvGrpSpPr>
        <p:grpSpPr bwMode="auto">
          <a:xfrm>
            <a:off x="1330325" y="6492875"/>
            <a:ext cx="182563" cy="182563"/>
            <a:chOff x="1276349" y="5514975"/>
            <a:chExt cx="182880" cy="182880"/>
          </a:xfrm>
        </p:grpSpPr>
        <p:sp>
          <p:nvSpPr>
            <p:cNvPr id="10" name="Freeform 9">
              <a:extLst>
                <a:ext uri="{FF2B5EF4-FFF2-40B4-BE49-F238E27FC236}">
                  <a16:creationId xmlns:a16="http://schemas.microsoft.com/office/drawing/2014/main" id="{DF2A6047-81C0-47B4-90C6-1A2E4BD8C1F1}"/>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1" name="Oval 10">
              <a:hlinkClick r:id="" action="ppaction://hlinkshowjump?jump=nextslide"/>
              <a:extLst>
                <a:ext uri="{FF2B5EF4-FFF2-40B4-BE49-F238E27FC236}">
                  <a16:creationId xmlns:a16="http://schemas.microsoft.com/office/drawing/2014/main" id="{0B037727-FFDC-425E-91DD-9712334B522B}"/>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grpSp>
      <p:sp>
        <p:nvSpPr>
          <p:cNvPr id="12" name="Freeform 11">
            <a:hlinkClick r:id="" action="ppaction://hlinkshowjump?jump=previousslide"/>
            <a:extLst>
              <a:ext uri="{FF2B5EF4-FFF2-40B4-BE49-F238E27FC236}">
                <a16:creationId xmlns:a16="http://schemas.microsoft.com/office/drawing/2014/main" id="{C673E0ED-6166-40D7-877A-EBB7B48EB2F6}"/>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3" name="Oval 12">
            <a:hlinkClick r:id="" action="ppaction://hlinkshowjump?jump=previousslide"/>
            <a:extLst>
              <a:ext uri="{FF2B5EF4-FFF2-40B4-BE49-F238E27FC236}">
                <a16:creationId xmlns:a16="http://schemas.microsoft.com/office/drawing/2014/main" id="{0DEC094B-A8E3-4D15-BBF0-671728DAE373}"/>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4" name="Rectangle 9">
            <a:extLst>
              <a:ext uri="{FF2B5EF4-FFF2-40B4-BE49-F238E27FC236}">
                <a16:creationId xmlns:a16="http://schemas.microsoft.com/office/drawing/2014/main" id="{61BE043D-373B-4EE4-AD5D-AF089BAA6A91}"/>
              </a:ext>
            </a:extLst>
          </p:cNvPr>
          <p:cNvSpPr>
            <a:spLocks noChangeArrowheads="1"/>
          </p:cNvSpPr>
          <p:nvPr userDrawn="1"/>
        </p:nvSpPr>
        <p:spPr bwMode="auto">
          <a:xfrm>
            <a:off x="0" y="0"/>
            <a:ext cx="9144000" cy="809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dirty="0">
              <a:solidFill>
                <a:srgbClr val="000000"/>
              </a:solidFill>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85949818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F500DFE5-C087-47A0-B0EF-1688EA177BA1}"/>
              </a:ext>
            </a:extLst>
          </p:cNvPr>
          <p:cNvSpPr>
            <a:spLocks noChangeArrowheads="1"/>
          </p:cNvSpPr>
          <p:nvPr userDrawn="1"/>
        </p:nvSpPr>
        <p:spPr bwMode="gray">
          <a:xfrm>
            <a:off x="358775" y="6438900"/>
            <a:ext cx="490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96A4CDCA-0B9B-45CF-B8EB-7BEE70242DE1}" type="slidenum">
              <a:rPr lang="en-US" sz="1200" b="0" smtClean="0">
                <a:solidFill>
                  <a:srgbClr val="000000"/>
                </a:solidFill>
              </a:rPr>
              <a:pPr defTabSz="685800" eaLnBrk="1" hangingPunct="1">
                <a:defRPr/>
              </a:pPr>
              <a:t>‹#›</a:t>
            </a:fld>
            <a:endParaRPr lang="en-US" sz="1200" b="0" dirty="0">
              <a:solidFill>
                <a:srgbClr val="000000"/>
              </a:solidFill>
            </a:endParaRPr>
          </a:p>
        </p:txBody>
      </p:sp>
      <p:cxnSp>
        <p:nvCxnSpPr>
          <p:cNvPr id="6" name="Straight Connector 5">
            <a:extLst>
              <a:ext uri="{FF2B5EF4-FFF2-40B4-BE49-F238E27FC236}">
                <a16:creationId xmlns:a16="http://schemas.microsoft.com/office/drawing/2014/main" id="{090D660C-7210-4CEE-AFA6-4963137CE9AE}"/>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38F735C-2C94-45C4-BAAC-2D61A695F666}"/>
              </a:ext>
            </a:extLst>
          </p:cNvPr>
          <p:cNvSpPr txBox="1">
            <a:spLocks noChangeArrowheads="1"/>
          </p:cNvSpPr>
          <p:nvPr userDrawn="1"/>
        </p:nvSpPr>
        <p:spPr bwMode="auto">
          <a:xfrm>
            <a:off x="5037138" y="6489700"/>
            <a:ext cx="866775" cy="12700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Ambassador Deck</a:t>
            </a:r>
          </a:p>
        </p:txBody>
      </p:sp>
      <p:pic>
        <p:nvPicPr>
          <p:cNvPr id="8" name="Picture 13" descr="arrow yellow.png">
            <a:extLst>
              <a:ext uri="{FF2B5EF4-FFF2-40B4-BE49-F238E27FC236}">
                <a16:creationId xmlns:a16="http://schemas.microsoft.com/office/drawing/2014/main" id="{D9E201BA-6E01-4826-91BD-32E6DD474D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rrow 4.png">
            <a:extLst>
              <a:ext uri="{FF2B5EF4-FFF2-40B4-BE49-F238E27FC236}">
                <a16:creationId xmlns:a16="http://schemas.microsoft.com/office/drawing/2014/main" id="{C72AA3E5-6E75-4972-A5E2-67AF769E81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1">
            <a:extLst>
              <a:ext uri="{FF2B5EF4-FFF2-40B4-BE49-F238E27FC236}">
                <a16:creationId xmlns:a16="http://schemas.microsoft.com/office/drawing/2014/main" id="{4606D102-9FE5-4D8D-B2D7-68006D251F72}"/>
              </a:ext>
            </a:extLst>
          </p:cNvPr>
          <p:cNvGrpSpPr>
            <a:grpSpLocks/>
          </p:cNvGrpSpPr>
          <p:nvPr userDrawn="1"/>
        </p:nvGrpSpPr>
        <p:grpSpPr bwMode="auto">
          <a:xfrm>
            <a:off x="1330325" y="6492875"/>
            <a:ext cx="182563" cy="182563"/>
            <a:chOff x="1276349" y="5514975"/>
            <a:chExt cx="182880" cy="182880"/>
          </a:xfrm>
        </p:grpSpPr>
        <p:sp>
          <p:nvSpPr>
            <p:cNvPr id="12" name="Freeform 9">
              <a:extLst>
                <a:ext uri="{FF2B5EF4-FFF2-40B4-BE49-F238E27FC236}">
                  <a16:creationId xmlns:a16="http://schemas.microsoft.com/office/drawing/2014/main" id="{CF7E7EBE-43F4-4DCE-A358-671EEA00BB65}"/>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3" name="Oval 12">
              <a:hlinkClick r:id="" action="ppaction://hlinkshowjump?jump=nextslide"/>
              <a:extLst>
                <a:ext uri="{FF2B5EF4-FFF2-40B4-BE49-F238E27FC236}">
                  <a16:creationId xmlns:a16="http://schemas.microsoft.com/office/drawing/2014/main" id="{6B10B12C-19E6-40E1-A35D-A2C2E2959058}"/>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grpSp>
      <p:sp>
        <p:nvSpPr>
          <p:cNvPr id="14" name="Freeform 11">
            <a:hlinkClick r:id="" action="ppaction://hlinkshowjump?jump=previousslide"/>
            <a:extLst>
              <a:ext uri="{FF2B5EF4-FFF2-40B4-BE49-F238E27FC236}">
                <a16:creationId xmlns:a16="http://schemas.microsoft.com/office/drawing/2014/main" id="{68F8CC81-019F-4CBC-BCFF-7F703F241513}"/>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5" name="Oval 14">
            <a:hlinkClick r:id="" action="ppaction://hlinkshowjump?jump=previousslide"/>
            <a:extLst>
              <a:ext uri="{FF2B5EF4-FFF2-40B4-BE49-F238E27FC236}">
                <a16:creationId xmlns:a16="http://schemas.microsoft.com/office/drawing/2014/main" id="{328AE5E9-FE69-4C65-ABC0-327D83EBF45F}"/>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6" name="Rectangle 9">
            <a:extLst>
              <a:ext uri="{FF2B5EF4-FFF2-40B4-BE49-F238E27FC236}">
                <a16:creationId xmlns:a16="http://schemas.microsoft.com/office/drawing/2014/main" id="{04129255-46D1-48F8-A496-C4666D76C10F}"/>
              </a:ext>
            </a:extLst>
          </p:cNvPr>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eaLnBrk="1" hangingPunct="1">
              <a:defRPr/>
            </a:pPr>
            <a:endParaRPr lang="en-CA" dirty="0">
              <a:solidFill>
                <a:srgbClr val="000000"/>
              </a:solidFill>
              <a:latin typeface="Arial" charset="0"/>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2841626" y="1159847"/>
            <a:ext cx="5916613" cy="4765675"/>
          </a:xfrm>
        </p:spPr>
        <p:txBody>
          <a:bodyPr/>
          <a:lstStyle>
            <a:lvl1pPr marL="0" indent="0">
              <a:spcBef>
                <a:spcPts val="900"/>
              </a:spcBef>
              <a:defRPr sz="135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8"/>
          <p:cNvSpPr>
            <a:spLocks noGrp="1"/>
          </p:cNvSpPr>
          <p:nvPr>
            <p:ph type="body" sz="quarter" idx="10"/>
          </p:nvPr>
        </p:nvSpPr>
        <p:spPr>
          <a:xfrm>
            <a:off x="384175" y="1159847"/>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200" b="1" kern="1200" baseline="0" dirty="0" smtClean="0">
                <a:solidFill>
                  <a:srgbClr val="008C97"/>
                </a:solidFill>
                <a:latin typeface="Arial" pitchFamily="34" charset="0"/>
                <a:ea typeface="Geneva" pitchFamily="68" charset="-128"/>
                <a:cs typeface="Arial" pitchFamily="34" charset="0"/>
              </a:defRPr>
            </a:lvl1pPr>
            <a:lvl2pPr>
              <a:defRPr lang="en-US" sz="1200" b="0" kern="1200" baseline="0" dirty="0" smtClean="0">
                <a:solidFill>
                  <a:schemeClr val="tx1"/>
                </a:solidFill>
                <a:latin typeface="Arial" pitchFamily="34" charset="0"/>
                <a:ea typeface="Geneva" pitchFamily="68" charset="-128"/>
                <a:cs typeface="Arial" pitchFamily="34" charset="0"/>
              </a:defRPr>
            </a:lvl2pPr>
            <a:lvl3pPr>
              <a:defRPr sz="1050">
                <a:solidFill>
                  <a:schemeClr val="tx1"/>
                </a:solidFill>
              </a:defRPr>
            </a:lvl3pPr>
            <a:lvl4pPr>
              <a:defRPr sz="975">
                <a:solidFill>
                  <a:schemeClr val="tx1"/>
                </a:solidFill>
              </a:defRPr>
            </a:lvl4pPr>
            <a:lvl5pP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8577416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04DA0E21-39FC-4E48-A9B3-A2C2C99606BF}"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1"/>
          </a:solidFill>
          <a:ln w="9525">
            <a:noFill/>
            <a:miter lim="800000"/>
            <a:headEnd/>
            <a:tailEnd/>
          </a:ln>
        </p:spPr>
        <p:txBody>
          <a:bodyPr wrap="none" anchor="ctr"/>
          <a:lstStyle/>
          <a:p>
            <a:pPr>
              <a:defRPr/>
            </a:pPr>
            <a:endParaRPr lang="en-CA" dirty="0">
              <a:latin typeface="Arial" pitchFamily="34" charset="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6138010" y="6489700"/>
            <a:ext cx="1700787" cy="169277"/>
          </a:xfrm>
          <a:prstGeom prst="rect">
            <a:avLst/>
          </a:prstGeom>
          <a:noFill/>
          <a:ln w="9525">
            <a:noFill/>
            <a:miter lim="800000"/>
            <a:headEnd/>
            <a:tailEnd/>
          </a:ln>
        </p:spPr>
        <p:txBody>
          <a:bodyPr wrap="none" lIns="0" tIns="0" rIns="0" bIns="0">
            <a:spAutoFit/>
          </a:bodyPr>
          <a:lstStyle/>
          <a:p>
            <a:pPr>
              <a:defRPr/>
            </a:pPr>
            <a:r>
              <a:rPr lang="en-CA" sz="1100" b="0" kern="1200" dirty="0">
                <a:solidFill>
                  <a:srgbClr val="9D9FA2"/>
                </a:solidFill>
                <a:latin typeface="Arial" pitchFamily="34" charset="0"/>
                <a:ea typeface="MS PGothic" pitchFamily="34" charset="-128"/>
                <a:cs typeface="MS PGothic" charset="0"/>
              </a:rPr>
              <a:t>WBENC</a:t>
            </a:r>
            <a:r>
              <a:rPr lang="en-CA" sz="1100" b="0" kern="1200" baseline="0" dirty="0">
                <a:solidFill>
                  <a:srgbClr val="9D9FA2"/>
                </a:solidFill>
                <a:latin typeface="Arial" pitchFamily="34" charset="0"/>
                <a:ea typeface="MS PGothic" pitchFamily="34" charset="-128"/>
                <a:cs typeface="MS PGothic" charset="0"/>
              </a:rPr>
              <a:t> Board of Directors</a:t>
            </a:r>
            <a:endParaRPr lang="en-CA" sz="1100" b="0" kern="1200" dirty="0">
              <a:solidFill>
                <a:srgbClr val="9D9FA2"/>
              </a:solidFill>
              <a:latin typeface="Arial" pitchFamily="34" charset="0"/>
              <a:ea typeface="MS PGothic" pitchFamily="34" charset="-128"/>
              <a:cs typeface="MS PGothic" charset="0"/>
            </a:endParaRP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475557"/>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169611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F7DCF8D-643D-4925-B8E4-B8F4F0E36D32}"/>
              </a:ext>
            </a:extLst>
          </p:cNvPr>
          <p:cNvSpPr>
            <a:spLocks noChangeArrowheads="1"/>
          </p:cNvSpPr>
          <p:nvPr userDrawn="1"/>
        </p:nvSpPr>
        <p:spPr bwMode="gray">
          <a:xfrm>
            <a:off x="358775" y="6438900"/>
            <a:ext cx="490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2E958106-9EE3-4E08-8534-5E0EF15D5CC1}" type="slidenum">
              <a:rPr lang="en-US" sz="1200" b="0" smtClean="0">
                <a:solidFill>
                  <a:srgbClr val="000000"/>
                </a:solidFill>
              </a:rPr>
              <a:pPr defTabSz="685800" eaLnBrk="1" hangingPunct="1">
                <a:defRPr/>
              </a:pPr>
              <a:t>‹#›</a:t>
            </a:fld>
            <a:endParaRPr lang="en-US" sz="1200" b="0" dirty="0">
              <a:solidFill>
                <a:srgbClr val="000000"/>
              </a:solidFill>
            </a:endParaRPr>
          </a:p>
        </p:txBody>
      </p:sp>
      <p:cxnSp>
        <p:nvCxnSpPr>
          <p:cNvPr id="5" name="Straight Connector 4">
            <a:extLst>
              <a:ext uri="{FF2B5EF4-FFF2-40B4-BE49-F238E27FC236}">
                <a16:creationId xmlns:a16="http://schemas.microsoft.com/office/drawing/2014/main" id="{E31E8999-6094-4025-99A9-7EC297B626A5}"/>
              </a:ext>
            </a:extLst>
          </p:cNvPr>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DEB2314-3AA2-4E63-836E-23FA8D67731A}"/>
              </a:ext>
            </a:extLst>
          </p:cNvPr>
          <p:cNvSpPr txBox="1">
            <a:spLocks noChangeArrowheads="1"/>
          </p:cNvSpPr>
          <p:nvPr userDrawn="1"/>
        </p:nvSpPr>
        <p:spPr bwMode="auto">
          <a:xfrm>
            <a:off x="5037138" y="6489700"/>
            <a:ext cx="866775" cy="127000"/>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Ambassador Deck</a:t>
            </a:r>
          </a:p>
        </p:txBody>
      </p:sp>
      <p:pic>
        <p:nvPicPr>
          <p:cNvPr id="7" name="Picture 13" descr="arrow yellow.png">
            <a:extLst>
              <a:ext uri="{FF2B5EF4-FFF2-40B4-BE49-F238E27FC236}">
                <a16:creationId xmlns:a16="http://schemas.microsoft.com/office/drawing/2014/main" id="{E6DD3059-ECF3-4433-9612-074CAC4820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a:extLst>
              <a:ext uri="{FF2B5EF4-FFF2-40B4-BE49-F238E27FC236}">
                <a16:creationId xmlns:a16="http://schemas.microsoft.com/office/drawing/2014/main" id="{D71745CC-3DD7-427C-ACFB-1F956C8CCD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a:extLst>
              <a:ext uri="{FF2B5EF4-FFF2-40B4-BE49-F238E27FC236}">
                <a16:creationId xmlns:a16="http://schemas.microsoft.com/office/drawing/2014/main" id="{016114CA-29C3-4ECD-9308-A06A9BCA207F}"/>
              </a:ext>
            </a:extLst>
          </p:cNvPr>
          <p:cNvGrpSpPr>
            <a:grpSpLocks/>
          </p:cNvGrpSpPr>
          <p:nvPr userDrawn="1"/>
        </p:nvGrpSpPr>
        <p:grpSpPr bwMode="auto">
          <a:xfrm>
            <a:off x="1330325" y="6492875"/>
            <a:ext cx="182563" cy="182563"/>
            <a:chOff x="1276349" y="5514975"/>
            <a:chExt cx="182880" cy="182880"/>
          </a:xfrm>
        </p:grpSpPr>
        <p:sp>
          <p:nvSpPr>
            <p:cNvPr id="10" name="Freeform 9">
              <a:extLst>
                <a:ext uri="{FF2B5EF4-FFF2-40B4-BE49-F238E27FC236}">
                  <a16:creationId xmlns:a16="http://schemas.microsoft.com/office/drawing/2014/main" id="{F110E293-9779-4122-B372-30352D661F62}"/>
                </a:ext>
              </a:extLst>
            </p:cNvPr>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1" name="Oval 10">
              <a:hlinkClick r:id="" action="ppaction://hlinkshowjump?jump=nextslide"/>
              <a:extLst>
                <a:ext uri="{FF2B5EF4-FFF2-40B4-BE49-F238E27FC236}">
                  <a16:creationId xmlns:a16="http://schemas.microsoft.com/office/drawing/2014/main" id="{6D22B728-591A-4DA1-808C-4100137FDC16}"/>
                </a:ext>
              </a:extLst>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grpSp>
      <p:sp>
        <p:nvSpPr>
          <p:cNvPr id="12" name="Freeform 11">
            <a:hlinkClick r:id="" action="ppaction://hlinkshowjump?jump=previousslide"/>
            <a:extLst>
              <a:ext uri="{FF2B5EF4-FFF2-40B4-BE49-F238E27FC236}">
                <a16:creationId xmlns:a16="http://schemas.microsoft.com/office/drawing/2014/main" id="{721AEC22-DD44-41C0-B717-935F0D7D357E}"/>
              </a:ext>
            </a:extLst>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3" name="Oval 12">
            <a:hlinkClick r:id="" action="ppaction://hlinkshowjump?jump=previousslide"/>
            <a:extLst>
              <a:ext uri="{FF2B5EF4-FFF2-40B4-BE49-F238E27FC236}">
                <a16:creationId xmlns:a16="http://schemas.microsoft.com/office/drawing/2014/main" id="{8C15061D-F749-423E-AA49-F1AAC4FBF988}"/>
              </a:ext>
            </a:extLst>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solidFill>
                <a:srgbClr val="FFFFFF"/>
              </a:solidFill>
            </a:endParaRPr>
          </a:p>
        </p:txBody>
      </p:sp>
      <p:sp>
        <p:nvSpPr>
          <p:cNvPr id="14" name="Rectangle 9">
            <a:extLst>
              <a:ext uri="{FF2B5EF4-FFF2-40B4-BE49-F238E27FC236}">
                <a16:creationId xmlns:a16="http://schemas.microsoft.com/office/drawing/2014/main" id="{7B1EB5F3-8795-4CCF-886C-11203CEEF2BD}"/>
              </a:ext>
            </a:extLst>
          </p:cNvPr>
          <p:cNvSpPr>
            <a:spLocks noChangeArrowheads="1"/>
          </p:cNvSpPr>
          <p:nvPr userDrawn="1"/>
        </p:nvSpPr>
        <p:spPr bwMode="auto">
          <a:xfrm>
            <a:off x="0" y="0"/>
            <a:ext cx="9144000" cy="809625"/>
          </a:xfrm>
          <a:prstGeom prst="rect">
            <a:avLst/>
          </a:prstGeom>
          <a:solidFill>
            <a:schemeClr val="accent4"/>
          </a:solidFill>
          <a:ln w="9525">
            <a:noFill/>
            <a:miter lim="800000"/>
            <a:headEnd/>
            <a:tailEnd/>
          </a:ln>
          <a:effectLst/>
        </p:spPr>
        <p:txBody>
          <a:bodyPr wrap="none" anchor="ctr"/>
          <a:lstStyle/>
          <a:p>
            <a:pPr eaLnBrk="1" hangingPunct="1">
              <a:defRPr/>
            </a:pPr>
            <a:endParaRPr lang="en-CA" dirty="0">
              <a:solidFill>
                <a:srgbClr val="000000"/>
              </a:solidFill>
              <a:latin typeface="Arial" charset="0"/>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276336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9D3EDF74-0876-394D-B506-218C0AA127F4}"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p:spPr>
        <p:txBody>
          <a:bodyPr wrap="none" anchor="ctr"/>
          <a:lstStyle/>
          <a:p>
            <a:pPr>
              <a:defRPr/>
            </a:pPr>
            <a:endParaRPr lang="en-CA" dirty="0">
              <a:latin typeface="Arial" pitchFamily="34" charset="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6138010" y="6489700"/>
            <a:ext cx="1700787" cy="169277"/>
          </a:xfrm>
          <a:prstGeom prst="rect">
            <a:avLst/>
          </a:prstGeom>
          <a:noFill/>
          <a:ln w="9525">
            <a:noFill/>
            <a:miter lim="800000"/>
            <a:headEnd/>
            <a:tailEnd/>
          </a:ln>
        </p:spPr>
        <p:txBody>
          <a:bodyPr wrap="none" lIns="0" tIns="0" rIns="0" bIns="0">
            <a:spAutoFit/>
          </a:bodyPr>
          <a:lstStyle/>
          <a:p>
            <a:pPr>
              <a:defRPr/>
            </a:pPr>
            <a:r>
              <a:rPr lang="en-CA" sz="1100" b="0" dirty="0">
                <a:solidFill>
                  <a:srgbClr val="9D9FA2"/>
                </a:solidFill>
                <a:latin typeface="Arial" pitchFamily="34" charset="0"/>
                <a:ea typeface="MS PGothic" pitchFamily="34" charset="-128"/>
                <a:cs typeface="+mn-cs"/>
              </a:rPr>
              <a:t>WBENC</a:t>
            </a:r>
            <a:r>
              <a:rPr lang="en-CA" sz="1100" b="0" baseline="0" dirty="0">
                <a:solidFill>
                  <a:srgbClr val="9D9FA2"/>
                </a:solidFill>
                <a:latin typeface="Arial" pitchFamily="34" charset="0"/>
                <a:ea typeface="MS PGothic" pitchFamily="34" charset="-128"/>
                <a:cs typeface="+mn-cs"/>
              </a:rPr>
              <a:t> Board of Directors</a:t>
            </a:r>
            <a:endParaRPr lang="en-CA" sz="1100" b="0" dirty="0">
              <a:solidFill>
                <a:srgbClr val="9D9FA2"/>
              </a:solidFill>
              <a:latin typeface="Arial" pitchFamily="34" charset="0"/>
              <a:ea typeface="MS PGothic" pitchFamily="34" charset="-128"/>
              <a:cs typeface="+mn-cs"/>
            </a:endParaRP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3758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9A13FA59-D8BC-204D-A970-488720E04AA3}" type="slidenum">
              <a:rPr lang="en-US" sz="1600" b="0"/>
              <a:pPr defTabSz="914400"/>
              <a:t>‹#›</a:t>
            </a:fld>
            <a:endParaRPr lang="en-US" sz="1600" b="0" dirty="0"/>
          </a:p>
        </p:txBody>
      </p:sp>
      <p:cxnSp>
        <p:nvCxnSpPr>
          <p:cNvPr id="6" name="Straight Connector 5"/>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21"/>
          <p:cNvGrpSpPr>
            <a:grpSpLocks/>
          </p:cNvGrpSpPr>
          <p:nvPr userDrawn="1"/>
        </p:nvGrpSpPr>
        <p:grpSpPr bwMode="auto">
          <a:xfrm>
            <a:off x="1330325" y="6492875"/>
            <a:ext cx="182563" cy="182563"/>
            <a:chOff x="1276349" y="5514975"/>
            <a:chExt cx="182880" cy="182880"/>
          </a:xfrm>
        </p:grpSpPr>
        <p:sp>
          <p:nvSpPr>
            <p:cNvPr id="13" name="Freeform 12"/>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5" name="Freeform 14">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6" name="Oval 15">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7"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2841625" y="1159845"/>
            <a:ext cx="5916613" cy="4765675"/>
          </a:xfrm>
        </p:spPr>
        <p:txBody>
          <a:bodyPr/>
          <a:lstStyle>
            <a:lvl1pPr marL="0" indent="0">
              <a:spcBef>
                <a:spcPts val="1200"/>
              </a:spcBef>
              <a:defRPr sz="18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8"/>
          <p:cNvSpPr>
            <a:spLocks noGrp="1"/>
          </p:cNvSpPr>
          <p:nvPr>
            <p:ph type="body" sz="quarter" idx="10"/>
          </p:nvPr>
        </p:nvSpPr>
        <p:spPr>
          <a:xfrm>
            <a:off x="384175" y="1159845"/>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600" b="1" kern="1200" baseline="0" dirty="0" smtClean="0">
                <a:solidFill>
                  <a:srgbClr val="008C97"/>
                </a:solidFill>
                <a:latin typeface="Arial" pitchFamily="34" charset="0"/>
                <a:ea typeface="Geneva" pitchFamily="68" charset="-128"/>
                <a:cs typeface="Arial" pitchFamily="34" charset="0"/>
              </a:defRPr>
            </a:lvl1pPr>
            <a:lvl2pPr>
              <a:defRPr lang="en-US" sz="1600" b="0" kern="1200" baseline="0" dirty="0" smtClean="0">
                <a:solidFill>
                  <a:schemeClr val="tx1"/>
                </a:solidFill>
                <a:latin typeface="Arial" pitchFamily="34" charset="0"/>
                <a:ea typeface="Geneva" pitchFamily="68" charset="-128"/>
                <a:cs typeface="Arial" pitchFamily="34" charset="0"/>
              </a:defRPr>
            </a:lvl2pPr>
            <a:lvl3pPr>
              <a:defRPr sz="1400">
                <a:solidFill>
                  <a:schemeClr val="tx1"/>
                </a:solidFill>
              </a:defRPr>
            </a:lvl3pPr>
            <a:lvl4pPr>
              <a:defRPr sz="13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9" name="TextBox 18"/>
          <p:cNvSpPr txBox="1">
            <a:spLocks noChangeArrowheads="1"/>
          </p:cNvSpPr>
          <p:nvPr userDrawn="1"/>
        </p:nvSpPr>
        <p:spPr bwMode="auto">
          <a:xfrm>
            <a:off x="6138010" y="6489700"/>
            <a:ext cx="1700787" cy="169277"/>
          </a:xfrm>
          <a:prstGeom prst="rect">
            <a:avLst/>
          </a:prstGeom>
          <a:noFill/>
          <a:ln w="9525">
            <a:noFill/>
            <a:miter lim="800000"/>
            <a:headEnd/>
            <a:tailEnd/>
          </a:ln>
        </p:spPr>
        <p:txBody>
          <a:bodyPr wrap="none" lIns="0" tIns="0" rIns="0" bIns="0">
            <a:spAutoFit/>
          </a:bodyPr>
          <a:lstStyle/>
          <a:p>
            <a:pPr>
              <a:defRPr/>
            </a:pPr>
            <a:r>
              <a:rPr lang="en-CA" sz="1100" b="0" kern="1200" dirty="0">
                <a:solidFill>
                  <a:srgbClr val="9D9FA2"/>
                </a:solidFill>
                <a:latin typeface="Arial" pitchFamily="34" charset="0"/>
                <a:ea typeface="MS PGothic" pitchFamily="34" charset="-128"/>
                <a:cs typeface="MS PGothic" charset="0"/>
              </a:rPr>
              <a:t>WBENC</a:t>
            </a:r>
            <a:r>
              <a:rPr lang="en-CA" sz="1100" b="0" kern="1200" baseline="0" dirty="0">
                <a:solidFill>
                  <a:srgbClr val="9D9FA2"/>
                </a:solidFill>
                <a:latin typeface="Arial" pitchFamily="34" charset="0"/>
                <a:ea typeface="MS PGothic" pitchFamily="34" charset="-128"/>
                <a:cs typeface="MS PGothic" charset="0"/>
              </a:rPr>
              <a:t> Board of Directors</a:t>
            </a:r>
            <a:endParaRPr lang="en-CA" sz="1100" b="0" kern="1200" dirty="0">
              <a:solidFill>
                <a:srgbClr val="9D9FA2"/>
              </a:solidFill>
              <a:latin typeface="Arial" pitchFamily="34" charset="0"/>
              <a:ea typeface="MS PGothic" pitchFamily="34" charset="-128"/>
              <a:cs typeface="MS PGothic" charset="0"/>
            </a:endParaRPr>
          </a:p>
        </p:txBody>
      </p:sp>
      <p:pic>
        <p:nvPicPr>
          <p:cNvPr id="20"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11205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391338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F65CCFC5-E934-3246-A96B-EA4F5BFDB207}"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4"/>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6138010" y="6489700"/>
            <a:ext cx="1700787" cy="169277"/>
          </a:xfrm>
          <a:prstGeom prst="rect">
            <a:avLst/>
          </a:prstGeom>
          <a:noFill/>
          <a:ln w="9525">
            <a:noFill/>
            <a:miter lim="800000"/>
            <a:headEnd/>
            <a:tailEnd/>
          </a:ln>
        </p:spPr>
        <p:txBody>
          <a:bodyPr wrap="none" lIns="0" tIns="0" rIns="0" bIns="0">
            <a:spAutoFit/>
          </a:bodyPr>
          <a:lstStyle/>
          <a:p>
            <a:pPr>
              <a:defRPr/>
            </a:pPr>
            <a:r>
              <a:rPr lang="en-CA" sz="1100" b="0" dirty="0">
                <a:solidFill>
                  <a:srgbClr val="9D9FA2"/>
                </a:solidFill>
                <a:latin typeface="Arial" pitchFamily="34" charset="0"/>
                <a:ea typeface="MS PGothic" pitchFamily="34" charset="-128"/>
                <a:cs typeface="+mn-cs"/>
              </a:rPr>
              <a:t>WBENC Board of Directors</a:t>
            </a: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28022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7E1ED6-D18E-7E4C-942C-754239F4DEEE}" type="datetimeFigureOut">
              <a:rPr lang="en-US" smtClean="0"/>
              <a:pPr/>
              <a:t>7/5/2017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3A8ACA-56C4-6F49-BFA1-0B66D77E34E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8194" name="Text Placeholder 2"/>
          <p:cNvSpPr>
            <a:spLocks noGrp="1"/>
          </p:cNvSpPr>
          <p:nvPr>
            <p:ph type="body" idx="1"/>
          </p:nvPr>
        </p:nvSpPr>
        <p:spPr bwMode="gray">
          <a:xfrm>
            <a:off x="384175"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Title Placeholder 1"/>
          <p:cNvSpPr>
            <a:spLocks noGrp="1"/>
          </p:cNvSpPr>
          <p:nvPr userDrawn="1">
            <p:ph type="title"/>
          </p:nvPr>
        </p:nvSpPr>
        <p:spPr bwMode="gray">
          <a:xfrm>
            <a:off x="384175"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4" r:id="rId4"/>
    <p:sldLayoutId id="2147483710" r:id="rId5"/>
    <p:sldLayoutId id="2147483711" r:id="rId6"/>
    <p:sldLayoutId id="2147483706" r:id="rId7"/>
    <p:sldLayoutId id="2147483712" r:id="rId8"/>
    <p:sldLayoutId id="2147483713" r:id="rId9"/>
  </p:sldLayoutIdLst>
  <p:transition>
    <p:wipe dir="r"/>
  </p:transition>
  <p:txStyles>
    <p:title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p:titleStyle>
    <p:bodyStyle>
      <a:lvl1pPr marL="342900" indent="-342900" algn="l" rtl="0" eaLnBrk="0" fontAlgn="base" hangingPunct="0">
        <a:lnSpc>
          <a:spcPct val="90000"/>
        </a:lnSpc>
        <a:spcBef>
          <a:spcPct val="45000"/>
        </a:spcBef>
        <a:spcAft>
          <a:spcPct val="0"/>
        </a:spcAft>
        <a:buClr>
          <a:schemeClr val="tx1"/>
        </a:buClr>
        <a:buSzPct val="70000"/>
        <a:buFont typeface="Wingdings" charset="0"/>
        <a:buChar char="•"/>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charset="0"/>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charset="0"/>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charset="0"/>
        <a:buChar char="l"/>
        <a:defRPr sz="2000"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charset="0"/>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384176"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1"/>
          <p:cNvSpPr>
            <a:spLocks noGrp="1"/>
          </p:cNvSpPr>
          <p:nvPr userDrawn="1">
            <p:ph type="title"/>
          </p:nvPr>
        </p:nvSpPr>
        <p:spPr bwMode="gray">
          <a:xfrm>
            <a:off x="384176"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52444150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transition>
    <p:wipe dir="r"/>
  </p:transition>
  <p:hf sldNum="0" hdr="0" ftr="0"/>
  <p:txStyles>
    <p:titleStyle>
      <a:lvl1pPr algn="l" rtl="0" eaLnBrk="0" fontAlgn="base" hangingPunct="0">
        <a:lnSpc>
          <a:spcPct val="90000"/>
        </a:lnSpc>
        <a:spcBef>
          <a:spcPct val="0"/>
        </a:spcBef>
        <a:spcAft>
          <a:spcPct val="0"/>
        </a:spcAft>
        <a:defRPr sz="21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5pPr>
      <a:lvl6pPr marL="3429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6pPr>
      <a:lvl7pPr marL="6858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7pPr>
      <a:lvl8pPr marL="10287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8pPr>
      <a:lvl9pPr marL="13716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9pPr>
    </p:titleStyle>
    <p:bodyStyle>
      <a:lvl1pPr marL="257175" indent="-257175" algn="l" rtl="0" eaLnBrk="0" fontAlgn="base" hangingPunct="0">
        <a:lnSpc>
          <a:spcPct val="90000"/>
        </a:lnSpc>
        <a:spcBef>
          <a:spcPct val="45000"/>
        </a:spcBef>
        <a:spcAft>
          <a:spcPct val="0"/>
        </a:spcAft>
        <a:buClr>
          <a:schemeClr val="tx1"/>
        </a:buClr>
        <a:buSzPct val="70000"/>
        <a:buFont typeface="Wingdings" pitchFamily="2" charset="2"/>
        <a:defRPr sz="1800" kern="1200">
          <a:solidFill>
            <a:schemeClr val="tx1"/>
          </a:solidFill>
          <a:latin typeface="+mn-lt"/>
          <a:ea typeface="MS PGothic" pitchFamily="34" charset="-128"/>
          <a:cs typeface="+mn-cs"/>
        </a:defRPr>
      </a:lvl1pPr>
      <a:lvl2pPr marL="242888" indent="-241697" algn="l" rtl="0" eaLnBrk="0" fontAlgn="base" hangingPunct="0">
        <a:lnSpc>
          <a:spcPct val="90000"/>
        </a:lnSpc>
        <a:spcBef>
          <a:spcPct val="40000"/>
        </a:spcBef>
        <a:spcAft>
          <a:spcPct val="0"/>
        </a:spcAft>
        <a:buClr>
          <a:schemeClr val="accent1"/>
        </a:buClr>
        <a:buSzPct val="70000"/>
        <a:buFont typeface="Wingdings" pitchFamily="2" charset="2"/>
        <a:buChar char="l"/>
        <a:defRPr sz="1650" kern="1200">
          <a:solidFill>
            <a:schemeClr val="tx1"/>
          </a:solidFill>
          <a:latin typeface="+mn-lt"/>
          <a:ea typeface="Geneva" pitchFamily="68" charset="-128"/>
          <a:cs typeface="+mn-cs"/>
        </a:defRPr>
      </a:lvl2pPr>
      <a:lvl3pPr marL="450056" indent="-205979" algn="l" rtl="0" eaLnBrk="0" fontAlgn="base" hangingPunct="0">
        <a:lnSpc>
          <a:spcPct val="90000"/>
        </a:lnSpc>
        <a:spcBef>
          <a:spcPct val="25000"/>
        </a:spcBef>
        <a:spcAft>
          <a:spcPct val="25000"/>
        </a:spcAft>
        <a:buClr>
          <a:schemeClr val="accent2"/>
        </a:buClr>
        <a:buSzPct val="70000"/>
        <a:buFont typeface="Wingdings" pitchFamily="2" charset="2"/>
        <a:buChar char="l"/>
        <a:defRPr sz="1500" kern="1200">
          <a:solidFill>
            <a:schemeClr val="tx1"/>
          </a:solidFill>
          <a:latin typeface="+mn-lt"/>
          <a:ea typeface="Geneva" pitchFamily="68" charset="-128"/>
          <a:cs typeface="+mn-cs"/>
        </a:defRPr>
      </a:lvl3pPr>
      <a:lvl4pPr marL="642938" indent="-191691" algn="l" rtl="0" eaLnBrk="0" fontAlgn="base" hangingPunct="0">
        <a:lnSpc>
          <a:spcPct val="90000"/>
        </a:lnSpc>
        <a:spcBef>
          <a:spcPct val="25000"/>
        </a:spcBef>
        <a:spcAft>
          <a:spcPct val="0"/>
        </a:spcAft>
        <a:buClr>
          <a:schemeClr val="tx1"/>
        </a:buClr>
        <a:buSzPct val="70000"/>
        <a:buFont typeface="Wingdings" pitchFamily="2" charset="2"/>
        <a:buChar char="l"/>
        <a:defRPr kern="1200">
          <a:solidFill>
            <a:schemeClr val="tx1"/>
          </a:solidFill>
          <a:latin typeface="+mn-lt"/>
          <a:ea typeface="Geneva" pitchFamily="68" charset="-128"/>
          <a:cs typeface="+mn-cs"/>
        </a:defRPr>
      </a:lvl4pPr>
      <a:lvl5pPr marL="864394" indent="-220266" algn="l" rtl="0" eaLnBrk="0" fontAlgn="base" hangingPunct="0">
        <a:lnSpc>
          <a:spcPct val="90000"/>
        </a:lnSpc>
        <a:spcBef>
          <a:spcPct val="25000"/>
        </a:spcBef>
        <a:spcAft>
          <a:spcPct val="0"/>
        </a:spcAft>
        <a:buClr>
          <a:schemeClr val="tx2"/>
        </a:buClr>
        <a:buSzPct val="70000"/>
        <a:buFont typeface="Wingdings" pitchFamily="2" charset="2"/>
        <a:buChar char="l"/>
        <a:defRPr sz="1200" kern="1200">
          <a:solidFill>
            <a:schemeClr val="tx1"/>
          </a:solidFill>
          <a:latin typeface="+mn-lt"/>
          <a:ea typeface="Geneva" pitchFamily="6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37DA3D69-3EBF-4551-992A-A21A6EE00DA1}"/>
              </a:ext>
            </a:extLst>
          </p:cNvPr>
          <p:cNvSpPr>
            <a:spLocks noGrp="1"/>
          </p:cNvSpPr>
          <p:nvPr>
            <p:ph type="body" idx="1"/>
          </p:nvPr>
        </p:nvSpPr>
        <p:spPr bwMode="gray">
          <a:xfrm>
            <a:off x="384175"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1">
            <a:extLst>
              <a:ext uri="{FF2B5EF4-FFF2-40B4-BE49-F238E27FC236}">
                <a16:creationId xmlns:a16="http://schemas.microsoft.com/office/drawing/2014/main" id="{645817F6-23CE-402C-A4FB-24F3D19CA006}"/>
              </a:ext>
            </a:extLst>
          </p:cNvPr>
          <p:cNvSpPr>
            <a:spLocks noGrp="1"/>
          </p:cNvSpPr>
          <p:nvPr>
            <p:ph type="title"/>
          </p:nvPr>
        </p:nvSpPr>
        <p:spPr bwMode="gray">
          <a:xfrm>
            <a:off x="384175"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76959474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ransition>
    <p:wipe dir="r"/>
  </p:transition>
  <p:txStyles>
    <p:title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p:titleStyle>
    <p:bodyStyle>
      <a:lvl1pPr marL="342900" indent="-342900" algn="l" rtl="0" eaLnBrk="0" fontAlgn="base" hangingPunct="0">
        <a:lnSpc>
          <a:spcPct val="90000"/>
        </a:lnSpc>
        <a:spcBef>
          <a:spcPct val="45000"/>
        </a:spcBef>
        <a:spcAft>
          <a:spcPct val="0"/>
        </a:spcAft>
        <a:buClr>
          <a:schemeClr val="tx1"/>
        </a:buClr>
        <a:buSzPct val="70000"/>
        <a:buFont typeface="Wingdings" panose="05000000000000000000" pitchFamily="2" charset="2"/>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panose="05000000000000000000" pitchFamily="2" charset="2"/>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panose="05000000000000000000" pitchFamily="2" charset="2"/>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panose="05000000000000000000" pitchFamily="2" charset="2"/>
        <a:buChar char="l"/>
        <a:defRPr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panose="05000000000000000000" pitchFamily="2" charset="2"/>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050" name="Text Placeholder 2">
            <a:extLst>
              <a:ext uri="{FF2B5EF4-FFF2-40B4-BE49-F238E27FC236}">
                <a16:creationId xmlns:a16="http://schemas.microsoft.com/office/drawing/2014/main" id="{9F9707B9-F9E0-4ABE-86E7-E6111559EDA0}"/>
              </a:ext>
            </a:extLst>
          </p:cNvPr>
          <p:cNvSpPr>
            <a:spLocks noGrp="1"/>
          </p:cNvSpPr>
          <p:nvPr>
            <p:ph type="body" idx="1"/>
          </p:nvPr>
        </p:nvSpPr>
        <p:spPr bwMode="gray">
          <a:xfrm>
            <a:off x="384175"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itle Placeholder 1">
            <a:extLst>
              <a:ext uri="{FF2B5EF4-FFF2-40B4-BE49-F238E27FC236}">
                <a16:creationId xmlns:a16="http://schemas.microsoft.com/office/drawing/2014/main" id="{C568FFCF-A172-4632-915C-C1A714874108}"/>
              </a:ext>
            </a:extLst>
          </p:cNvPr>
          <p:cNvSpPr>
            <a:spLocks noGrp="1"/>
          </p:cNvSpPr>
          <p:nvPr userDrawn="1">
            <p:ph type="title"/>
          </p:nvPr>
        </p:nvSpPr>
        <p:spPr bwMode="gray">
          <a:xfrm>
            <a:off x="384175"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1903669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ransition>
    <p:wipe dir="r"/>
  </p:transition>
  <p:hf sldNum="0" hdr="0" ftr="0"/>
  <p:txStyles>
    <p:titleStyle>
      <a:lvl1pPr algn="l" rtl="0" eaLnBrk="0" fontAlgn="base" hangingPunct="0">
        <a:lnSpc>
          <a:spcPct val="90000"/>
        </a:lnSpc>
        <a:spcBef>
          <a:spcPct val="0"/>
        </a:spcBef>
        <a:spcAft>
          <a:spcPct val="0"/>
        </a:spcAft>
        <a:defRPr sz="21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5pPr>
      <a:lvl6pPr marL="3429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6pPr>
      <a:lvl7pPr marL="6858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7pPr>
      <a:lvl8pPr marL="10287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8pPr>
      <a:lvl9pPr marL="13716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9pPr>
    </p:titleStyle>
    <p:bodyStyle>
      <a:lvl1pPr marL="257175" indent="-257175" algn="l" rtl="0" eaLnBrk="0" fontAlgn="base" hangingPunct="0">
        <a:lnSpc>
          <a:spcPct val="90000"/>
        </a:lnSpc>
        <a:spcBef>
          <a:spcPct val="45000"/>
        </a:spcBef>
        <a:spcAft>
          <a:spcPct val="0"/>
        </a:spcAft>
        <a:buClr>
          <a:schemeClr val="tx1"/>
        </a:buClr>
        <a:buSzPct val="70000"/>
        <a:buFont typeface="Wingdings" panose="05000000000000000000" pitchFamily="2" charset="2"/>
        <a:defRPr kern="1200">
          <a:solidFill>
            <a:schemeClr val="tx1"/>
          </a:solidFill>
          <a:latin typeface="+mn-lt"/>
          <a:ea typeface="MS PGothic" pitchFamily="34" charset="-128"/>
          <a:cs typeface="+mn-cs"/>
        </a:defRPr>
      </a:lvl1pPr>
      <a:lvl2pPr marL="242888" indent="-241300" algn="l" rtl="0" eaLnBrk="0" fontAlgn="base" hangingPunct="0">
        <a:lnSpc>
          <a:spcPct val="90000"/>
        </a:lnSpc>
        <a:spcBef>
          <a:spcPct val="40000"/>
        </a:spcBef>
        <a:spcAft>
          <a:spcPct val="0"/>
        </a:spcAft>
        <a:buClr>
          <a:schemeClr val="accent1"/>
        </a:buClr>
        <a:buSzPct val="70000"/>
        <a:buFont typeface="Wingdings" panose="05000000000000000000" pitchFamily="2" charset="2"/>
        <a:buChar char="l"/>
        <a:defRPr sz="1600" kern="1200">
          <a:solidFill>
            <a:schemeClr val="tx1"/>
          </a:solidFill>
          <a:latin typeface="+mn-lt"/>
          <a:ea typeface="Geneva" pitchFamily="68" charset="-128"/>
          <a:cs typeface="+mn-cs"/>
        </a:defRPr>
      </a:lvl2pPr>
      <a:lvl3pPr marL="449263" indent="-204788" algn="l" rtl="0" eaLnBrk="0" fontAlgn="base" hangingPunct="0">
        <a:lnSpc>
          <a:spcPct val="90000"/>
        </a:lnSpc>
        <a:spcBef>
          <a:spcPct val="25000"/>
        </a:spcBef>
        <a:spcAft>
          <a:spcPct val="25000"/>
        </a:spcAft>
        <a:buClr>
          <a:schemeClr val="accent2"/>
        </a:buClr>
        <a:buSzPct val="70000"/>
        <a:buFont typeface="Wingdings" panose="05000000000000000000" pitchFamily="2" charset="2"/>
        <a:buChar char="l"/>
        <a:defRPr sz="1500" kern="1200">
          <a:solidFill>
            <a:schemeClr val="tx1"/>
          </a:solidFill>
          <a:latin typeface="+mn-lt"/>
          <a:ea typeface="Geneva" pitchFamily="68" charset="-128"/>
          <a:cs typeface="+mn-cs"/>
        </a:defRPr>
      </a:lvl3pPr>
      <a:lvl4pPr marL="642938" indent="-190500" algn="l" rtl="0" eaLnBrk="0" fontAlgn="base" hangingPunct="0">
        <a:lnSpc>
          <a:spcPct val="90000"/>
        </a:lnSpc>
        <a:spcBef>
          <a:spcPct val="25000"/>
        </a:spcBef>
        <a:spcAft>
          <a:spcPct val="0"/>
        </a:spcAft>
        <a:buClr>
          <a:schemeClr val="tx1"/>
        </a:buClr>
        <a:buSzPct val="70000"/>
        <a:buFont typeface="Wingdings" panose="05000000000000000000" pitchFamily="2" charset="2"/>
        <a:buChar char="l"/>
        <a:defRPr kern="1200">
          <a:solidFill>
            <a:schemeClr val="tx1"/>
          </a:solidFill>
          <a:latin typeface="+mn-lt"/>
          <a:ea typeface="Geneva" pitchFamily="68" charset="-128"/>
          <a:cs typeface="+mn-cs"/>
        </a:defRPr>
      </a:lvl4pPr>
      <a:lvl5pPr marL="863600" indent="-219075" algn="l" rtl="0" eaLnBrk="0" fontAlgn="base" hangingPunct="0">
        <a:lnSpc>
          <a:spcPct val="90000"/>
        </a:lnSpc>
        <a:spcBef>
          <a:spcPct val="25000"/>
        </a:spcBef>
        <a:spcAft>
          <a:spcPct val="0"/>
        </a:spcAft>
        <a:buClr>
          <a:schemeClr val="tx2"/>
        </a:buClr>
        <a:buSzPct val="70000"/>
        <a:buFont typeface="Wingdings" panose="05000000000000000000" pitchFamily="2" charset="2"/>
        <a:buChar char="l"/>
        <a:defRPr sz="1200" kern="1200">
          <a:solidFill>
            <a:schemeClr val="tx1"/>
          </a:solidFill>
          <a:latin typeface="+mn-lt"/>
          <a:ea typeface="Geneva" pitchFamily="6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jsasso@wbenc.or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5" name="Group 4"/>
          <p:cNvGrpSpPr>
            <a:grpSpLocks/>
          </p:cNvGrpSpPr>
          <p:nvPr/>
        </p:nvGrpSpPr>
        <p:grpSpPr bwMode="auto">
          <a:xfrm>
            <a:off x="7952753" y="6126065"/>
            <a:ext cx="528638" cy="527050"/>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2" name="Title 1"/>
          <p:cNvSpPr>
            <a:spLocks noGrp="1"/>
          </p:cNvSpPr>
          <p:nvPr>
            <p:ph type="ctrTitle"/>
          </p:nvPr>
        </p:nvSpPr>
        <p:spPr>
          <a:xfrm>
            <a:off x="249497" y="3544805"/>
            <a:ext cx="7940587" cy="2628091"/>
          </a:xfrm>
        </p:spPr>
        <p:txBody>
          <a:bodyPr/>
          <a:lstStyle/>
          <a:p>
            <a:r>
              <a:rPr lang="en-US" sz="3600" dirty="0"/>
              <a:t>WBENC Board of Directors </a:t>
            </a:r>
            <a:br>
              <a:rPr lang="en-US" sz="3600" dirty="0"/>
            </a:br>
            <a:r>
              <a:rPr lang="en-US" sz="3600" dirty="0"/>
              <a:t>Meeting</a:t>
            </a:r>
            <a:br>
              <a:rPr lang="en-US" sz="3600" dirty="0">
                <a:solidFill>
                  <a:schemeClr val="accent2"/>
                </a:solidFill>
              </a:rPr>
            </a:br>
            <a:br>
              <a:rPr lang="en-US" sz="3600" dirty="0">
                <a:solidFill>
                  <a:schemeClr val="accent2"/>
                </a:solidFill>
              </a:rPr>
            </a:br>
            <a:r>
              <a:rPr lang="en-US" sz="3600" dirty="0">
                <a:solidFill>
                  <a:schemeClr val="tx2"/>
                </a:solidFill>
              </a:rPr>
              <a:t>June 2017</a:t>
            </a:r>
          </a:p>
        </p:txBody>
      </p:sp>
    </p:spTree>
    <p:extLst>
      <p:ext uri="{BB962C8B-B14F-4D97-AF65-F5344CB8AC3E}">
        <p14:creationId xmlns:p14="http://schemas.microsoft.com/office/powerpoint/2010/main" val="3295454008"/>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5" name="Group 4"/>
          <p:cNvGrpSpPr>
            <a:grpSpLocks/>
          </p:cNvGrpSpPr>
          <p:nvPr/>
        </p:nvGrpSpPr>
        <p:grpSpPr bwMode="auto">
          <a:xfrm>
            <a:off x="7952753" y="6126065"/>
            <a:ext cx="528638" cy="527050"/>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8" name="Subtitle 7"/>
          <p:cNvSpPr>
            <a:spLocks noGrp="1"/>
          </p:cNvSpPr>
          <p:nvPr>
            <p:ph type="subTitle" idx="1"/>
          </p:nvPr>
        </p:nvSpPr>
        <p:spPr>
          <a:xfrm>
            <a:off x="-597978" y="5026779"/>
            <a:ext cx="8491993" cy="1532673"/>
          </a:xfrm>
        </p:spPr>
        <p:txBody>
          <a:bodyPr/>
          <a:lstStyle/>
          <a:p>
            <a:pPr algn="ctr">
              <a:buNone/>
            </a:pPr>
            <a:r>
              <a:rPr lang="en-CA" sz="4000" dirty="0">
                <a:solidFill>
                  <a:schemeClr val="accent1"/>
                </a:solidFill>
              </a:rPr>
              <a:t>June 19, 2017</a:t>
            </a:r>
          </a:p>
        </p:txBody>
      </p:sp>
      <p:sp>
        <p:nvSpPr>
          <p:cNvPr id="9" name="Rectangle 8"/>
          <p:cNvSpPr>
            <a:spLocks noGrp="1"/>
          </p:cNvSpPr>
          <p:nvPr>
            <p:ph type="ctrTitle"/>
          </p:nvPr>
        </p:nvSpPr>
        <p:spPr>
          <a:xfrm>
            <a:off x="-438484" y="3826291"/>
            <a:ext cx="8226425" cy="1478239"/>
          </a:xfrm>
          <a:noFill/>
        </p:spPr>
        <p:txBody>
          <a:bodyPr>
            <a:noAutofit/>
          </a:bodyPr>
          <a:lstStyle/>
          <a:p>
            <a:pPr algn="ctr"/>
            <a:r>
              <a:rPr lang="en-CA" sz="4000" dirty="0"/>
              <a:t>Treasurer’s Report to the </a:t>
            </a:r>
            <a:br>
              <a:rPr lang="en-CA" sz="4000" dirty="0"/>
            </a:br>
            <a:r>
              <a:rPr lang="en-CA" sz="4000" dirty="0"/>
              <a:t>Board of Directors</a:t>
            </a:r>
            <a:br>
              <a:rPr lang="en-CA" sz="4000" dirty="0"/>
            </a:br>
            <a:endParaRPr lang="en-CA" sz="4000" dirty="0"/>
          </a:p>
        </p:txBody>
      </p:sp>
    </p:spTree>
    <p:extLst>
      <p:ext uri="{BB962C8B-B14F-4D97-AF65-F5344CB8AC3E}">
        <p14:creationId xmlns:p14="http://schemas.microsoft.com/office/powerpoint/2010/main" val="36848492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Presentation Topics</a:t>
            </a:r>
            <a:endParaRPr lang="en-US" dirty="0"/>
          </a:p>
        </p:txBody>
      </p:sp>
      <p:sp>
        <p:nvSpPr>
          <p:cNvPr id="3" name="Content Placeholder 2"/>
          <p:cNvSpPr>
            <a:spLocks noGrp="1"/>
          </p:cNvSpPr>
          <p:nvPr>
            <p:ph idx="1"/>
          </p:nvPr>
        </p:nvSpPr>
        <p:spPr>
          <a:xfrm>
            <a:off x="466062" y="1037064"/>
            <a:ext cx="8378825" cy="5073804"/>
          </a:xfrm>
        </p:spPr>
        <p:txBody>
          <a:bodyPr>
            <a:normAutofit/>
          </a:bodyPr>
          <a:lstStyle/>
          <a:p>
            <a:pPr lvl="1"/>
            <a:endParaRPr lang="en-US" sz="2800" dirty="0"/>
          </a:p>
          <a:p>
            <a:pPr lvl="1">
              <a:spcAft>
                <a:spcPts val="600"/>
              </a:spcAft>
            </a:pPr>
            <a:r>
              <a:rPr lang="en-US" sz="3000" dirty="0"/>
              <a:t>Year-to-date May 31, 2017 Financial Results</a:t>
            </a:r>
            <a:endParaRPr lang="en-US" sz="2800" dirty="0"/>
          </a:p>
          <a:p>
            <a:pPr lvl="1">
              <a:spcAft>
                <a:spcPts val="600"/>
              </a:spcAft>
            </a:pPr>
            <a:r>
              <a:rPr lang="en-US" sz="3000" dirty="0"/>
              <a:t>Summit + Salute Financial Performance</a:t>
            </a:r>
          </a:p>
          <a:p>
            <a:pPr lvl="1">
              <a:spcAft>
                <a:spcPts val="600"/>
              </a:spcAft>
            </a:pPr>
            <a:r>
              <a:rPr lang="en-US" sz="3000" dirty="0"/>
              <a:t>National Conference Progress</a:t>
            </a:r>
          </a:p>
          <a:p>
            <a:pPr lvl="1">
              <a:spcAft>
                <a:spcPts val="600"/>
              </a:spcAft>
            </a:pPr>
            <a:r>
              <a:rPr lang="en-US" sz="3000" dirty="0"/>
              <a:t>Status of 2016 Audit</a:t>
            </a:r>
          </a:p>
          <a:p>
            <a:pPr lvl="1">
              <a:spcAft>
                <a:spcPts val="600"/>
              </a:spcAft>
            </a:pPr>
            <a:r>
              <a:rPr lang="en-US" sz="3000" dirty="0"/>
              <a:t>Update on Dorothy B. Brothers account</a:t>
            </a:r>
          </a:p>
          <a:p>
            <a:pPr lvl="1">
              <a:spcAft>
                <a:spcPts val="600"/>
              </a:spcAft>
            </a:pPr>
            <a:r>
              <a:rPr lang="en-US" sz="3000" dirty="0"/>
              <a:t>2018 Budget Development Schedule</a:t>
            </a:r>
            <a:endParaRPr lang="en-US" sz="2800" dirty="0"/>
          </a:p>
        </p:txBody>
      </p:sp>
    </p:spTree>
    <p:extLst>
      <p:ext uri="{BB962C8B-B14F-4D97-AF65-F5344CB8AC3E}">
        <p14:creationId xmlns:p14="http://schemas.microsoft.com/office/powerpoint/2010/main" val="414590383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Year-to-Date May, 2017 Financial Results</a:t>
            </a:r>
            <a:endParaRPr lang="en-US" dirty="0"/>
          </a:p>
        </p:txBody>
      </p:sp>
      <p:sp>
        <p:nvSpPr>
          <p:cNvPr id="3" name="Content Placeholder 2"/>
          <p:cNvSpPr>
            <a:spLocks noGrp="1"/>
          </p:cNvSpPr>
          <p:nvPr>
            <p:ph idx="1"/>
          </p:nvPr>
        </p:nvSpPr>
        <p:spPr>
          <a:xfrm>
            <a:off x="384175" y="1159845"/>
            <a:ext cx="8378825" cy="4972014"/>
          </a:xfrm>
        </p:spPr>
        <p:txBody>
          <a:bodyPr>
            <a:normAutofit/>
          </a:bodyPr>
          <a:lstStyle/>
          <a:p>
            <a:pPr marL="1587" lvl="1" indent="0">
              <a:buNone/>
            </a:pPr>
            <a:r>
              <a:rPr lang="en-US" sz="2800" dirty="0"/>
              <a:t>Balance Sheet as of May 31, 2017</a:t>
            </a:r>
          </a:p>
          <a:p>
            <a:pPr marL="1587" lvl="1" indent="0">
              <a:buNone/>
            </a:pPr>
            <a:endParaRPr lang="en-US" sz="1800" dirty="0"/>
          </a:p>
          <a:p>
            <a:pPr lvl="2"/>
            <a:r>
              <a:rPr lang="en-US" sz="2600" dirty="0"/>
              <a:t>Cash: $7.65mm </a:t>
            </a:r>
            <a:r>
              <a:rPr lang="en-US" dirty="0"/>
              <a:t>($6.01mm at 5/31/16)</a:t>
            </a:r>
          </a:p>
          <a:p>
            <a:pPr lvl="2"/>
            <a:r>
              <a:rPr lang="en-US" sz="2600" dirty="0">
                <a:latin typeface="Arial" panose="020B0604020202020204" pitchFamily="34" charset="0"/>
              </a:rPr>
              <a:t>Accounts Receivable, net: $1.41mm </a:t>
            </a:r>
            <a:r>
              <a:rPr lang="en-US" dirty="0">
                <a:latin typeface="Arial" panose="020B0604020202020204" pitchFamily="34" charset="0"/>
              </a:rPr>
              <a:t>($1.73mm at 5/31/16)</a:t>
            </a:r>
            <a:endParaRPr lang="en-US" dirty="0"/>
          </a:p>
          <a:p>
            <a:pPr lvl="3">
              <a:buClr>
                <a:schemeClr val="accent2"/>
              </a:buClr>
            </a:pPr>
            <a:r>
              <a:rPr lang="en-US" sz="2600" dirty="0"/>
              <a:t>Collections – as of 6/15/17, $581k (43%) of this balance has been collected</a:t>
            </a:r>
          </a:p>
          <a:p>
            <a:pPr lvl="2"/>
            <a:r>
              <a:rPr lang="en-US" sz="2600" dirty="0"/>
              <a:t>Net Liquid Current Assets: $8.52mm </a:t>
            </a:r>
            <a:r>
              <a:rPr lang="en-US" dirty="0"/>
              <a:t>($7.50mm at 5/31/16)  Calculation:  Cash + Accounts Receivable - Accounts Payable - Accrued Expenses</a:t>
            </a:r>
          </a:p>
          <a:p>
            <a:pPr lvl="2"/>
            <a:r>
              <a:rPr lang="en-US" sz="2600" dirty="0"/>
              <a:t>Net Working Capital: $8.30mm </a:t>
            </a:r>
            <a:r>
              <a:rPr lang="en-US" dirty="0"/>
              <a:t>($7.58mm at 5/31/16)</a:t>
            </a:r>
            <a:r>
              <a:rPr lang="en-US" sz="2600" dirty="0"/>
              <a:t>  </a:t>
            </a:r>
            <a:r>
              <a:rPr lang="en-US" dirty="0"/>
              <a:t>Calculation:  Current Assets – Current Liabilities</a:t>
            </a:r>
          </a:p>
          <a:p>
            <a:endParaRPr lang="en-US" dirty="0"/>
          </a:p>
        </p:txBody>
      </p:sp>
    </p:spTree>
    <p:extLst>
      <p:ext uri="{BB962C8B-B14F-4D97-AF65-F5344CB8AC3E}">
        <p14:creationId xmlns:p14="http://schemas.microsoft.com/office/powerpoint/2010/main" val="176446602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Year-to-Date May, 2017 Financial Results</a:t>
            </a:r>
            <a:endParaRPr lang="en-US" dirty="0"/>
          </a:p>
        </p:txBody>
      </p:sp>
      <p:sp>
        <p:nvSpPr>
          <p:cNvPr id="3" name="Content Placeholder 2"/>
          <p:cNvSpPr>
            <a:spLocks noGrp="1"/>
          </p:cNvSpPr>
          <p:nvPr>
            <p:ph idx="1"/>
          </p:nvPr>
        </p:nvSpPr>
        <p:spPr>
          <a:xfrm>
            <a:off x="384175" y="880946"/>
            <a:ext cx="8378825" cy="4984595"/>
          </a:xfrm>
        </p:spPr>
        <p:txBody>
          <a:bodyPr>
            <a:normAutofit/>
          </a:bodyPr>
          <a:lstStyle/>
          <a:p>
            <a:pPr marL="1587" lvl="1" indent="0">
              <a:buNone/>
            </a:pPr>
            <a:endParaRPr lang="en-US" sz="2800" dirty="0"/>
          </a:p>
          <a:p>
            <a:pPr marL="1587" lvl="1" indent="0">
              <a:buNone/>
            </a:pPr>
            <a:r>
              <a:rPr lang="en-US" sz="2600" dirty="0"/>
              <a:t>As of May 31, 2017:</a:t>
            </a:r>
          </a:p>
          <a:p>
            <a:pPr lvl="1">
              <a:spcAft>
                <a:spcPts val="1200"/>
              </a:spcAft>
            </a:pPr>
            <a:r>
              <a:rPr lang="en-US" sz="2600" b="1" dirty="0"/>
              <a:t>Revenue:</a:t>
            </a:r>
            <a:r>
              <a:rPr lang="en-US" sz="2600" dirty="0"/>
              <a:t> WBENC has reached </a:t>
            </a:r>
            <a:r>
              <a:rPr lang="en-US" sz="2600" b="1" dirty="0"/>
              <a:t>$10.73mm</a:t>
            </a:r>
            <a:r>
              <a:rPr lang="en-US" sz="2600" dirty="0"/>
              <a:t>, which is 93% of the budgeted amount of $11.58mm </a:t>
            </a:r>
            <a:r>
              <a:rPr lang="en-US" sz="2000" dirty="0"/>
              <a:t>(at 5/31/16, 89% of the total 2016 revenue budget had been achieved)</a:t>
            </a:r>
          </a:p>
          <a:p>
            <a:pPr lvl="1">
              <a:spcAft>
                <a:spcPts val="1200"/>
              </a:spcAft>
            </a:pPr>
            <a:r>
              <a:rPr lang="en-US" sz="2600" dirty="0"/>
              <a:t>Expenses: $4.98mm, which is 43% of the budgeted amount of $11.58mm</a:t>
            </a:r>
          </a:p>
          <a:p>
            <a:pPr lvl="1">
              <a:spcAft>
                <a:spcPts val="1200"/>
              </a:spcAft>
            </a:pPr>
            <a:r>
              <a:rPr lang="en-US" sz="2600" dirty="0"/>
              <a:t>Change in Net Assets (Net Income): $5.75mm (This will be greatly reduced as the year goes on; WBENC still expects a break-even budget.)</a:t>
            </a:r>
          </a:p>
          <a:p>
            <a:pPr lvl="1"/>
            <a:endParaRPr lang="en-US" sz="2800" dirty="0"/>
          </a:p>
          <a:p>
            <a:pPr lvl="2"/>
            <a:endParaRPr lang="en-US" sz="2600" dirty="0"/>
          </a:p>
        </p:txBody>
      </p:sp>
    </p:spTree>
    <p:extLst>
      <p:ext uri="{BB962C8B-B14F-4D97-AF65-F5344CB8AC3E}">
        <p14:creationId xmlns:p14="http://schemas.microsoft.com/office/powerpoint/2010/main" val="255280964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Year-to-Date May, 2017 Financial Results</a:t>
            </a:r>
            <a:endParaRPr lang="en-US" dirty="0"/>
          </a:p>
        </p:txBody>
      </p:sp>
      <p:sp>
        <p:nvSpPr>
          <p:cNvPr id="3" name="Content Placeholder 2"/>
          <p:cNvSpPr>
            <a:spLocks noGrp="1"/>
          </p:cNvSpPr>
          <p:nvPr>
            <p:ph idx="1"/>
          </p:nvPr>
        </p:nvSpPr>
        <p:spPr/>
        <p:txBody>
          <a:bodyPr/>
          <a:lstStyle/>
          <a:p>
            <a:pPr marL="0" indent="0">
              <a:buNone/>
            </a:pPr>
            <a:r>
              <a:rPr lang="en-US" sz="2800" b="1" dirty="0"/>
              <a:t>Membership</a:t>
            </a:r>
          </a:p>
          <a:p>
            <a:pPr>
              <a:buClr>
                <a:schemeClr val="accent5">
                  <a:lumMod val="50000"/>
                </a:schemeClr>
              </a:buClr>
              <a:buFont typeface="Courier New" panose="02070309020205020404" pitchFamily="49" charset="0"/>
              <a:buChar char="o"/>
            </a:pPr>
            <a:r>
              <a:rPr lang="en-US" sz="2600" dirty="0"/>
              <a:t>Membership revenue comprises 37% of WBENC’s total revenue budget</a:t>
            </a:r>
          </a:p>
          <a:p>
            <a:pPr>
              <a:buClr>
                <a:schemeClr val="accent5">
                  <a:lumMod val="50000"/>
                </a:schemeClr>
              </a:buClr>
              <a:buFont typeface="Courier New" panose="02070309020205020404" pitchFamily="49" charset="0"/>
              <a:buChar char="o"/>
            </a:pPr>
            <a:r>
              <a:rPr lang="en-US" sz="2600" dirty="0"/>
              <a:t>As of 5/31/17, WBENC has recognized $4.07mm of its $4.29mm membership budget (95%)</a:t>
            </a:r>
          </a:p>
          <a:p>
            <a:pPr>
              <a:buClr>
                <a:schemeClr val="accent5">
                  <a:lumMod val="50000"/>
                </a:schemeClr>
              </a:buClr>
              <a:buFont typeface="Courier New" panose="02070309020205020404" pitchFamily="49" charset="0"/>
              <a:buChar char="o"/>
            </a:pPr>
            <a:r>
              <a:rPr lang="en-US" sz="2600" dirty="0"/>
              <a:t>WBENC will achieve its 2017 membership budget once an additional $229k worth of membership revenue is recognized in June, July, and August</a:t>
            </a:r>
          </a:p>
          <a:p>
            <a:pPr>
              <a:buClr>
                <a:schemeClr val="accent5">
                  <a:lumMod val="50000"/>
                </a:schemeClr>
              </a:buClr>
              <a:buFont typeface="Courier New" panose="02070309020205020404" pitchFamily="49" charset="0"/>
              <a:buChar char="o"/>
            </a:pPr>
            <a:r>
              <a:rPr lang="en-US" sz="2600" dirty="0"/>
              <a:t>WBENC currently has 312 Corporate Members in comparison with 301 at the end of 2016</a:t>
            </a:r>
          </a:p>
          <a:p>
            <a:pPr>
              <a:buClr>
                <a:schemeClr val="accent5">
                  <a:lumMod val="50000"/>
                </a:schemeClr>
              </a:buClr>
              <a:buFont typeface="Courier New" panose="02070309020205020404" pitchFamily="49" charset="0"/>
              <a:buChar char="o"/>
            </a:pPr>
            <a:endParaRPr lang="en-US" sz="2800" b="1" dirty="0"/>
          </a:p>
        </p:txBody>
      </p:sp>
    </p:spTree>
    <p:extLst>
      <p:ext uri="{BB962C8B-B14F-4D97-AF65-F5344CB8AC3E}">
        <p14:creationId xmlns:p14="http://schemas.microsoft.com/office/powerpoint/2010/main" val="204927177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2017 Summit + Salute Financial Performance</a:t>
            </a:r>
          </a:p>
        </p:txBody>
      </p:sp>
      <p:graphicFrame>
        <p:nvGraphicFramePr>
          <p:cNvPr id="4" name="Content Placeholder 3"/>
          <p:cNvGraphicFramePr>
            <a:graphicFrameLocks noGrp="1"/>
          </p:cNvGraphicFramePr>
          <p:nvPr>
            <p:ph idx="1"/>
            <p:extLst/>
          </p:nvPr>
        </p:nvGraphicFramePr>
        <p:xfrm>
          <a:off x="463464" y="970767"/>
          <a:ext cx="8304306" cy="5144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200833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2017 Summit + Salute Financial Performance</a:t>
            </a:r>
            <a:endParaRPr lang="en-US" dirty="0"/>
          </a:p>
        </p:txBody>
      </p:sp>
      <p:sp>
        <p:nvSpPr>
          <p:cNvPr id="3" name="Content Placeholder 2"/>
          <p:cNvSpPr>
            <a:spLocks noGrp="1"/>
          </p:cNvSpPr>
          <p:nvPr>
            <p:ph idx="1"/>
          </p:nvPr>
        </p:nvSpPr>
        <p:spPr>
          <a:xfrm>
            <a:off x="384175" y="1204333"/>
            <a:ext cx="8378825" cy="4721188"/>
          </a:xfrm>
        </p:spPr>
        <p:txBody>
          <a:bodyPr/>
          <a:lstStyle/>
          <a:p>
            <a:pPr marL="0" indent="0">
              <a:lnSpc>
                <a:spcPct val="100000"/>
              </a:lnSpc>
              <a:spcAft>
                <a:spcPts val="600"/>
              </a:spcAft>
              <a:buNone/>
            </a:pPr>
            <a:r>
              <a:rPr lang="en-US" sz="2300" dirty="0"/>
              <a:t>Since WBENC experienced strong sponsorship and registration sales for the Summit + Salute, Management elected to use some of the President’s discretionary budget on some enhancements to the event:</a:t>
            </a:r>
          </a:p>
          <a:p>
            <a:pPr>
              <a:lnSpc>
                <a:spcPct val="100000"/>
              </a:lnSpc>
              <a:spcAft>
                <a:spcPts val="600"/>
              </a:spcAft>
              <a:buClr>
                <a:schemeClr val="accent5">
                  <a:lumMod val="50000"/>
                </a:schemeClr>
              </a:buClr>
              <a:buFont typeface="Courier New" panose="02070309020205020404" pitchFamily="49" charset="0"/>
              <a:buChar char="o"/>
            </a:pPr>
            <a:r>
              <a:rPr lang="en-US" sz="2300" dirty="0"/>
              <a:t>Upgraded to the digital stage in the main ballroom to improve the experience for WBENC’s attendees</a:t>
            </a:r>
          </a:p>
          <a:p>
            <a:pPr>
              <a:lnSpc>
                <a:spcPct val="100000"/>
              </a:lnSpc>
              <a:spcAft>
                <a:spcPts val="600"/>
              </a:spcAft>
              <a:buClr>
                <a:schemeClr val="accent5">
                  <a:lumMod val="50000"/>
                </a:schemeClr>
              </a:buClr>
              <a:buFont typeface="Courier New" panose="02070309020205020404" pitchFamily="49" charset="0"/>
              <a:buChar char="o"/>
            </a:pPr>
            <a:r>
              <a:rPr lang="en-US" sz="2300" dirty="0"/>
              <a:t>Created the 20</a:t>
            </a:r>
            <a:r>
              <a:rPr lang="en-US" sz="2300" baseline="30000" dirty="0"/>
              <a:t>th</a:t>
            </a:r>
            <a:r>
              <a:rPr lang="en-US" sz="2300" dirty="0"/>
              <a:t> Anniversary Magazines that were distributed to all attendees (in-kind agreement with WBE – Highroad Press)</a:t>
            </a:r>
          </a:p>
          <a:p>
            <a:pPr marL="0" indent="0">
              <a:lnSpc>
                <a:spcPct val="100000"/>
              </a:lnSpc>
              <a:spcAft>
                <a:spcPts val="600"/>
              </a:spcAft>
              <a:buClr>
                <a:schemeClr val="accent5">
                  <a:lumMod val="50000"/>
                </a:schemeClr>
              </a:buClr>
              <a:buNone/>
            </a:pPr>
            <a:r>
              <a:rPr lang="en-US" sz="2300" dirty="0"/>
              <a:t>These incremental costs did cause the event’s expenses to exceed the amount originally budgeted, but they are fully covered by the President’s discretionary budget.</a:t>
            </a:r>
          </a:p>
        </p:txBody>
      </p:sp>
    </p:spTree>
    <p:extLst>
      <p:ext uri="{BB962C8B-B14F-4D97-AF65-F5344CB8AC3E}">
        <p14:creationId xmlns:p14="http://schemas.microsoft.com/office/powerpoint/2010/main" val="378190234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National Conference Progress</a:t>
            </a:r>
          </a:p>
        </p:txBody>
      </p:sp>
      <p:graphicFrame>
        <p:nvGraphicFramePr>
          <p:cNvPr id="4" name="Content Placeholder 3"/>
          <p:cNvGraphicFramePr>
            <a:graphicFrameLocks noGrp="1"/>
          </p:cNvGraphicFramePr>
          <p:nvPr>
            <p:ph idx="1"/>
            <p:extLst/>
          </p:nvPr>
        </p:nvGraphicFramePr>
        <p:xfrm>
          <a:off x="211874" y="1014761"/>
          <a:ext cx="8742556" cy="4984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4857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Update on Other Items</a:t>
            </a:r>
            <a:endParaRPr lang="en-US" dirty="0"/>
          </a:p>
        </p:txBody>
      </p:sp>
      <p:sp>
        <p:nvSpPr>
          <p:cNvPr id="3" name="Content Placeholder 2"/>
          <p:cNvSpPr>
            <a:spLocks noGrp="1"/>
          </p:cNvSpPr>
          <p:nvPr>
            <p:ph idx="1"/>
          </p:nvPr>
        </p:nvSpPr>
        <p:spPr>
          <a:xfrm>
            <a:off x="384175" y="1583472"/>
            <a:ext cx="8378825" cy="4487389"/>
          </a:xfrm>
        </p:spPr>
        <p:txBody>
          <a:bodyPr>
            <a:normAutofit/>
          </a:bodyPr>
          <a:lstStyle/>
          <a:p>
            <a:pPr lvl="1"/>
            <a:r>
              <a:rPr lang="en-US" sz="2800" dirty="0"/>
              <a:t>Field work for the 2016 audit was completed in April, 2017.  The auditors are reviewing the audit file and expect to have a draft to WBENC Management by the end of this month.</a:t>
            </a:r>
          </a:p>
          <a:p>
            <a:pPr marL="1587" lvl="1" indent="0">
              <a:buNone/>
            </a:pPr>
            <a:endParaRPr lang="en-US" sz="2800" dirty="0"/>
          </a:p>
          <a:p>
            <a:pPr lvl="1"/>
            <a:r>
              <a:rPr lang="en-US" sz="2800" dirty="0"/>
              <a:t>In June, 2017, WBENC transferred the primary Dorothy B. Brothers account to an interest-bearing account.</a:t>
            </a:r>
          </a:p>
        </p:txBody>
      </p:sp>
    </p:spTree>
    <p:extLst>
      <p:ext uri="{BB962C8B-B14F-4D97-AF65-F5344CB8AC3E}">
        <p14:creationId xmlns:p14="http://schemas.microsoft.com/office/powerpoint/2010/main" val="3655084685"/>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Budget Development Schedule</a:t>
            </a:r>
          </a:p>
        </p:txBody>
      </p:sp>
      <p:sp>
        <p:nvSpPr>
          <p:cNvPr id="3" name="Content Placeholder 2"/>
          <p:cNvSpPr>
            <a:spLocks noGrp="1"/>
          </p:cNvSpPr>
          <p:nvPr>
            <p:ph idx="1"/>
          </p:nvPr>
        </p:nvSpPr>
        <p:spPr>
          <a:xfrm>
            <a:off x="384175" y="1449658"/>
            <a:ext cx="8378825" cy="4475861"/>
          </a:xfrm>
        </p:spPr>
        <p:txBody>
          <a:bodyPr/>
          <a:lstStyle/>
          <a:p>
            <a:pPr>
              <a:buClr>
                <a:schemeClr val="accent5">
                  <a:lumMod val="50000"/>
                </a:schemeClr>
              </a:buClr>
              <a:buFont typeface="Courier New" panose="02070309020205020404" pitchFamily="49" charset="0"/>
              <a:buChar char="o"/>
            </a:pPr>
            <a:r>
              <a:rPr lang="en-US" sz="2800" dirty="0"/>
              <a:t>Budget development will occur in July and August</a:t>
            </a:r>
          </a:p>
          <a:p>
            <a:pPr lvl="2">
              <a:buClr>
                <a:schemeClr val="accent5">
                  <a:lumMod val="50000"/>
                </a:schemeClr>
              </a:buClr>
              <a:buFont typeface="Courier New" panose="02070309020205020404" pitchFamily="49" charset="0"/>
              <a:buChar char="o"/>
            </a:pPr>
            <a:r>
              <a:rPr lang="en-US" sz="2800" dirty="0"/>
              <a:t>A forecast will be completed as a part of this process</a:t>
            </a:r>
          </a:p>
          <a:p>
            <a:pPr>
              <a:buClr>
                <a:schemeClr val="accent5">
                  <a:lumMod val="50000"/>
                </a:schemeClr>
              </a:buClr>
              <a:buFont typeface="Courier New" panose="02070309020205020404" pitchFamily="49" charset="0"/>
              <a:buChar char="o"/>
            </a:pPr>
            <a:r>
              <a:rPr lang="en-US" sz="2800" dirty="0"/>
              <a:t>Propose to Finance Committee in September</a:t>
            </a:r>
          </a:p>
          <a:p>
            <a:pPr>
              <a:buClr>
                <a:schemeClr val="accent5">
                  <a:lumMod val="50000"/>
                </a:schemeClr>
              </a:buClr>
              <a:buFont typeface="Courier New" panose="02070309020205020404" pitchFamily="49" charset="0"/>
              <a:buChar char="o"/>
            </a:pPr>
            <a:r>
              <a:rPr lang="en-US" sz="2800" dirty="0"/>
              <a:t>Propose to Extended Executive Committee in October</a:t>
            </a:r>
          </a:p>
          <a:p>
            <a:pPr>
              <a:buClr>
                <a:schemeClr val="accent5">
                  <a:lumMod val="50000"/>
                </a:schemeClr>
              </a:buClr>
              <a:buFont typeface="Courier New" panose="02070309020205020404" pitchFamily="49" charset="0"/>
              <a:buChar char="o"/>
            </a:pPr>
            <a:r>
              <a:rPr lang="en-US" sz="2800" dirty="0"/>
              <a:t>Recommend to the Board and vote on at the November meeting</a:t>
            </a:r>
          </a:p>
        </p:txBody>
      </p:sp>
    </p:spTree>
    <p:extLst>
      <p:ext uri="{BB962C8B-B14F-4D97-AF65-F5344CB8AC3E}">
        <p14:creationId xmlns:p14="http://schemas.microsoft.com/office/powerpoint/2010/main" val="70413279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5" name="Group 4"/>
          <p:cNvGrpSpPr>
            <a:grpSpLocks/>
          </p:cNvGrpSpPr>
          <p:nvPr/>
        </p:nvGrpSpPr>
        <p:grpSpPr bwMode="auto">
          <a:xfrm>
            <a:off x="7952753" y="6126065"/>
            <a:ext cx="528638" cy="527050"/>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2" name="Title 1"/>
          <p:cNvSpPr>
            <a:spLocks noGrp="1"/>
          </p:cNvSpPr>
          <p:nvPr>
            <p:ph type="ctrTitle"/>
          </p:nvPr>
        </p:nvSpPr>
        <p:spPr>
          <a:xfrm>
            <a:off x="410608" y="4842148"/>
            <a:ext cx="6364707" cy="1494310"/>
          </a:xfrm>
        </p:spPr>
        <p:txBody>
          <a:bodyPr/>
          <a:lstStyle/>
          <a:p>
            <a:r>
              <a:rPr lang="en-US" sz="3600" dirty="0">
                <a:solidFill>
                  <a:schemeClr val="accent2"/>
                </a:solidFill>
              </a:rPr>
              <a:t>Nominating Committee Update</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2276770" y="3957896"/>
            <a:ext cx="3454179" cy="72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defTabSz="914400">
              <a:spcBef>
                <a:spcPts val="900"/>
              </a:spcBef>
            </a:pPr>
            <a:r>
              <a:rPr lang="en-CA" sz="5000" b="0" dirty="0">
                <a:solidFill>
                  <a:schemeClr val="accent1"/>
                </a:solidFill>
                <a:ea typeface="ヒラギノ角ゴ Pro W3" charset="0"/>
                <a:cs typeface="ヒラギノ角ゴ Pro W3" charset="0"/>
              </a:rPr>
              <a:t>Questions</a:t>
            </a:r>
            <a:r>
              <a:rPr lang="en-CA" sz="4000" b="0" dirty="0">
                <a:solidFill>
                  <a:schemeClr val="accent1"/>
                </a:solidFill>
                <a:ea typeface="ヒラギノ角ゴ Pro W3" charset="0"/>
                <a:cs typeface="ヒラギノ角ゴ Pro W3" charset="0"/>
              </a:rPr>
              <a:t>?</a:t>
            </a:r>
          </a:p>
        </p:txBody>
      </p:sp>
      <p:grpSp>
        <p:nvGrpSpPr>
          <p:cNvPr id="29699" name="Group 8"/>
          <p:cNvGrpSpPr>
            <a:grpSpLocks/>
          </p:cNvGrpSpPr>
          <p:nvPr/>
        </p:nvGrpSpPr>
        <p:grpSpPr bwMode="auto">
          <a:xfrm>
            <a:off x="8108425" y="6116638"/>
            <a:ext cx="530225" cy="527050"/>
            <a:chOff x="7284195" y="6116102"/>
            <a:chExt cx="528835" cy="527179"/>
          </a:xfrm>
        </p:grpSpPr>
        <p:sp>
          <p:nvSpPr>
            <p:cNvPr id="10" name="Freeform 9"/>
            <p:cNvSpPr>
              <a:spLocks noChangeAspect="1"/>
            </p:cNvSpPr>
            <p:nvPr/>
          </p:nvSpPr>
          <p:spPr>
            <a:xfrm flipH="1">
              <a:off x="7349112" y="6209787"/>
              <a:ext cx="463918" cy="33980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1" name="Oval 10">
              <a:hlinkClick r:id="" action="ppaction://hlinkshowjump?jump=previousslide"/>
            </p:cNvPr>
            <p:cNvSpPr/>
            <p:nvPr/>
          </p:nvSpPr>
          <p:spPr>
            <a:xfrm flipH="1" flipV="1">
              <a:off x="7284195" y="6116102"/>
              <a:ext cx="527252" cy="52717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49159" name="Rectangle 7"/>
          <p:cNvSpPr>
            <a:spLocks noGrp="1"/>
          </p:cNvSpPr>
          <p:nvPr>
            <p:ph type="subTitle" idx="1"/>
          </p:nvPr>
        </p:nvSpPr>
        <p:spPr>
          <a:xfrm>
            <a:off x="2785209" y="5391045"/>
            <a:ext cx="2437300" cy="347662"/>
          </a:xfrm>
        </p:spPr>
        <p:txBody>
          <a:bodyPr/>
          <a:lstStyle/>
          <a:p>
            <a:pPr>
              <a:buFont typeface="Wingdings" charset="0"/>
              <a:buNone/>
              <a:defRPr/>
            </a:pPr>
            <a:r>
              <a:rPr lang="en-CA" dirty="0">
                <a:solidFill>
                  <a:schemeClr val="accent4"/>
                </a:solidFill>
                <a:ea typeface="+mn-ea"/>
              </a:rPr>
              <a:t>Thank You!</a:t>
            </a:r>
          </a:p>
        </p:txBody>
      </p:sp>
    </p:spTree>
    <p:extLst>
      <p:ext uri="{BB962C8B-B14F-4D97-AF65-F5344CB8AC3E}">
        <p14:creationId xmlns:p14="http://schemas.microsoft.com/office/powerpoint/2010/main" val="225861544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5599" y="4807268"/>
            <a:ext cx="8226425" cy="347662"/>
          </a:xfrm>
        </p:spPr>
        <p:txBody>
          <a:bodyPr/>
          <a:lstStyle/>
          <a:p>
            <a:pPr>
              <a:buNone/>
            </a:pPr>
            <a:r>
              <a:rPr lang="en-US" sz="3200" dirty="0"/>
              <a:t>June</a:t>
            </a:r>
            <a:r>
              <a:rPr lang="en-US" dirty="0"/>
              <a:t> Board Meeting Update</a:t>
            </a:r>
          </a:p>
        </p:txBody>
      </p:sp>
      <p:sp>
        <p:nvSpPr>
          <p:cNvPr id="3" name="Title 2"/>
          <p:cNvSpPr>
            <a:spLocks noGrp="1"/>
          </p:cNvSpPr>
          <p:nvPr>
            <p:ph type="ctrTitle"/>
          </p:nvPr>
        </p:nvSpPr>
        <p:spPr/>
        <p:txBody>
          <a:bodyPr/>
          <a:lstStyle/>
          <a:p>
            <a:r>
              <a:rPr lang="en-US" dirty="0"/>
              <a:t>Ambassadors In Action</a:t>
            </a:r>
          </a:p>
        </p:txBody>
      </p:sp>
    </p:spTree>
    <p:extLst>
      <p:ext uri="{BB962C8B-B14F-4D97-AF65-F5344CB8AC3E}">
        <p14:creationId xmlns:p14="http://schemas.microsoft.com/office/powerpoint/2010/main" val="179901197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June Ambassador Updates</a:t>
            </a:r>
          </a:p>
        </p:txBody>
      </p:sp>
      <p:sp>
        <p:nvSpPr>
          <p:cNvPr id="5" name="Rectangle 4"/>
          <p:cNvSpPr/>
          <p:nvPr/>
        </p:nvSpPr>
        <p:spPr>
          <a:xfrm>
            <a:off x="146304" y="474345"/>
            <a:ext cx="8750808" cy="369332"/>
          </a:xfrm>
          <a:prstGeom prst="rect">
            <a:avLst/>
          </a:prstGeom>
        </p:spPr>
        <p:txBody>
          <a:bodyPr wrap="square">
            <a:spAutoFit/>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323504" y="957162"/>
          <a:ext cx="4123946" cy="1249680"/>
        </p:xfrm>
        <a:graphic>
          <a:graphicData uri="http://schemas.openxmlformats.org/drawingml/2006/table">
            <a:tbl>
              <a:tblPr firstRow="1" bandRow="1">
                <a:tableStyleId>{9DCAF9ED-07DC-4A11-8D7F-57B35C25682E}</a:tableStyleId>
              </a:tblPr>
              <a:tblGrid>
                <a:gridCol w="4123946">
                  <a:extLst>
                    <a:ext uri="{9D8B030D-6E8A-4147-A177-3AD203B41FA5}">
                      <a16:colId xmlns:a16="http://schemas.microsoft.com/office/drawing/2014/main" val="20000"/>
                    </a:ext>
                  </a:extLst>
                </a:gridCol>
              </a:tblGrid>
              <a:tr h="8136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Aharoni" panose="02010803020104030203" pitchFamily="2" charset="-79"/>
                          <a:cs typeface="Aharoni" panose="02010803020104030203" pitchFamily="2" charset="-79"/>
                        </a:rPr>
                        <a:t>2017</a:t>
                      </a:r>
                      <a:r>
                        <a:rPr lang="en-US" dirty="0">
                          <a:latin typeface="Aharoni" panose="02010803020104030203" pitchFamily="2" charset="-79"/>
                          <a:cs typeface="Aharoni" panose="02010803020104030203" pitchFamily="2" charset="-79"/>
                        </a:rPr>
                        <a:t> Ambassador Outreach has Resulted</a:t>
                      </a:r>
                      <a:r>
                        <a:rPr lang="en-US" dirty="0">
                          <a:solidFill>
                            <a:schemeClr val="bg1"/>
                          </a:solidFill>
                          <a:latin typeface="Aharoni" panose="02010803020104030203" pitchFamily="2" charset="-79"/>
                          <a:cs typeface="Aharoni" panose="02010803020104030203" pitchFamily="2" charset="-79"/>
                        </a:rPr>
                        <a:t> </a:t>
                      </a:r>
                      <a:r>
                        <a:rPr lang="en-US" u="sng" dirty="0">
                          <a:solidFill>
                            <a:schemeClr val="bg1"/>
                          </a:solidFill>
                          <a:latin typeface="Aharoni" panose="02010803020104030203" pitchFamily="2" charset="-79"/>
                          <a:cs typeface="Aharoni" panose="02010803020104030203" pitchFamily="2" charset="-79"/>
                        </a:rPr>
                        <a:t>in</a:t>
                      </a:r>
                      <a:r>
                        <a:rPr lang="en-US" sz="2000" u="sng" dirty="0">
                          <a:solidFill>
                            <a:schemeClr val="bg1"/>
                          </a:solidFill>
                          <a:latin typeface="Aharoni" panose="02010803020104030203" pitchFamily="2" charset="-79"/>
                          <a:cs typeface="Aharoni" panose="02010803020104030203" pitchFamily="2" charset="-79"/>
                        </a:rPr>
                        <a:t> </a:t>
                      </a:r>
                      <a:r>
                        <a:rPr lang="en-US" sz="2400" u="sng" dirty="0">
                          <a:solidFill>
                            <a:schemeClr val="bg1"/>
                          </a:solidFill>
                          <a:latin typeface="Arial Black" panose="020B0A04020102020204" pitchFamily="34" charset="0"/>
                          <a:cs typeface="Aharoni" panose="02010803020104030203" pitchFamily="2" charset="-79"/>
                        </a:rPr>
                        <a:t>6 </a:t>
                      </a:r>
                      <a:r>
                        <a:rPr lang="en-US" sz="2000" u="sng" dirty="0">
                          <a:solidFill>
                            <a:schemeClr val="bg1"/>
                          </a:solidFill>
                          <a:latin typeface="Aharoni" panose="02010803020104030203" pitchFamily="2" charset="-79"/>
                          <a:cs typeface="Aharoni" panose="02010803020104030203" pitchFamily="2" charset="-79"/>
                        </a:rPr>
                        <a:t>New Members</a:t>
                      </a:r>
                      <a:r>
                        <a:rPr lang="en-US" sz="2000" u="none" dirty="0">
                          <a:solidFill>
                            <a:schemeClr val="bg1"/>
                          </a:solidFill>
                          <a:latin typeface="Aharoni" panose="02010803020104030203" pitchFamily="2" charset="-79"/>
                          <a:cs typeface="Aharoni" panose="02010803020104030203" pitchFamily="2" charset="-79"/>
                        </a:rPr>
                        <a:t>               </a:t>
                      </a:r>
                      <a:r>
                        <a:rPr lang="en-US" sz="1800" u="none" dirty="0">
                          <a:latin typeface="Aharoni" panose="02010803020104030203" pitchFamily="2" charset="-79"/>
                          <a:cs typeface="Aharoni" panose="02010803020104030203" pitchFamily="2" charset="-79"/>
                        </a:rPr>
                        <a:t>and</a:t>
                      </a:r>
                      <a:r>
                        <a:rPr lang="en-US" sz="2000" u="none" dirty="0">
                          <a:latin typeface="Aharoni" panose="02010803020104030203" pitchFamily="2" charset="-79"/>
                          <a:cs typeface="Aharoni" panose="02010803020104030203" pitchFamily="2" charset="-79"/>
                        </a:rPr>
                        <a:t> </a:t>
                      </a:r>
                      <a:r>
                        <a:rPr lang="en-US" sz="2400" u="sng" dirty="0">
                          <a:solidFill>
                            <a:schemeClr val="bg1"/>
                          </a:solidFill>
                          <a:latin typeface="Aharoni" panose="02010803020104030203" pitchFamily="2" charset="-79"/>
                          <a:cs typeface="Aharoni" panose="02010803020104030203" pitchFamily="2" charset="-79"/>
                        </a:rPr>
                        <a:t>1</a:t>
                      </a:r>
                      <a:r>
                        <a:rPr lang="en-US" sz="2800" u="sng" dirty="0">
                          <a:solidFill>
                            <a:schemeClr val="bg1"/>
                          </a:solidFill>
                          <a:latin typeface="Aharoni" panose="02010803020104030203" pitchFamily="2" charset="-79"/>
                          <a:cs typeface="Aharoni" panose="02010803020104030203" pitchFamily="2" charset="-79"/>
                        </a:rPr>
                        <a:t> </a:t>
                      </a:r>
                      <a:r>
                        <a:rPr lang="en-US" sz="2000" u="sng" dirty="0">
                          <a:solidFill>
                            <a:schemeClr val="bg1"/>
                          </a:solidFill>
                          <a:latin typeface="Aharoni" panose="02010803020104030203" pitchFamily="2" charset="-79"/>
                          <a:cs typeface="Aharoni" panose="02010803020104030203" pitchFamily="2" charset="-79"/>
                        </a:rPr>
                        <a:t>Rejoined Member</a:t>
                      </a:r>
                      <a:endParaRPr lang="en-US" dirty="0">
                        <a:solidFill>
                          <a:schemeClr val="bg1"/>
                        </a:solidFill>
                        <a:latin typeface="Aharoni" panose="02010803020104030203" pitchFamily="2" charset="-79"/>
                        <a:cs typeface="Aharoni" panose="02010803020104030203" pitchFamily="2" charset="-79"/>
                      </a:endParaRPr>
                    </a:p>
                  </a:txBody>
                  <a:tcPr/>
                </a:tc>
                <a:extLst>
                  <a:ext uri="{0D108BD9-81ED-4DB2-BD59-A6C34878D82A}">
                    <a16:rowId xmlns:a16="http://schemas.microsoft.com/office/drawing/2014/main" val="10000"/>
                  </a:ext>
                </a:extLst>
              </a:tr>
            </a:tbl>
          </a:graphicData>
        </a:graphic>
      </p:graphicFrame>
      <p:sp>
        <p:nvSpPr>
          <p:cNvPr id="10" name="TextBox 9"/>
          <p:cNvSpPr txBox="1"/>
          <p:nvPr/>
        </p:nvSpPr>
        <p:spPr>
          <a:xfrm>
            <a:off x="4447450" y="957162"/>
            <a:ext cx="4123946" cy="2893100"/>
          </a:xfrm>
          <a:prstGeom prst="rect">
            <a:avLst/>
          </a:prstGeom>
          <a:noFill/>
          <a:ln w="28575">
            <a:solidFill>
              <a:srgbClr val="FFC000"/>
            </a:solidFill>
          </a:ln>
          <a:effectLst/>
        </p:spPr>
        <p:txBody>
          <a:bodyPr wrap="square" rtlCol="0">
            <a:spAutoFit/>
          </a:bodyPr>
          <a:lstStyle/>
          <a:p>
            <a:endParaRPr lang="en-US" sz="100" dirty="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pPr algn="ctr"/>
            <a:r>
              <a:rPr lang="en-US" sz="2400" u="sng" dirty="0">
                <a:solidFill>
                  <a:schemeClr val="accent1"/>
                </a:solidFill>
                <a:latin typeface="Aharoni" panose="02010803020104030203" pitchFamily="2" charset="-79"/>
                <a:cs typeface="Aharoni" panose="02010803020104030203" pitchFamily="2" charset="-79"/>
              </a:rPr>
              <a:t>Q1-Q2 Meeting Highlights</a:t>
            </a:r>
          </a:p>
          <a:p>
            <a:pPr algn="ctr"/>
            <a:endParaRPr lang="en-US" sz="1400" dirty="0">
              <a:solidFill>
                <a:schemeClr val="tx2"/>
              </a:solidFill>
              <a:latin typeface="Aharoni" panose="02010803020104030203" pitchFamily="2" charset="-79"/>
              <a:cs typeface="Aharoni" panose="02010803020104030203" pitchFamily="2" charset="-79"/>
            </a:endParaRPr>
          </a:p>
          <a:p>
            <a:pPr algn="ctr"/>
            <a:r>
              <a:rPr lang="en-US" sz="2000" b="0" dirty="0">
                <a:solidFill>
                  <a:schemeClr val="tx2"/>
                </a:solidFill>
                <a:latin typeface="Calibri" panose="020F0502020204030204" pitchFamily="34" charset="0"/>
                <a:cs typeface="Calibri" panose="020F0502020204030204" pitchFamily="34" charset="0"/>
              </a:rPr>
              <a:t>February:  Tour-New Insights platform</a:t>
            </a:r>
          </a:p>
          <a:p>
            <a:pPr algn="ctr"/>
            <a:endParaRPr lang="en-US" b="0" dirty="0">
              <a:solidFill>
                <a:schemeClr val="tx2"/>
              </a:solidFill>
              <a:latin typeface="Calibri" panose="020F0502020204030204" pitchFamily="34" charset="0"/>
              <a:cs typeface="Calibri" panose="020F0502020204030204" pitchFamily="34" charset="0"/>
            </a:endParaRPr>
          </a:p>
          <a:p>
            <a:pPr algn="ctr"/>
            <a:r>
              <a:rPr lang="en-US" sz="2000" b="0" dirty="0">
                <a:solidFill>
                  <a:schemeClr val="tx2"/>
                </a:solidFill>
                <a:latin typeface="Calibri" panose="020F0502020204030204" pitchFamily="34" charset="0"/>
                <a:cs typeface="Calibri" panose="020F0502020204030204" pitchFamily="34" charset="0"/>
              </a:rPr>
              <a:t>April: Corporate Value Proposition</a:t>
            </a:r>
          </a:p>
          <a:p>
            <a:pPr algn="ctr"/>
            <a:endParaRPr lang="en-US" sz="2000" b="0" dirty="0">
              <a:solidFill>
                <a:schemeClr val="tx2"/>
              </a:solidFill>
              <a:latin typeface="Calibri" panose="020F0502020204030204" pitchFamily="34" charset="0"/>
              <a:cs typeface="Calibri" panose="020F0502020204030204" pitchFamily="34" charset="0"/>
            </a:endParaRPr>
          </a:p>
          <a:p>
            <a:pPr algn="ctr"/>
            <a:r>
              <a:rPr lang="en-US" sz="2000" b="0" dirty="0">
                <a:solidFill>
                  <a:schemeClr val="tx2"/>
                </a:solidFill>
                <a:latin typeface="Calibri" panose="020F0502020204030204" pitchFamily="34" charset="0"/>
                <a:cs typeface="Calibri" panose="020F0502020204030204" pitchFamily="34" charset="0"/>
              </a:rPr>
              <a:t>May:  Summit &amp; Salute Review and NextGen Sneak Peek</a:t>
            </a:r>
          </a:p>
          <a:p>
            <a:endParaRPr lang="en-US" sz="2000" dirty="0"/>
          </a:p>
        </p:txBody>
      </p:sp>
      <p:sp>
        <p:nvSpPr>
          <p:cNvPr id="3" name="TextBox 2">
            <a:extLst>
              <a:ext uri="{FF2B5EF4-FFF2-40B4-BE49-F238E27FC236}">
                <a16:creationId xmlns:a16="http://schemas.microsoft.com/office/drawing/2014/main" id="{9EE14F66-6C84-4D07-AACB-9345484F5D34}"/>
              </a:ext>
            </a:extLst>
          </p:cNvPr>
          <p:cNvSpPr txBox="1"/>
          <p:nvPr/>
        </p:nvSpPr>
        <p:spPr>
          <a:xfrm>
            <a:off x="323504" y="2220271"/>
            <a:ext cx="4123946" cy="3262432"/>
          </a:xfrm>
          <a:prstGeom prst="rect">
            <a:avLst/>
          </a:prstGeom>
          <a:noFill/>
          <a:ln>
            <a:solidFill>
              <a:schemeClr val="accent2"/>
            </a:solidFill>
          </a:ln>
        </p:spPr>
        <p:txBody>
          <a:bodyPr wrap="square" rtlCol="0">
            <a:spAutoFit/>
          </a:bodyPr>
          <a:lstStyle/>
          <a:p>
            <a:endParaRPr lang="en-US" sz="400" dirty="0">
              <a:solidFill>
                <a:schemeClr val="bg2">
                  <a:lumMod val="75000"/>
                </a:schemeClr>
              </a:solidFill>
            </a:endParaRPr>
          </a:p>
          <a:p>
            <a:r>
              <a:rPr lang="en-US" sz="1400" dirty="0">
                <a:solidFill>
                  <a:schemeClr val="bg2">
                    <a:lumMod val="75000"/>
                  </a:schemeClr>
                </a:solidFill>
              </a:rPr>
              <a:t>Thanks to these outstanding Ambassadors:</a:t>
            </a:r>
          </a:p>
          <a:p>
            <a:endParaRPr lang="en-US" sz="1000" dirty="0">
              <a:solidFill>
                <a:schemeClr val="bg2">
                  <a:lumMod val="75000"/>
                </a:schemeClr>
              </a:solidFill>
            </a:endParaRPr>
          </a:p>
          <a:p>
            <a:pPr marL="285750" indent="-285750">
              <a:buFont typeface="Arial" panose="020B0604020202020204" pitchFamily="34" charset="0"/>
              <a:buChar char="•"/>
            </a:pPr>
            <a:r>
              <a:rPr lang="en-US" sz="1400" dirty="0">
                <a:solidFill>
                  <a:schemeClr val="bg2">
                    <a:lumMod val="75000"/>
                  </a:schemeClr>
                </a:solidFill>
              </a:rPr>
              <a:t>Ruby McCleary, </a:t>
            </a:r>
            <a:r>
              <a:rPr lang="en-US" sz="1200" dirty="0">
                <a:solidFill>
                  <a:schemeClr val="bg2">
                    <a:lumMod val="75000"/>
                  </a:schemeClr>
                </a:solidFill>
              </a:rPr>
              <a:t>United Airlines</a:t>
            </a:r>
          </a:p>
          <a:p>
            <a:pPr marL="285750" indent="-285750">
              <a:buFont typeface="Arial" panose="020B0604020202020204" pitchFamily="34" charset="0"/>
              <a:buChar char="•"/>
            </a:pPr>
            <a:r>
              <a:rPr lang="en-US" sz="1400" dirty="0">
                <a:solidFill>
                  <a:schemeClr val="bg2">
                    <a:lumMod val="75000"/>
                  </a:schemeClr>
                </a:solidFill>
              </a:rPr>
              <a:t>Susan Rittscher, </a:t>
            </a:r>
            <a:r>
              <a:rPr lang="en-US" sz="1200" dirty="0">
                <a:solidFill>
                  <a:schemeClr val="bg2">
                    <a:lumMod val="75000"/>
                  </a:schemeClr>
                </a:solidFill>
              </a:rPr>
              <a:t>CWE</a:t>
            </a:r>
          </a:p>
          <a:p>
            <a:pPr marL="285750" indent="-285750">
              <a:buFont typeface="Arial" panose="020B0604020202020204" pitchFamily="34" charset="0"/>
              <a:buChar char="•"/>
            </a:pPr>
            <a:r>
              <a:rPr lang="en-US" sz="1400" dirty="0">
                <a:solidFill>
                  <a:schemeClr val="bg2">
                    <a:lumMod val="75000"/>
                  </a:schemeClr>
                </a:solidFill>
              </a:rPr>
              <a:t>Debra Jennings-Johnson, B</a:t>
            </a:r>
            <a:r>
              <a:rPr lang="en-US" sz="1200" dirty="0">
                <a:solidFill>
                  <a:schemeClr val="bg2">
                    <a:lumMod val="75000"/>
                  </a:schemeClr>
                </a:solidFill>
              </a:rPr>
              <a:t>P </a:t>
            </a:r>
          </a:p>
          <a:p>
            <a:pPr marL="285750" indent="-285750">
              <a:buFont typeface="Arial" panose="020B0604020202020204" pitchFamily="34" charset="0"/>
              <a:buChar char="•"/>
            </a:pPr>
            <a:r>
              <a:rPr lang="en-US" sz="1400" dirty="0">
                <a:solidFill>
                  <a:schemeClr val="bg2">
                    <a:lumMod val="75000"/>
                  </a:schemeClr>
                </a:solidFill>
              </a:rPr>
              <a:t>Ricardo Barrientos, </a:t>
            </a:r>
            <a:r>
              <a:rPr lang="en-US" sz="1200" dirty="0">
                <a:solidFill>
                  <a:schemeClr val="bg2">
                    <a:lumMod val="75000"/>
                  </a:schemeClr>
                </a:solidFill>
              </a:rPr>
              <a:t>PepsiCo</a:t>
            </a:r>
          </a:p>
          <a:p>
            <a:pPr marL="285750" indent="-285750">
              <a:buFont typeface="Arial" panose="020B0604020202020204" pitchFamily="34" charset="0"/>
              <a:buChar char="•"/>
            </a:pPr>
            <a:r>
              <a:rPr lang="en-US" sz="1400" dirty="0">
                <a:solidFill>
                  <a:schemeClr val="bg2">
                    <a:lumMod val="75000"/>
                  </a:schemeClr>
                </a:solidFill>
              </a:rPr>
              <a:t>Andy Butler, </a:t>
            </a:r>
            <a:r>
              <a:rPr lang="en-US" sz="1200" dirty="0">
                <a:solidFill>
                  <a:schemeClr val="bg2">
                    <a:lumMod val="75000"/>
                  </a:schemeClr>
                </a:solidFill>
              </a:rPr>
              <a:t>Procter &amp; Gamble</a:t>
            </a:r>
          </a:p>
          <a:p>
            <a:pPr marL="285750" indent="-285750">
              <a:buFont typeface="Arial" panose="020B0604020202020204" pitchFamily="34" charset="0"/>
              <a:buChar char="•"/>
            </a:pPr>
            <a:r>
              <a:rPr lang="en-US" sz="1400" dirty="0">
                <a:solidFill>
                  <a:schemeClr val="bg2">
                    <a:lumMod val="75000"/>
                  </a:schemeClr>
                </a:solidFill>
              </a:rPr>
              <a:t>Lynne Marie Finn, </a:t>
            </a:r>
            <a:r>
              <a:rPr lang="en-US" sz="1200" dirty="0">
                <a:solidFill>
                  <a:schemeClr val="bg2">
                    <a:lumMod val="75000"/>
                  </a:schemeClr>
                </a:solidFill>
              </a:rPr>
              <a:t>Superior Workforce </a:t>
            </a:r>
          </a:p>
          <a:p>
            <a:r>
              <a:rPr lang="en-US" sz="1200" dirty="0">
                <a:solidFill>
                  <a:schemeClr val="bg2">
                    <a:lumMod val="75000"/>
                  </a:schemeClr>
                </a:solidFill>
              </a:rPr>
              <a:t>	 Solutions</a:t>
            </a:r>
            <a:endParaRPr lang="en-US" sz="1400" dirty="0">
              <a:solidFill>
                <a:schemeClr val="bg2">
                  <a:lumMod val="75000"/>
                </a:schemeClr>
              </a:solidFill>
            </a:endParaRPr>
          </a:p>
          <a:p>
            <a:pPr marL="285750" indent="-285750">
              <a:buFont typeface="Arial" panose="020B0604020202020204" pitchFamily="34" charset="0"/>
              <a:buChar char="•"/>
            </a:pPr>
            <a:r>
              <a:rPr lang="en-US" sz="1400" dirty="0">
                <a:solidFill>
                  <a:schemeClr val="bg2">
                    <a:lumMod val="75000"/>
                  </a:schemeClr>
                </a:solidFill>
              </a:rPr>
              <a:t>Patti Massey, </a:t>
            </a:r>
            <a:r>
              <a:rPr lang="en-US" sz="1200" dirty="0">
                <a:solidFill>
                  <a:schemeClr val="bg2">
                    <a:lumMod val="75000"/>
                  </a:schemeClr>
                </a:solidFill>
              </a:rPr>
              <a:t>MYCA Group, Inc.</a:t>
            </a:r>
          </a:p>
          <a:p>
            <a:pPr marL="285750" indent="-285750">
              <a:buFont typeface="Arial" panose="020B0604020202020204" pitchFamily="34" charset="0"/>
              <a:buChar char="•"/>
            </a:pPr>
            <a:r>
              <a:rPr lang="en-US" sz="1400" dirty="0">
                <a:solidFill>
                  <a:schemeClr val="bg2">
                    <a:lumMod val="75000"/>
                  </a:schemeClr>
                </a:solidFill>
              </a:rPr>
              <a:t>Juli Sinnett, </a:t>
            </a:r>
            <a:r>
              <a:rPr lang="en-US" sz="1200" dirty="0">
                <a:solidFill>
                  <a:schemeClr val="bg2">
                    <a:lumMod val="75000"/>
                  </a:schemeClr>
                </a:solidFill>
              </a:rPr>
              <a:t>SwervePoint</a:t>
            </a:r>
          </a:p>
          <a:p>
            <a:pPr marL="285750" indent="-285750">
              <a:buFont typeface="Arial" panose="020B0604020202020204" pitchFamily="34" charset="0"/>
              <a:buChar char="•"/>
            </a:pPr>
            <a:r>
              <a:rPr lang="en-US" sz="1400" dirty="0">
                <a:solidFill>
                  <a:schemeClr val="bg2">
                    <a:lumMod val="75000"/>
                  </a:schemeClr>
                </a:solidFill>
              </a:rPr>
              <a:t>Theresa Harrison, </a:t>
            </a:r>
            <a:r>
              <a:rPr lang="en-US" sz="1200" dirty="0">
                <a:solidFill>
                  <a:schemeClr val="bg2">
                    <a:lumMod val="75000"/>
                  </a:schemeClr>
                </a:solidFill>
              </a:rPr>
              <a:t>EY</a:t>
            </a:r>
          </a:p>
          <a:p>
            <a:pPr marL="285750" indent="-285750">
              <a:buFont typeface="Arial" panose="020B0604020202020204" pitchFamily="34" charset="0"/>
              <a:buChar char="•"/>
            </a:pPr>
            <a:r>
              <a:rPr lang="en-US" sz="1400" dirty="0">
                <a:solidFill>
                  <a:schemeClr val="bg2">
                    <a:lumMod val="75000"/>
                  </a:schemeClr>
                </a:solidFill>
              </a:rPr>
              <a:t>Geri Swift &amp; Angela Dowd-Burton, </a:t>
            </a:r>
          </a:p>
          <a:p>
            <a:r>
              <a:rPr lang="en-US" sz="1400" dirty="0">
                <a:solidFill>
                  <a:schemeClr val="bg2">
                    <a:lumMod val="75000"/>
                  </a:schemeClr>
                </a:solidFill>
              </a:rPr>
              <a:t> 	 </a:t>
            </a:r>
            <a:r>
              <a:rPr lang="en-US" sz="1200" dirty="0">
                <a:solidFill>
                  <a:schemeClr val="bg2">
                    <a:lumMod val="75000"/>
                  </a:schemeClr>
                </a:solidFill>
              </a:rPr>
              <a:t>WBEC-PA, DE, sNJ</a:t>
            </a:r>
          </a:p>
          <a:p>
            <a:endParaRPr lang="en-US" sz="1050" dirty="0">
              <a:solidFill>
                <a:schemeClr val="bg2">
                  <a:lumMod val="75000"/>
                </a:schemeClr>
              </a:solidFill>
            </a:endParaRPr>
          </a:p>
        </p:txBody>
      </p:sp>
      <p:sp>
        <p:nvSpPr>
          <p:cNvPr id="4" name="TextBox 3">
            <a:extLst>
              <a:ext uri="{FF2B5EF4-FFF2-40B4-BE49-F238E27FC236}">
                <a16:creationId xmlns:a16="http://schemas.microsoft.com/office/drawing/2014/main" id="{EAE902D0-4A96-45BD-80C3-B1DB68204B45}"/>
              </a:ext>
            </a:extLst>
          </p:cNvPr>
          <p:cNvSpPr txBox="1"/>
          <p:nvPr/>
        </p:nvSpPr>
        <p:spPr>
          <a:xfrm>
            <a:off x="4447450" y="3850262"/>
            <a:ext cx="4123946" cy="1631216"/>
          </a:xfrm>
          <a:prstGeom prst="rect">
            <a:avLst/>
          </a:prstGeom>
          <a:solidFill>
            <a:schemeClr val="accent2">
              <a:lumMod val="20000"/>
              <a:lumOff val="80000"/>
            </a:schemeClr>
          </a:solidFill>
          <a:ln>
            <a:solidFill>
              <a:schemeClr val="accent2"/>
            </a:solidFill>
          </a:ln>
        </p:spPr>
        <p:txBody>
          <a:bodyPr wrap="square" rtlCol="0">
            <a:spAutoFit/>
          </a:bodyPr>
          <a:lstStyle/>
          <a:p>
            <a:pPr algn="ctr"/>
            <a:endParaRPr lang="en-US" sz="1000" u="sng" dirty="0">
              <a:solidFill>
                <a:schemeClr val="accent1"/>
              </a:solidFill>
              <a:latin typeface="Aharoni" panose="02010803020104030203" pitchFamily="2" charset="-79"/>
              <a:cs typeface="Aharoni" panose="02010803020104030203" pitchFamily="2" charset="-79"/>
            </a:endParaRPr>
          </a:p>
          <a:p>
            <a:pPr algn="ctr"/>
            <a:r>
              <a:rPr lang="en-US" u="sng" dirty="0">
                <a:solidFill>
                  <a:schemeClr val="accent1"/>
                </a:solidFill>
                <a:latin typeface="Aharoni" panose="02010803020104030203" pitchFamily="2" charset="-79"/>
                <a:cs typeface="Aharoni" panose="02010803020104030203" pitchFamily="2" charset="-79"/>
              </a:rPr>
              <a:t>Upcoming Q3 Meeting Topics</a:t>
            </a:r>
          </a:p>
          <a:p>
            <a:pPr algn="ctr"/>
            <a:endParaRPr lang="en-US" u="sng" dirty="0">
              <a:solidFill>
                <a:schemeClr val="tx2"/>
              </a:solidFill>
              <a:latin typeface="Aharoni" panose="02010803020104030203" pitchFamily="2" charset="-79"/>
              <a:cs typeface="Aharoni" panose="02010803020104030203" pitchFamily="2" charset="-79"/>
            </a:endParaRPr>
          </a:p>
          <a:p>
            <a:pPr algn="ctr"/>
            <a:r>
              <a:rPr lang="en-US" sz="1700" b="0" dirty="0">
                <a:solidFill>
                  <a:schemeClr val="tx2"/>
                </a:solidFill>
                <a:latin typeface="Aharoni" panose="02010803020104030203" pitchFamily="2" charset="-79"/>
                <a:cs typeface="Aharoni" panose="02010803020104030203" pitchFamily="2" charset="-79"/>
              </a:rPr>
              <a:t>September: “The Life of An Ambassador”</a:t>
            </a:r>
          </a:p>
          <a:p>
            <a:pPr algn="ctr"/>
            <a:endParaRPr lang="en-US" sz="1700" b="0" dirty="0">
              <a:solidFill>
                <a:schemeClr val="tx2"/>
              </a:solidFill>
              <a:latin typeface="Aharoni" panose="02010803020104030203" pitchFamily="2" charset="-79"/>
              <a:cs typeface="Aharoni" panose="02010803020104030203" pitchFamily="2" charset="-79"/>
            </a:endParaRPr>
          </a:p>
          <a:p>
            <a:pPr algn="ctr"/>
            <a:endParaRPr lang="en-US" sz="2000" u="sng" dirty="0">
              <a:solidFill>
                <a:schemeClr val="accent1"/>
              </a:solidFill>
              <a:latin typeface="Aharoni" panose="02010803020104030203" pitchFamily="2" charset="-79"/>
              <a:cs typeface="Aharoni" panose="02010803020104030203" pitchFamily="2" charset="-79"/>
            </a:endParaRPr>
          </a:p>
        </p:txBody>
      </p:sp>
      <p:sp>
        <p:nvSpPr>
          <p:cNvPr id="6" name="Rectangle 5">
            <a:extLst>
              <a:ext uri="{FF2B5EF4-FFF2-40B4-BE49-F238E27FC236}">
                <a16:creationId xmlns:a16="http://schemas.microsoft.com/office/drawing/2014/main" id="{4DB6F100-0ABC-4E68-A865-5C0160FE06F6}"/>
              </a:ext>
            </a:extLst>
          </p:cNvPr>
          <p:cNvSpPr/>
          <p:nvPr/>
        </p:nvSpPr>
        <p:spPr>
          <a:xfrm>
            <a:off x="92168" y="5509561"/>
            <a:ext cx="8841410" cy="369332"/>
          </a:xfrm>
          <a:prstGeom prst="rect">
            <a:avLst/>
          </a:prstGeom>
        </p:spPr>
        <p:txBody>
          <a:bodyPr wrap="square">
            <a:spAutoFit/>
          </a:bodyPr>
          <a:lstStyle/>
          <a:p>
            <a:pPr algn="ctr"/>
            <a:r>
              <a:rPr lang="en-US" b="0" dirty="0">
                <a:solidFill>
                  <a:schemeClr val="tx2"/>
                </a:solidFill>
              </a:rPr>
              <a:t>Ambassadors are some of the </a:t>
            </a:r>
            <a:r>
              <a:rPr lang="en-US"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first to know </a:t>
            </a:r>
            <a:r>
              <a:rPr lang="en-US" b="0" dirty="0">
                <a:solidFill>
                  <a:schemeClr val="tx2"/>
                </a:solidFill>
              </a:rPr>
              <a:t>about exciting WBENC news and events</a:t>
            </a:r>
            <a:endParaRPr lang="en-US" dirty="0">
              <a:solidFill>
                <a:schemeClr val="tx2"/>
              </a:solidFill>
            </a:endParaRPr>
          </a:p>
        </p:txBody>
      </p:sp>
      <p:sp>
        <p:nvSpPr>
          <p:cNvPr id="7" name="TextBox 6">
            <a:extLst>
              <a:ext uri="{FF2B5EF4-FFF2-40B4-BE49-F238E27FC236}">
                <a16:creationId xmlns:a16="http://schemas.microsoft.com/office/drawing/2014/main" id="{4735F054-09F1-4422-83CF-0171827E39C0}"/>
              </a:ext>
            </a:extLst>
          </p:cNvPr>
          <p:cNvSpPr txBox="1"/>
          <p:nvPr/>
        </p:nvSpPr>
        <p:spPr>
          <a:xfrm>
            <a:off x="932070" y="5880118"/>
            <a:ext cx="7447721" cy="523220"/>
          </a:xfrm>
          <a:prstGeom prst="rect">
            <a:avLst/>
          </a:prstGeom>
          <a:noFill/>
        </p:spPr>
        <p:txBody>
          <a:bodyPr wrap="square" rtlCol="0">
            <a:spAutoFit/>
          </a:bodyPr>
          <a:lstStyle/>
          <a:p>
            <a:pPr algn="ctr"/>
            <a:r>
              <a:rPr lang="en-US" sz="1400" i="1" dirty="0">
                <a:solidFill>
                  <a:schemeClr val="tx2"/>
                </a:solidFill>
              </a:rPr>
              <a:t>Contact Jill Sasso at </a:t>
            </a:r>
            <a:r>
              <a:rPr lang="en-US" sz="1400" i="1" dirty="0">
                <a:solidFill>
                  <a:schemeClr val="accent1"/>
                </a:solidFill>
                <a:hlinkClick r:id="rId2"/>
              </a:rPr>
              <a:t>jsasso@wbenc.org</a:t>
            </a:r>
            <a:r>
              <a:rPr lang="en-US" sz="1400" i="1" dirty="0">
                <a:solidFill>
                  <a:schemeClr val="accent1"/>
                </a:solidFill>
              </a:rPr>
              <a:t> </a:t>
            </a:r>
            <a:r>
              <a:rPr lang="en-US" sz="1400" i="1" dirty="0">
                <a:solidFill>
                  <a:schemeClr val="tx2"/>
                </a:solidFill>
              </a:rPr>
              <a:t>to add additional members of your team to the Ambassador Meeting calls</a:t>
            </a:r>
          </a:p>
        </p:txBody>
      </p:sp>
    </p:spTree>
    <p:extLst>
      <p:ext uri="{BB962C8B-B14F-4D97-AF65-F5344CB8AC3E}">
        <p14:creationId xmlns:p14="http://schemas.microsoft.com/office/powerpoint/2010/main" val="4058794015"/>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p:cNvSpPr>
          <p:nvPr>
            <p:ph type="ctrTitle"/>
          </p:nvPr>
        </p:nvSpPr>
        <p:spPr>
          <a:xfrm>
            <a:off x="355601" y="3938588"/>
            <a:ext cx="8649854" cy="603250"/>
          </a:xfrm>
        </p:spPr>
        <p:txBody>
          <a:bodyPr/>
          <a:lstStyle/>
          <a:p>
            <a:r>
              <a:rPr lang="en-CA" altLang="en-US" dirty="0">
                <a:latin typeface="Arial" panose="020B0604020202020204" pitchFamily="34" charset="0"/>
                <a:cs typeface="Arial" panose="020B0604020202020204" pitchFamily="34" charset="0"/>
              </a:rPr>
              <a:t>WBENC Strategy Execution Update</a:t>
            </a:r>
          </a:p>
        </p:txBody>
      </p:sp>
      <p:sp>
        <p:nvSpPr>
          <p:cNvPr id="22532" name="Text Placeholder 3"/>
          <p:cNvSpPr>
            <a:spLocks noGrp="1"/>
          </p:cNvSpPr>
          <p:nvPr>
            <p:ph type="body" sz="quarter" idx="4294967295"/>
          </p:nvPr>
        </p:nvSpPr>
        <p:spPr>
          <a:xfrm>
            <a:off x="355600" y="4938439"/>
            <a:ext cx="5239941" cy="321469"/>
          </a:xfrm>
        </p:spPr>
        <p:txBody>
          <a:bodyPr/>
          <a:lstStyle/>
          <a:p>
            <a:pPr marL="0" indent="0"/>
            <a:r>
              <a:rPr lang="en-CA" altLang="en-US" dirty="0">
                <a:solidFill>
                  <a:srgbClr val="9D9FA2"/>
                </a:solidFill>
              </a:rPr>
              <a:t>WBENC Board of Directors Meeting</a:t>
            </a:r>
          </a:p>
          <a:p>
            <a:pPr marL="0" indent="0"/>
            <a:r>
              <a:rPr lang="en-CA" altLang="en-US" dirty="0">
                <a:solidFill>
                  <a:srgbClr val="9D9FA2"/>
                </a:solidFill>
              </a:rPr>
              <a:t>June 19, 2017</a:t>
            </a:r>
          </a:p>
          <a:p>
            <a:pPr marL="0" indent="0"/>
            <a:endParaRPr lang="en-CA" altLang="en-US" dirty="0">
              <a:solidFill>
                <a:srgbClr val="9D9FA2"/>
              </a:solidFill>
            </a:endParaRPr>
          </a:p>
          <a:p>
            <a:pPr marL="0" indent="0"/>
            <a:r>
              <a:rPr lang="en-CA" altLang="en-US" dirty="0">
                <a:solidFill>
                  <a:srgbClr val="9D9FA2"/>
                </a:solidFill>
              </a:rPr>
              <a:t>    </a:t>
            </a:r>
          </a:p>
        </p:txBody>
      </p:sp>
      <p:grpSp>
        <p:nvGrpSpPr>
          <p:cNvPr id="22533" name="Group 4"/>
          <p:cNvGrpSpPr>
            <a:grpSpLocks/>
          </p:cNvGrpSpPr>
          <p:nvPr/>
        </p:nvGrpSpPr>
        <p:grpSpPr bwMode="auto">
          <a:xfrm>
            <a:off x="6605587" y="5444728"/>
            <a:ext cx="396479" cy="395288"/>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rial"/>
                <a:ea typeface="ＭＳ Ｐゴシック"/>
              </a:endParaRPr>
            </a:p>
          </p:txBody>
        </p:sp>
      </p:grpSp>
      <p:sp>
        <p:nvSpPr>
          <p:cNvPr id="8" name="Text Placeholder 3"/>
          <p:cNvSpPr txBox="1">
            <a:spLocks/>
          </p:cNvSpPr>
          <p:nvPr/>
        </p:nvSpPr>
        <p:spPr bwMode="gray">
          <a:xfrm>
            <a:off x="355599" y="6352586"/>
            <a:ext cx="5239941"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7175" indent="-257175" algn="l" rtl="0" eaLnBrk="0" fontAlgn="base" hangingPunct="0">
              <a:lnSpc>
                <a:spcPct val="90000"/>
              </a:lnSpc>
              <a:spcBef>
                <a:spcPct val="45000"/>
              </a:spcBef>
              <a:spcAft>
                <a:spcPct val="0"/>
              </a:spcAft>
              <a:buClr>
                <a:schemeClr val="tx1"/>
              </a:buClr>
              <a:buSzPct val="70000"/>
              <a:buFont typeface="Wingdings" pitchFamily="2" charset="2"/>
              <a:defRPr sz="1800" kern="1200">
                <a:solidFill>
                  <a:schemeClr val="tx1"/>
                </a:solidFill>
                <a:latin typeface="+mn-lt"/>
                <a:ea typeface="MS PGothic" pitchFamily="34" charset="-128"/>
                <a:cs typeface="+mn-cs"/>
              </a:defRPr>
            </a:lvl1pPr>
            <a:lvl2pPr marL="242888" indent="-241697" algn="l" rtl="0" eaLnBrk="0" fontAlgn="base" hangingPunct="0">
              <a:lnSpc>
                <a:spcPct val="90000"/>
              </a:lnSpc>
              <a:spcBef>
                <a:spcPct val="40000"/>
              </a:spcBef>
              <a:spcAft>
                <a:spcPct val="0"/>
              </a:spcAft>
              <a:buClr>
                <a:schemeClr val="accent1"/>
              </a:buClr>
              <a:buSzPct val="70000"/>
              <a:buFont typeface="Wingdings" pitchFamily="2" charset="2"/>
              <a:buChar char="l"/>
              <a:defRPr sz="1650" kern="1200">
                <a:solidFill>
                  <a:schemeClr val="tx1"/>
                </a:solidFill>
                <a:latin typeface="+mn-lt"/>
                <a:ea typeface="Geneva" pitchFamily="68" charset="-128"/>
                <a:cs typeface="+mn-cs"/>
              </a:defRPr>
            </a:lvl2pPr>
            <a:lvl3pPr marL="450056" indent="-205979" algn="l" rtl="0" eaLnBrk="0" fontAlgn="base" hangingPunct="0">
              <a:lnSpc>
                <a:spcPct val="90000"/>
              </a:lnSpc>
              <a:spcBef>
                <a:spcPct val="25000"/>
              </a:spcBef>
              <a:spcAft>
                <a:spcPct val="25000"/>
              </a:spcAft>
              <a:buClr>
                <a:schemeClr val="accent2"/>
              </a:buClr>
              <a:buSzPct val="70000"/>
              <a:buFont typeface="Wingdings" pitchFamily="2" charset="2"/>
              <a:buChar char="l"/>
              <a:defRPr sz="1500" kern="1200">
                <a:solidFill>
                  <a:schemeClr val="tx1"/>
                </a:solidFill>
                <a:latin typeface="+mn-lt"/>
                <a:ea typeface="Geneva" pitchFamily="68" charset="-128"/>
                <a:cs typeface="+mn-cs"/>
              </a:defRPr>
            </a:lvl3pPr>
            <a:lvl4pPr marL="642938" indent="-191691" algn="l" rtl="0" eaLnBrk="0" fontAlgn="base" hangingPunct="0">
              <a:lnSpc>
                <a:spcPct val="90000"/>
              </a:lnSpc>
              <a:spcBef>
                <a:spcPct val="25000"/>
              </a:spcBef>
              <a:spcAft>
                <a:spcPct val="0"/>
              </a:spcAft>
              <a:buClr>
                <a:schemeClr val="tx1"/>
              </a:buClr>
              <a:buSzPct val="70000"/>
              <a:buFont typeface="Wingdings" pitchFamily="2" charset="2"/>
              <a:buChar char="l"/>
              <a:defRPr kern="1200">
                <a:solidFill>
                  <a:schemeClr val="tx1"/>
                </a:solidFill>
                <a:latin typeface="+mn-lt"/>
                <a:ea typeface="Geneva" pitchFamily="68" charset="-128"/>
                <a:cs typeface="+mn-cs"/>
              </a:defRPr>
            </a:lvl4pPr>
            <a:lvl5pPr marL="864394" indent="-220266" algn="l" rtl="0" eaLnBrk="0" fontAlgn="base" hangingPunct="0">
              <a:lnSpc>
                <a:spcPct val="90000"/>
              </a:lnSpc>
              <a:spcBef>
                <a:spcPct val="25000"/>
              </a:spcBef>
              <a:spcAft>
                <a:spcPct val="0"/>
              </a:spcAft>
              <a:buClr>
                <a:schemeClr val="tx2"/>
              </a:buClr>
              <a:buSzPct val="70000"/>
              <a:buFont typeface="Wingdings" pitchFamily="2" charset="2"/>
              <a:buChar char="l"/>
              <a:defRPr sz="1200" kern="1200">
                <a:solidFill>
                  <a:schemeClr val="tx1"/>
                </a:solidFill>
                <a:latin typeface="+mn-lt"/>
                <a:ea typeface="Geneva" pitchFamily="6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45000"/>
              </a:spcBef>
              <a:spcAft>
                <a:spcPct val="0"/>
              </a:spcAft>
              <a:buClr>
                <a:srgbClr val="000000"/>
              </a:buClr>
              <a:buSzPct val="70000"/>
              <a:buFont typeface="Wingdings" pitchFamily="2" charset="2"/>
              <a:buNone/>
              <a:tabLst/>
              <a:defRPr/>
            </a:pPr>
            <a:r>
              <a:rPr kumimoji="0" lang="en-CA" altLang="en-US" sz="1800" b="0" i="0" u="none" strike="noStrike" kern="1200" cap="none" spc="0" normalizeH="0" baseline="0" noProof="0" dirty="0">
                <a:ln>
                  <a:noFill/>
                </a:ln>
                <a:solidFill>
                  <a:srgbClr val="9D9FA2"/>
                </a:solidFill>
                <a:effectLst/>
                <a:uLnTx/>
                <a:uFillTx/>
                <a:latin typeface="Arial"/>
                <a:ea typeface="MS PGothic" pitchFamily="34" charset="-128"/>
              </a:rPr>
              <a:t>CONFIDENTIAL</a:t>
            </a:r>
          </a:p>
          <a:p>
            <a:pPr marL="0" marR="0" lvl="0" indent="0" algn="l" defTabSz="914400" rtl="0" eaLnBrk="0" fontAlgn="base" latinLnBrk="0" hangingPunct="0">
              <a:lnSpc>
                <a:spcPct val="90000"/>
              </a:lnSpc>
              <a:spcBef>
                <a:spcPct val="45000"/>
              </a:spcBef>
              <a:spcAft>
                <a:spcPct val="0"/>
              </a:spcAft>
              <a:buClr>
                <a:srgbClr val="000000"/>
              </a:buClr>
              <a:buSzPct val="70000"/>
              <a:buFont typeface="Wingdings" pitchFamily="2" charset="2"/>
              <a:buNone/>
              <a:tabLst/>
              <a:defRPr/>
            </a:pPr>
            <a:r>
              <a:rPr kumimoji="0" lang="en-CA" altLang="en-US" sz="1800" b="0" i="0" u="none" strike="noStrike" kern="1200" cap="none" spc="0" normalizeH="0" baseline="0" noProof="0" dirty="0">
                <a:ln>
                  <a:noFill/>
                </a:ln>
                <a:solidFill>
                  <a:srgbClr val="9D9FA2"/>
                </a:solidFill>
                <a:effectLst/>
                <a:uLnTx/>
                <a:uFillTx/>
                <a:latin typeface="Arial"/>
                <a:ea typeface="MS PGothic" pitchFamily="34" charset="-128"/>
              </a:rPr>
              <a:t>    </a:t>
            </a:r>
          </a:p>
        </p:txBody>
      </p:sp>
    </p:spTree>
    <p:extLst>
      <p:ext uri="{BB962C8B-B14F-4D97-AF65-F5344CB8AC3E}">
        <p14:creationId xmlns:p14="http://schemas.microsoft.com/office/powerpoint/2010/main" val="2264711350"/>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WBENC Vision, Mission, Goals</a:t>
            </a:r>
          </a:p>
        </p:txBody>
      </p:sp>
      <p:sp>
        <p:nvSpPr>
          <p:cNvPr id="3" name="Content Placeholder 2"/>
          <p:cNvSpPr>
            <a:spLocks noGrp="1"/>
          </p:cNvSpPr>
          <p:nvPr>
            <p:ph idx="1"/>
          </p:nvPr>
        </p:nvSpPr>
        <p:spPr>
          <a:xfrm>
            <a:off x="384175" y="1147490"/>
            <a:ext cx="8378825" cy="5228596"/>
          </a:xfrm>
        </p:spPr>
        <p:txBody>
          <a:bodyPr/>
          <a:lstStyle/>
          <a:p>
            <a:r>
              <a:rPr lang="en-US" b="1" dirty="0"/>
              <a:t>Vision:  </a:t>
            </a:r>
            <a:r>
              <a:rPr lang="en-US" dirty="0"/>
              <a:t>To be the leader in women’s business development.</a:t>
            </a:r>
          </a:p>
          <a:p>
            <a:r>
              <a:rPr lang="en-US" b="1" dirty="0"/>
              <a:t>Mission:  </a:t>
            </a:r>
            <a:r>
              <a:rPr lang="en-US" dirty="0"/>
              <a:t>To fuel economic growth globally through access to opportunities, by identifying, certifying and facilitating development of women-owned businesses.</a:t>
            </a:r>
          </a:p>
          <a:p>
            <a:pPr marL="0" indent="0"/>
            <a:r>
              <a:rPr lang="en-US" b="1" dirty="0"/>
              <a:t>Goals:</a:t>
            </a:r>
          </a:p>
          <a:p>
            <a:pPr marL="285750" indent="-285750">
              <a:buFont typeface="Arial" panose="020B0604020202020204" pitchFamily="34" charset="0"/>
              <a:buChar char="•"/>
            </a:pPr>
            <a:r>
              <a:rPr lang="en-US" sz="1600" dirty="0"/>
              <a:t>Foster diversity in the world of commerce </a:t>
            </a:r>
          </a:p>
          <a:p>
            <a:pPr marL="285750" indent="-285750">
              <a:buFont typeface="Arial" panose="020B0604020202020204" pitchFamily="34" charset="0"/>
              <a:buChar char="•"/>
            </a:pPr>
            <a:r>
              <a:rPr lang="en-US" sz="1600" dirty="0"/>
              <a:t>Maintain strong and mutually beneficial relationships with our Regional Partner Organizations</a:t>
            </a:r>
          </a:p>
          <a:p>
            <a:pPr marL="285750" indent="-285750">
              <a:buFont typeface="Arial" panose="020B0604020202020204" pitchFamily="34" charset="0"/>
              <a:buChar char="•"/>
            </a:pPr>
            <a:r>
              <a:rPr lang="en-US" sz="1600" dirty="0"/>
              <a:t>Broaden our reach and focus on growth and sustainability throughout our network</a:t>
            </a:r>
          </a:p>
          <a:p>
            <a:pPr marL="285750" indent="-285750">
              <a:buFont typeface="Arial" panose="020B0604020202020204" pitchFamily="34" charset="0"/>
              <a:buChar char="•"/>
            </a:pPr>
            <a:r>
              <a:rPr lang="en-US" sz="1600" dirty="0"/>
              <a:t>Consistently deliver a value proposition to our constituency groups based upon our standard C.O.R.E. platform</a:t>
            </a:r>
          </a:p>
          <a:p>
            <a:pPr marL="671513" lvl="3" indent="-285750">
              <a:buFont typeface="Arial" panose="020B0604020202020204" pitchFamily="34" charset="0"/>
              <a:buChar char="•"/>
            </a:pPr>
            <a:r>
              <a:rPr lang="en-US" sz="1600" b="1" dirty="0"/>
              <a:t>C</a:t>
            </a:r>
            <a:r>
              <a:rPr lang="en-US" sz="1600" dirty="0"/>
              <a:t>ertification</a:t>
            </a:r>
          </a:p>
          <a:p>
            <a:pPr marL="671513" lvl="3" indent="-285750">
              <a:buFont typeface="Arial" panose="020B0604020202020204" pitchFamily="34" charset="0"/>
              <a:buChar char="•"/>
            </a:pPr>
            <a:r>
              <a:rPr lang="en-US" sz="1600" b="1" dirty="0"/>
              <a:t>O</a:t>
            </a:r>
            <a:r>
              <a:rPr lang="en-US" sz="1600" dirty="0"/>
              <a:t>pportunities</a:t>
            </a:r>
          </a:p>
          <a:p>
            <a:pPr marL="671513" lvl="3" indent="-285750">
              <a:buFont typeface="Arial" panose="020B0604020202020204" pitchFamily="34" charset="0"/>
              <a:buChar char="•"/>
            </a:pPr>
            <a:r>
              <a:rPr lang="en-US" sz="1600" b="1" dirty="0"/>
              <a:t>R</a:t>
            </a:r>
            <a:r>
              <a:rPr lang="en-US" sz="1600" dirty="0"/>
              <a:t>esources</a:t>
            </a:r>
          </a:p>
          <a:p>
            <a:pPr marL="671513" lvl="3" indent="-285750">
              <a:buFont typeface="Arial" panose="020B0604020202020204" pitchFamily="34" charset="0"/>
              <a:buChar char="•"/>
            </a:pPr>
            <a:r>
              <a:rPr lang="en-US" sz="1600" b="1" dirty="0"/>
              <a:t>E</a:t>
            </a:r>
            <a:r>
              <a:rPr lang="en-US" sz="1600" dirty="0"/>
              <a:t>ngagement</a:t>
            </a:r>
          </a:p>
          <a:p>
            <a:pPr marL="285750" indent="-285750">
              <a:buFont typeface="Arial" panose="020B0604020202020204" pitchFamily="34" charset="0"/>
              <a:buChar char="•"/>
            </a:pPr>
            <a:r>
              <a:rPr lang="en-US" sz="1600" dirty="0"/>
              <a:t>Maintain our superior branded reputation, while adapting to the evolving needs of our constituents </a:t>
            </a:r>
          </a:p>
        </p:txBody>
      </p:sp>
    </p:spTree>
    <p:extLst>
      <p:ext uri="{BB962C8B-B14F-4D97-AF65-F5344CB8AC3E}">
        <p14:creationId xmlns:p14="http://schemas.microsoft.com/office/powerpoint/2010/main" val="106827827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Approach to Strategic Plan Execution</a:t>
            </a:r>
          </a:p>
        </p:txBody>
      </p:sp>
      <p:sp>
        <p:nvSpPr>
          <p:cNvPr id="3" name="Content Placeholder 2"/>
          <p:cNvSpPr>
            <a:spLocks noGrp="1"/>
          </p:cNvSpPr>
          <p:nvPr>
            <p:ph idx="1"/>
          </p:nvPr>
        </p:nvSpPr>
        <p:spPr>
          <a:xfrm>
            <a:off x="590643" y="1040320"/>
            <a:ext cx="7965890" cy="5309680"/>
          </a:xfrm>
        </p:spPr>
        <p:txBody>
          <a:bodyPr/>
          <a:lstStyle/>
          <a:p>
            <a:pPr marL="0" indent="0"/>
            <a:r>
              <a:rPr lang="en-US" b="1" i="1" dirty="0">
                <a:latin typeface="Calibri" panose="020F0502020204030204" pitchFamily="34" charset="0"/>
              </a:rPr>
              <a:t>Successful execution of the WBENC Strategic Plan required a coordinated and collaborative approach. To accomplish our goals, this effort was broken down into three elements - Growth, CORE, and Governance.</a:t>
            </a:r>
          </a:p>
          <a:p>
            <a:pPr marL="0" indent="0"/>
            <a:endParaRPr lang="en-US" b="1" dirty="0">
              <a:latin typeface="Calibri" panose="020F0502020204030204" pitchFamily="34" charset="0"/>
            </a:endParaRPr>
          </a:p>
          <a:p>
            <a:pPr lvl="1"/>
            <a:r>
              <a:rPr lang="en-US" sz="1950" b="1" dirty="0">
                <a:latin typeface="Calibri" panose="020F0502020204030204" pitchFamily="34" charset="0"/>
              </a:rPr>
              <a:t>GROWTH</a:t>
            </a:r>
          </a:p>
          <a:p>
            <a:pPr lvl="2"/>
            <a:r>
              <a:rPr lang="en-US" sz="1800" dirty="0">
                <a:latin typeface="Calibri" panose="020F0502020204030204" pitchFamily="34" charset="0"/>
              </a:rPr>
              <a:t>Deliver a network model which positions WBENC and its partners for scalable and sustainable growth</a:t>
            </a:r>
          </a:p>
          <a:p>
            <a:pPr lvl="1"/>
            <a:r>
              <a:rPr lang="en-US" sz="1950" b="1" dirty="0">
                <a:latin typeface="Calibri" panose="020F0502020204030204" pitchFamily="34" charset="0"/>
              </a:rPr>
              <a:t>CORE</a:t>
            </a:r>
            <a:r>
              <a:rPr lang="en-US" sz="1950" dirty="0">
                <a:latin typeface="Calibri" panose="020F0502020204030204" pitchFamily="34" charset="0"/>
              </a:rPr>
              <a:t> </a:t>
            </a:r>
          </a:p>
          <a:p>
            <a:pPr lvl="2"/>
            <a:r>
              <a:rPr lang="en-US" sz="1800" dirty="0">
                <a:latin typeface="Calibri" panose="020F0502020204030204" pitchFamily="34" charset="0"/>
              </a:rPr>
              <a:t>Create a design that ensures WBENC and its network delivers to our CORE value proposition, is aligned with our mission of furthering women’s business development and leverages the WBENC brand </a:t>
            </a:r>
          </a:p>
          <a:p>
            <a:pPr lvl="1"/>
            <a:r>
              <a:rPr lang="en-US" sz="1950" b="1" dirty="0">
                <a:latin typeface="Calibri" panose="020F0502020204030204" pitchFamily="34" charset="0"/>
              </a:rPr>
              <a:t>GOVERNANCE</a:t>
            </a:r>
            <a:r>
              <a:rPr lang="en-US" sz="1950" dirty="0">
                <a:latin typeface="Calibri" panose="020F0502020204030204" pitchFamily="34" charset="0"/>
              </a:rPr>
              <a:t> </a:t>
            </a:r>
          </a:p>
          <a:p>
            <a:pPr lvl="2"/>
            <a:r>
              <a:rPr lang="en-US" sz="1800" dirty="0">
                <a:latin typeface="Calibri" panose="020F0502020204030204" pitchFamily="34" charset="0"/>
              </a:rPr>
              <a:t>Deliver a relationship model which provides clarity of responsibilities and outcomes</a:t>
            </a:r>
          </a:p>
          <a:p>
            <a:pPr marL="118269" lvl="1" indent="0">
              <a:buNone/>
            </a:pPr>
            <a:r>
              <a:rPr lang="en-US" sz="1800" b="1" dirty="0">
                <a:latin typeface="Calibri" panose="020F0502020204030204" pitchFamily="34" charset="0"/>
                <a:ea typeface="MS PGothic" pitchFamily="34" charset="-128"/>
              </a:rPr>
              <a:t>…and an underlying communication strategy to ensure consistency of messaging and inclusion of stakeholders.</a:t>
            </a:r>
            <a:endParaRPr lang="en-US" sz="1800" dirty="0">
              <a:latin typeface="Calibri" panose="020F0502020204030204" pitchFamily="34" charset="0"/>
            </a:endParaRPr>
          </a:p>
        </p:txBody>
      </p:sp>
    </p:spTree>
    <p:extLst>
      <p:ext uri="{BB962C8B-B14F-4D97-AF65-F5344CB8AC3E}">
        <p14:creationId xmlns:p14="http://schemas.microsoft.com/office/powerpoint/2010/main" val="255266515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WBENC STRATEGY EXECUTION</a:t>
            </a:r>
          </a:p>
        </p:txBody>
      </p:sp>
      <p:sp>
        <p:nvSpPr>
          <p:cNvPr id="6" name="TextBox 5"/>
          <p:cNvSpPr txBox="1"/>
          <p:nvPr/>
        </p:nvSpPr>
        <p:spPr>
          <a:xfrm>
            <a:off x="2728775" y="858662"/>
            <a:ext cx="3509948" cy="369332"/>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CORE Deliverables</a:t>
            </a:r>
          </a:p>
        </p:txBody>
      </p:sp>
      <p:sp>
        <p:nvSpPr>
          <p:cNvPr id="7" name="TextBox 6"/>
          <p:cNvSpPr txBox="1"/>
          <p:nvPr/>
        </p:nvSpPr>
        <p:spPr>
          <a:xfrm>
            <a:off x="384176" y="1209580"/>
            <a:ext cx="8378826" cy="1200329"/>
          </a:xfrm>
          <a:prstGeom prst="rect">
            <a:avLst/>
          </a:prstGeom>
          <a:noFill/>
          <a:ln>
            <a:solidFill>
              <a:schemeClr val="accent1"/>
            </a:solidFill>
          </a:ln>
        </p:spPr>
        <p:txBody>
          <a:bodyPr wrap="square" rtlCol="0">
            <a:spAutoFit/>
          </a:bodyPr>
          <a:lstStyle/>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a:cs typeface="Times New Roman"/>
              </a:rPr>
              <a:t>Define Programs and Services aligned with CORE value proposition and strategic plan goals</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a:cs typeface="Times New Roman"/>
              </a:rPr>
              <a:t>Establish standards for content and delivery of programs</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a:cs typeface="Times New Roman"/>
              </a:rPr>
              <a:t>Develop and implement CORE elements in phases</a:t>
            </a:r>
          </a:p>
        </p:txBody>
      </p:sp>
      <p:sp>
        <p:nvSpPr>
          <p:cNvPr id="3" name="Content Placeholder 2"/>
          <p:cNvSpPr>
            <a:spLocks noGrp="1"/>
          </p:cNvSpPr>
          <p:nvPr>
            <p:ph idx="1"/>
          </p:nvPr>
        </p:nvSpPr>
        <p:spPr>
          <a:xfrm>
            <a:off x="384176" y="2540000"/>
            <a:ext cx="8378825" cy="3080722"/>
          </a:xfrm>
        </p:spPr>
        <p:txBody>
          <a:bodyPr/>
          <a:lstStyle/>
          <a:p>
            <a:pPr marL="1191" lvl="1" indent="0">
              <a:buNone/>
            </a:pPr>
            <a:r>
              <a:rPr lang="en-US" sz="1400" dirty="0"/>
              <a:t>CORE Elements will be phased in accordance with the target timing in the table below. The target timing reflects when WBENC, the Network Task Force, and the Leadership Council will execute implementation plans. Go-live dates for each CORE element will be agreed to with the LC as part of the implementation planning process. </a:t>
            </a:r>
            <a:endParaRPr lang="en-US" sz="1600" dirty="0"/>
          </a:p>
          <a:p>
            <a:endParaRPr lang="en-US" dirty="0"/>
          </a:p>
        </p:txBody>
      </p:sp>
      <p:graphicFrame>
        <p:nvGraphicFramePr>
          <p:cNvPr id="33" name="Content Placeholder 3"/>
          <p:cNvGraphicFramePr>
            <a:graphicFrameLocks/>
          </p:cNvGraphicFramePr>
          <p:nvPr>
            <p:extLst/>
          </p:nvPr>
        </p:nvGraphicFramePr>
        <p:xfrm>
          <a:off x="432233" y="3538445"/>
          <a:ext cx="8282709" cy="2682240"/>
        </p:xfrm>
        <a:graphic>
          <a:graphicData uri="http://schemas.openxmlformats.org/drawingml/2006/table">
            <a:tbl>
              <a:tblPr firstRow="1" bandRow="1">
                <a:tableStyleId>{7E9639D4-E3E2-4D34-9284-5A2195B3D0D7}</a:tableStyleId>
              </a:tblPr>
              <a:tblGrid>
                <a:gridCol w="5363259">
                  <a:extLst>
                    <a:ext uri="{9D8B030D-6E8A-4147-A177-3AD203B41FA5}">
                      <a16:colId xmlns:a16="http://schemas.microsoft.com/office/drawing/2014/main" val="2807860432"/>
                    </a:ext>
                  </a:extLst>
                </a:gridCol>
                <a:gridCol w="2919450">
                  <a:extLst>
                    <a:ext uri="{9D8B030D-6E8A-4147-A177-3AD203B41FA5}">
                      <a16:colId xmlns:a16="http://schemas.microsoft.com/office/drawing/2014/main" val="4199413769"/>
                    </a:ext>
                  </a:extLst>
                </a:gridCol>
              </a:tblGrid>
              <a:tr h="213476">
                <a:tc>
                  <a:txBody>
                    <a:bodyPr/>
                    <a:lstStyle/>
                    <a:p>
                      <a:pPr algn="ctr"/>
                      <a:r>
                        <a:rPr lang="en-US" sz="1600" dirty="0"/>
                        <a:t>Program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600" dirty="0"/>
                        <a:t>Implementation</a:t>
                      </a:r>
                      <a:r>
                        <a:rPr lang="en-US" sz="1600" baseline="0" dirty="0"/>
                        <a:t> </a:t>
                      </a:r>
                      <a:r>
                        <a:rPr lang="en-US" sz="1600" dirty="0"/>
                        <a:t>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109165089"/>
                  </a:ext>
                </a:extLst>
              </a:tr>
              <a:tr h="213476">
                <a:tc>
                  <a:txBody>
                    <a:bodyPr/>
                    <a:lstStyle/>
                    <a:p>
                      <a:r>
                        <a:rPr lang="en-US" sz="1600" dirty="0"/>
                        <a:t>WBE Onboarding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Q3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370260"/>
                  </a:ext>
                </a:extLst>
              </a:tr>
              <a:tr h="213476">
                <a:tc>
                  <a:txBody>
                    <a:bodyPr/>
                    <a:lstStyle/>
                    <a:p>
                      <a:r>
                        <a:rPr lang="en-US" sz="1600" dirty="0"/>
                        <a:t>Corporate and Government Onboarding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Q3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568553"/>
                  </a:ext>
                </a:extLst>
              </a:tr>
              <a:tr h="213476">
                <a:tc>
                  <a:txBody>
                    <a:bodyPr/>
                    <a:lstStyle/>
                    <a:p>
                      <a:r>
                        <a:rPr lang="en-US" sz="1600" dirty="0"/>
                        <a:t>How to do Business with the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Q3 2017 (pilot)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660297"/>
                  </a:ext>
                </a:extLst>
              </a:tr>
              <a:tr h="213476">
                <a:tc>
                  <a:txBody>
                    <a:bodyPr/>
                    <a:lstStyle/>
                    <a:p>
                      <a:r>
                        <a:rPr lang="en-US" sz="1600" dirty="0"/>
                        <a:t>How to Get Certified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Q1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118098"/>
                  </a:ext>
                </a:extLst>
              </a:tr>
              <a:tr h="213476">
                <a:tc>
                  <a:txBody>
                    <a:bodyPr/>
                    <a:lstStyle/>
                    <a:p>
                      <a:r>
                        <a:rPr lang="en-US" sz="1600" dirty="0"/>
                        <a:t>Your Business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Q3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000873"/>
                  </a:ext>
                </a:extLst>
              </a:tr>
              <a:tr h="213476">
                <a:tc>
                  <a:txBody>
                    <a:bodyPr/>
                    <a:lstStyle/>
                    <a:p>
                      <a:r>
                        <a:rPr lang="en-US" sz="1600" dirty="0"/>
                        <a:t>Understanding the Corporate</a:t>
                      </a:r>
                      <a:r>
                        <a:rPr lang="en-US" sz="1600" baseline="0" dirty="0"/>
                        <a:t> Scorecard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775797"/>
                  </a:ext>
                </a:extLst>
              </a:tr>
              <a:tr h="213476">
                <a:tc>
                  <a:txBody>
                    <a:bodyPr/>
                    <a:lstStyle/>
                    <a:p>
                      <a:r>
                        <a:rPr lang="en-US" sz="1600" dirty="0"/>
                        <a:t>The Supplier Diversity Proposition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617162"/>
                  </a:ext>
                </a:extLst>
              </a:tr>
            </a:tbl>
          </a:graphicData>
        </a:graphic>
      </p:graphicFrame>
    </p:spTree>
    <p:extLst>
      <p:ext uri="{BB962C8B-B14F-4D97-AF65-F5344CB8AC3E}">
        <p14:creationId xmlns:p14="http://schemas.microsoft.com/office/powerpoint/2010/main" val="18234702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WBENC STRATEGY EXECUTION</a:t>
            </a:r>
          </a:p>
        </p:txBody>
      </p:sp>
      <p:sp>
        <p:nvSpPr>
          <p:cNvPr id="5" name="TextBox 4"/>
          <p:cNvSpPr txBox="1"/>
          <p:nvPr/>
        </p:nvSpPr>
        <p:spPr>
          <a:xfrm>
            <a:off x="2465983" y="1022536"/>
            <a:ext cx="4396635" cy="369332"/>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GOVERNANCE Deliverables</a:t>
            </a:r>
          </a:p>
        </p:txBody>
      </p:sp>
      <p:sp>
        <p:nvSpPr>
          <p:cNvPr id="6" name="TextBox 5"/>
          <p:cNvSpPr txBox="1"/>
          <p:nvPr/>
        </p:nvSpPr>
        <p:spPr>
          <a:xfrm>
            <a:off x="522142" y="1476528"/>
            <a:ext cx="8102891" cy="1477328"/>
          </a:xfrm>
          <a:prstGeom prst="rect">
            <a:avLst/>
          </a:prstGeom>
          <a:noFill/>
          <a:ln>
            <a:solidFill>
              <a:schemeClr val="accent1"/>
            </a:solidFill>
          </a:ln>
        </p:spPr>
        <p:txBody>
          <a:bodyPr wrap="square" rtlCol="0">
            <a:spAutoFit/>
          </a:bodyPr>
          <a:lstStyle/>
          <a:p>
            <a:pPr marL="285750" marR="0" lvl="0" indent="-285750" algn="l" defTabSz="4572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Create a WBENC Network CORE Requirements and Operating Manual </a:t>
            </a:r>
          </a:p>
          <a:p>
            <a:pPr marL="285750" marR="0" lvl="0" indent="-285750" algn="l" defTabSz="4572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Draft a new Service Agreement based on inclusion of Network and CORE requirements from the new Operating Manual</a:t>
            </a:r>
          </a:p>
          <a:p>
            <a:pPr marL="285750" marR="0" lvl="0" indent="-285750" algn="l" defTabSz="4572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Define the process and governance for managing growth opportunities across the network</a:t>
            </a:r>
            <a:endParaRPr kumimoji="0" lang="en-US" sz="1600" b="0" i="0" u="none" strike="noStrike" kern="1200" cap="none" spc="0" normalizeH="0" baseline="0" noProof="0" dirty="0">
              <a:ln>
                <a:noFill/>
              </a:ln>
              <a:solidFill>
                <a:srgbClr val="000000"/>
              </a:solidFill>
              <a:effectLst/>
              <a:uLnTx/>
              <a:uFillTx/>
              <a:latin typeface="Calibri"/>
              <a:ea typeface="Calibri"/>
              <a:cs typeface="Times New Roman"/>
            </a:endParaRPr>
          </a:p>
        </p:txBody>
      </p:sp>
      <p:sp>
        <p:nvSpPr>
          <p:cNvPr id="4" name="Content Placeholder 3"/>
          <p:cNvSpPr>
            <a:spLocks noGrp="1"/>
          </p:cNvSpPr>
          <p:nvPr>
            <p:ph idx="1"/>
          </p:nvPr>
        </p:nvSpPr>
        <p:spPr>
          <a:xfrm>
            <a:off x="522142" y="3131127"/>
            <a:ext cx="8102891" cy="2567709"/>
          </a:xfrm>
        </p:spPr>
        <p:txBody>
          <a:bodyPr/>
          <a:lstStyle/>
          <a:p>
            <a:pPr marL="0" indent="0">
              <a:buClr>
                <a:schemeClr val="accent1"/>
              </a:buClr>
              <a:buSzPct val="100000"/>
            </a:pPr>
            <a:r>
              <a:rPr lang="en-US" sz="1600" dirty="0"/>
              <a:t>STATUS:</a:t>
            </a:r>
          </a:p>
          <a:p>
            <a:pPr marL="285750" indent="-285750">
              <a:buClr>
                <a:schemeClr val="accent1"/>
              </a:buClr>
              <a:buSzPct val="100000"/>
              <a:buFont typeface="Wingdings" panose="05000000000000000000" pitchFamily="2" charset="2"/>
              <a:buChar char="ü"/>
            </a:pPr>
            <a:r>
              <a:rPr lang="en-US" sz="1600" dirty="0"/>
              <a:t>April 19</a:t>
            </a:r>
            <a:r>
              <a:rPr lang="en-US" sz="1600" baseline="30000" dirty="0"/>
              <a:t>th</a:t>
            </a:r>
            <a:r>
              <a:rPr lang="en-US" sz="1600" dirty="0"/>
              <a:t> - Finalized WBENC Network CORE Requirements and Operating Manual and new Service Agreement</a:t>
            </a:r>
          </a:p>
          <a:p>
            <a:pPr marL="478631" lvl="2" indent="-285750">
              <a:buSzPct val="100000"/>
              <a:buFont typeface="Arial" panose="020B0604020202020204" pitchFamily="34" charset="0"/>
              <a:buChar char="•"/>
            </a:pPr>
            <a:r>
              <a:rPr lang="en-US" sz="1300" dirty="0"/>
              <a:t>Certain points will be phased in to allow select RPO’s transition time and to ensure a smooth transition and successful implementation**</a:t>
            </a:r>
            <a:endParaRPr lang="en-US" dirty="0"/>
          </a:p>
          <a:p>
            <a:pPr marL="285750" indent="-285750">
              <a:buClr>
                <a:schemeClr val="accent1"/>
              </a:buClr>
              <a:buSzPct val="100000"/>
              <a:buFont typeface="Wingdings" panose="05000000000000000000" pitchFamily="2" charset="2"/>
              <a:buChar char="ü"/>
            </a:pPr>
            <a:r>
              <a:rPr lang="en-US" sz="1600" dirty="0"/>
              <a:t>May 1</a:t>
            </a:r>
            <a:r>
              <a:rPr lang="en-US" sz="1600" baseline="30000" dirty="0"/>
              <a:t>st</a:t>
            </a:r>
            <a:r>
              <a:rPr lang="en-US" sz="1600" dirty="0"/>
              <a:t>  - Executive Committee approved Service Agreement and Operating Manual</a:t>
            </a:r>
          </a:p>
          <a:p>
            <a:pPr marL="285750" indent="-285750">
              <a:buClr>
                <a:schemeClr val="accent1"/>
              </a:buClr>
              <a:buSzPct val="100000"/>
              <a:buFont typeface="Wingdings" panose="05000000000000000000" pitchFamily="2" charset="2"/>
              <a:buChar char="ü"/>
            </a:pPr>
            <a:r>
              <a:rPr lang="en-US" sz="1600" dirty="0"/>
              <a:t>As of June 12</a:t>
            </a:r>
            <a:r>
              <a:rPr lang="en-US" sz="1600" baseline="30000" dirty="0"/>
              <a:t>th</a:t>
            </a:r>
            <a:r>
              <a:rPr lang="en-US" sz="1600" dirty="0"/>
              <a:t> – Four of the RPO’s have returned executed documents</a:t>
            </a:r>
          </a:p>
          <a:p>
            <a:pPr marL="285750" indent="-285750">
              <a:buClr>
                <a:schemeClr val="accent1"/>
              </a:buClr>
              <a:buSzPct val="100000"/>
              <a:buFont typeface="Wingdings" panose="05000000000000000000" pitchFamily="2" charset="2"/>
              <a:buChar char="ü"/>
            </a:pPr>
            <a:r>
              <a:rPr lang="en-US" sz="1600" dirty="0"/>
              <a:t>June 30</a:t>
            </a:r>
            <a:r>
              <a:rPr lang="en-US" sz="1600" baseline="30000" dirty="0"/>
              <a:t>th</a:t>
            </a:r>
            <a:r>
              <a:rPr lang="en-US" sz="1600" dirty="0"/>
              <a:t> – All signed Service Agreements and WBENC Network CORE Requirements and Operating Manual due back to WBENC national office</a:t>
            </a:r>
          </a:p>
        </p:txBody>
      </p:sp>
    </p:spTree>
    <p:extLst>
      <p:ext uri="{BB962C8B-B14F-4D97-AF65-F5344CB8AC3E}">
        <p14:creationId xmlns:p14="http://schemas.microsoft.com/office/powerpoint/2010/main" val="133292020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WBENC STRATEGY EXECUTION</a:t>
            </a:r>
          </a:p>
        </p:txBody>
      </p:sp>
      <p:sp>
        <p:nvSpPr>
          <p:cNvPr id="3" name="Content Placeholder 2"/>
          <p:cNvSpPr>
            <a:spLocks noGrp="1"/>
          </p:cNvSpPr>
          <p:nvPr>
            <p:ph idx="1"/>
          </p:nvPr>
        </p:nvSpPr>
        <p:spPr>
          <a:xfrm>
            <a:off x="384176" y="1274327"/>
            <a:ext cx="8378825" cy="4533654"/>
          </a:xfrm>
        </p:spPr>
        <p:txBody>
          <a:bodyPr/>
          <a:lstStyle/>
          <a:p>
            <a:pPr algn="ctr"/>
            <a:r>
              <a:rPr lang="en-US" sz="1100" dirty="0"/>
              <a:t> </a:t>
            </a:r>
            <a:r>
              <a:rPr lang="en-US" sz="1400" dirty="0"/>
              <a:t>**Due to our continued commitment to ensure our high standards of service delivery, In addition to the CORE elements implementation, there are two other points in the CORE Requirements and Operating Manual which will be phased in over time. </a:t>
            </a:r>
          </a:p>
          <a:p>
            <a:r>
              <a:rPr lang="en-US" sz="1400" dirty="0"/>
              <a:t> </a:t>
            </a:r>
          </a:p>
          <a:p>
            <a:pPr marL="285750" lvl="0" indent="-285750">
              <a:buClr>
                <a:schemeClr val="accent1"/>
              </a:buClr>
              <a:buSzPct val="120000"/>
              <a:buFont typeface="Arial" panose="020B0604020202020204" pitchFamily="34" charset="0"/>
              <a:buChar char="•"/>
            </a:pPr>
            <a:r>
              <a:rPr lang="en-US" sz="1600" dirty="0"/>
              <a:t>Allow all WBENC Certified WBEs in good standing to be eligible for sponsorships, awards, networking programs, and committees, any WBENC Certified WBE shall pay the same fee as WBEs certified in the host RPO (page 14, #9 in CORE Manual)</a:t>
            </a:r>
            <a:endParaRPr lang="en-US" dirty="0"/>
          </a:p>
          <a:p>
            <a:pPr lvl="2">
              <a:buSzPct val="100000"/>
              <a:buFont typeface="Arial" panose="020B0604020202020204" pitchFamily="34" charset="0"/>
              <a:buChar char="•"/>
            </a:pPr>
            <a:r>
              <a:rPr lang="en-US" sz="1400" i="1" dirty="0"/>
              <a:t>Many of the RPO’s are compliant with this point today. Since some of the RPO’s still have “reciprocal” arrangements and membership models, we will work with those RPO’s to phase in this requirement, with a goal of standardizing by Q1 2018.</a:t>
            </a:r>
            <a:endParaRPr lang="en-US" sz="1600" i="1" dirty="0"/>
          </a:p>
          <a:p>
            <a:pPr marL="285750" lvl="0" indent="-285750">
              <a:buClr>
                <a:schemeClr val="accent1"/>
              </a:buClr>
              <a:buSzPct val="120000"/>
              <a:buFont typeface="Arial" panose="020B0604020202020204" pitchFamily="34" charset="0"/>
              <a:buChar char="•"/>
            </a:pPr>
            <a:endParaRPr lang="en-US" sz="1600" dirty="0"/>
          </a:p>
          <a:p>
            <a:pPr marL="285750" lvl="0" indent="-285750">
              <a:buClr>
                <a:schemeClr val="accent1"/>
              </a:buClr>
              <a:buSzPct val="120000"/>
              <a:buFont typeface="Arial" panose="020B0604020202020204" pitchFamily="34" charset="0"/>
              <a:buChar char="•"/>
            </a:pPr>
            <a:r>
              <a:rPr lang="en-US" sz="1600" dirty="0"/>
              <a:t>All RPOs charge a common certification application fee and every WBE certified in the WBENC network is eligible to receive a set of standard basic support elements as a benefit of their WBENC Certification. (Page 3, Section A in CORE Manual)</a:t>
            </a:r>
            <a:endParaRPr lang="en-US" dirty="0"/>
          </a:p>
          <a:p>
            <a:pPr lvl="2">
              <a:buSzPct val="100000"/>
              <a:buFont typeface="Arial" panose="020B0604020202020204" pitchFamily="34" charset="0"/>
              <a:buChar char="•"/>
            </a:pPr>
            <a:r>
              <a:rPr lang="en-US" sz="1400" i="1" dirty="0"/>
              <a:t>The common certification fee schedule has been established and implemented. To allow for a smooth transition, one RPO is phasing in this change in early 2018. </a:t>
            </a:r>
            <a:endParaRPr lang="en-US" sz="1600" i="1" dirty="0"/>
          </a:p>
        </p:txBody>
      </p:sp>
      <p:sp>
        <p:nvSpPr>
          <p:cNvPr id="4" name="TextBox 3"/>
          <p:cNvSpPr txBox="1"/>
          <p:nvPr/>
        </p:nvSpPr>
        <p:spPr>
          <a:xfrm>
            <a:off x="2475219" y="907819"/>
            <a:ext cx="4396635" cy="369332"/>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GOVERNANCE Deliverables</a:t>
            </a:r>
          </a:p>
        </p:txBody>
      </p:sp>
    </p:spTree>
    <p:extLst>
      <p:ext uri="{BB962C8B-B14F-4D97-AF65-F5344CB8AC3E}">
        <p14:creationId xmlns:p14="http://schemas.microsoft.com/office/powerpoint/2010/main" val="384001340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WBENC STRATEGY EXECUTION</a:t>
            </a:r>
          </a:p>
        </p:txBody>
      </p:sp>
      <p:sp>
        <p:nvSpPr>
          <p:cNvPr id="5" name="TextBox 4"/>
          <p:cNvSpPr txBox="1"/>
          <p:nvPr/>
        </p:nvSpPr>
        <p:spPr>
          <a:xfrm>
            <a:off x="2465983" y="847052"/>
            <a:ext cx="4396635" cy="369332"/>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GROWTH Deliverables</a:t>
            </a:r>
          </a:p>
        </p:txBody>
      </p:sp>
      <p:sp>
        <p:nvSpPr>
          <p:cNvPr id="6" name="TextBox 5"/>
          <p:cNvSpPr txBox="1"/>
          <p:nvPr/>
        </p:nvSpPr>
        <p:spPr>
          <a:xfrm>
            <a:off x="660110" y="1339279"/>
            <a:ext cx="8102891" cy="1169551"/>
          </a:xfrm>
          <a:prstGeom prst="rect">
            <a:avLst/>
          </a:prstGeom>
          <a:noFill/>
          <a:ln>
            <a:solidFill>
              <a:schemeClr val="accent1"/>
            </a:solidFill>
          </a:ln>
        </p:spPr>
        <p:txBody>
          <a:bodyPr wrap="square" rtlCol="0">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Evaluate membership and dues structure and recommend alternative models in support of growth objectives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Conduct a national brand evaluation</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Calibri"/>
              <a:cs typeface="Times New Roman"/>
            </a:endParaRPr>
          </a:p>
        </p:txBody>
      </p:sp>
      <p:sp>
        <p:nvSpPr>
          <p:cNvPr id="3" name="TextBox 2"/>
          <p:cNvSpPr txBox="1"/>
          <p:nvPr/>
        </p:nvSpPr>
        <p:spPr>
          <a:xfrm>
            <a:off x="660110" y="2549239"/>
            <a:ext cx="3902654" cy="3170099"/>
          </a:xfrm>
          <a:prstGeom prst="rect">
            <a:avLst/>
          </a:prstGeom>
          <a:noFill/>
        </p:spPr>
        <p:txBody>
          <a:bodyPr wrap="square" rtlCol="0">
            <a:spAutoFit/>
          </a:bodyPr>
          <a:lstStyle/>
          <a:p>
            <a:pPr marL="0" marR="0" lvl="0" indent="-11430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Membership Structure Assessment</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Formed ad-hoc Membership Structure committee </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Gathered data for baseline assessment of membership and dues structure</a:t>
            </a:r>
          </a:p>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In April, start work to define membership and dues structure alternatives for review</a:t>
            </a:r>
          </a:p>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June – Solicit input from BOD in advance of strategy sessions in August</a:t>
            </a:r>
          </a:p>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7" name="TextBox 6"/>
          <p:cNvSpPr txBox="1"/>
          <p:nvPr/>
        </p:nvSpPr>
        <p:spPr>
          <a:xfrm>
            <a:off x="4710544" y="2549239"/>
            <a:ext cx="4433455" cy="3539430"/>
          </a:xfrm>
          <a:prstGeom prst="rect">
            <a:avLst/>
          </a:prstGeom>
          <a:noFill/>
        </p:spPr>
        <p:txBody>
          <a:bodyPr wrap="square" rtlCol="0">
            <a:spAutoFit/>
          </a:bodyPr>
          <a:lstStyle/>
          <a:p>
            <a:pPr marL="0" marR="0" lvl="0" indent="-11430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Brand Evaluation</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RFP scope asked for:</a:t>
            </a:r>
          </a:p>
          <a:p>
            <a:pPr marL="628650" marR="0" lvl="1"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Multiple brand identity recommendations including national brand options</a:t>
            </a:r>
          </a:p>
          <a:p>
            <a:pPr marL="628650" marR="0" lvl="1"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Naming conventions and logo options</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Conducted brand evaluation RFP and selected partner</a:t>
            </a:r>
          </a:p>
          <a:p>
            <a:pPr marL="628650" marR="0" lvl="1"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Pool of 47 firms in total, 46 WBE’s</a:t>
            </a:r>
          </a:p>
          <a:p>
            <a:pPr marL="628650" marR="0" lvl="1"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RFP issued to 27 firms, 26 WBE’s</a:t>
            </a:r>
          </a:p>
          <a:p>
            <a:pPr marL="628650" marR="0" lvl="1"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12 proposal responses</a:t>
            </a:r>
          </a:p>
          <a:p>
            <a:pPr marL="628650" marR="0" lvl="1"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Down-selected to 5 for presentations</a:t>
            </a:r>
          </a:p>
          <a:p>
            <a:pPr marL="628650" marR="0" lvl="1"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LIMB Design selected</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Estimated 6 week effort for current brand assessment leading to key decision point (postponed to Q3)</a:t>
            </a:r>
          </a:p>
        </p:txBody>
      </p:sp>
      <p:sp>
        <p:nvSpPr>
          <p:cNvPr id="4" name="Flowchart: Decision 3"/>
          <p:cNvSpPr/>
          <p:nvPr/>
        </p:nvSpPr>
        <p:spPr>
          <a:xfrm>
            <a:off x="6525491" y="5829924"/>
            <a:ext cx="2082800" cy="598308"/>
          </a:xfrm>
          <a:prstGeom prst="flowChartDecisi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rPr>
              <a:t>Proceed to design? </a:t>
            </a:r>
          </a:p>
        </p:txBody>
      </p:sp>
    </p:spTree>
    <p:extLst>
      <p:ext uri="{BB962C8B-B14F-4D97-AF65-F5344CB8AC3E}">
        <p14:creationId xmlns:p14="http://schemas.microsoft.com/office/powerpoint/2010/main" val="123115383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3FA069-B672-4BB5-BD90-E0946D0AB29F}"/>
              </a:ext>
            </a:extLst>
          </p:cNvPr>
          <p:cNvSpPr txBox="1"/>
          <p:nvPr/>
        </p:nvSpPr>
        <p:spPr>
          <a:xfrm>
            <a:off x="0" y="793101"/>
            <a:ext cx="9144000" cy="5509200"/>
          </a:xfrm>
          <a:prstGeom prst="rect">
            <a:avLst/>
          </a:prstGeom>
          <a:solidFill>
            <a:schemeClr val="bg2">
              <a:lumMod val="20000"/>
              <a:lumOff val="80000"/>
            </a:schemeClr>
          </a:solidFill>
        </p:spPr>
        <p:txBody>
          <a:bodyPr wrap="square" rtlCol="0">
            <a:spAutoFit/>
          </a:bodyPr>
          <a:lstStyle/>
          <a:p>
            <a:endParaRPr lang="en-US" sz="1600" dirty="0"/>
          </a:p>
          <a:p>
            <a:pPr lvl="0"/>
            <a:endParaRPr lang="en-US" sz="1600" dirty="0">
              <a:effectLst/>
            </a:endParaRPr>
          </a:p>
          <a:p>
            <a:pPr lvl="0"/>
            <a:endParaRPr lang="en-US" sz="1600" dirty="0"/>
          </a:p>
          <a:p>
            <a:pPr lvl="0"/>
            <a:endParaRPr lang="en-US" sz="1600" dirty="0">
              <a:effectLst/>
            </a:endParaRPr>
          </a:p>
          <a:p>
            <a:pPr lvl="0"/>
            <a:endParaRPr lang="en-US" sz="1600" dirty="0"/>
          </a:p>
          <a:p>
            <a:pPr lvl="0"/>
            <a:endParaRPr lang="en-US" sz="1600" dirty="0">
              <a:effectLst/>
            </a:endParaRPr>
          </a:p>
          <a:p>
            <a:pPr lvl="0"/>
            <a:endParaRPr lang="en-US" sz="1600" dirty="0"/>
          </a:p>
          <a:p>
            <a:pPr lvl="0"/>
            <a:endParaRPr lang="en-US" sz="1600" dirty="0">
              <a:effectLst/>
            </a:endParaRPr>
          </a:p>
          <a:p>
            <a:pPr lvl="0"/>
            <a:endParaRPr lang="en-US" sz="1600" dirty="0"/>
          </a:p>
          <a:p>
            <a:pPr lvl="0"/>
            <a:endParaRPr lang="en-US" sz="1600" dirty="0">
              <a:effectLst/>
            </a:endParaRPr>
          </a:p>
          <a:p>
            <a:pPr lvl="0"/>
            <a:endParaRPr lang="en-US" sz="1600" dirty="0"/>
          </a:p>
          <a:p>
            <a:pPr lvl="0"/>
            <a:endParaRPr lang="en-US" sz="1600" dirty="0">
              <a:effectLst/>
            </a:endParaRPr>
          </a:p>
          <a:p>
            <a:pPr lvl="0"/>
            <a:endParaRPr lang="en-US" sz="1600" dirty="0"/>
          </a:p>
          <a:p>
            <a:pPr lvl="0"/>
            <a:endParaRPr lang="en-US" sz="1600" dirty="0">
              <a:effectLst/>
            </a:endParaRPr>
          </a:p>
          <a:p>
            <a:pPr lvl="0"/>
            <a:endParaRPr lang="en-US" sz="1600" dirty="0"/>
          </a:p>
          <a:p>
            <a:pPr lvl="0"/>
            <a:endParaRPr lang="en-US" sz="1600" dirty="0">
              <a:effectLst/>
            </a:endParaRPr>
          </a:p>
          <a:p>
            <a:pPr lvl="0"/>
            <a:endParaRPr lang="en-US" sz="1600" dirty="0"/>
          </a:p>
          <a:p>
            <a:pPr lvl="0"/>
            <a:endParaRPr lang="en-US" sz="1600" dirty="0">
              <a:effectLst/>
            </a:endParaRPr>
          </a:p>
          <a:p>
            <a:pPr lvl="0"/>
            <a:endParaRPr lang="en-US" sz="1600" dirty="0"/>
          </a:p>
          <a:p>
            <a:pPr lvl="0"/>
            <a:endParaRPr lang="en-US" sz="1600" dirty="0">
              <a:effectLst/>
            </a:endParaRPr>
          </a:p>
          <a:p>
            <a:pPr lvl="0"/>
            <a:endParaRPr lang="en-US" sz="1600" dirty="0"/>
          </a:p>
          <a:p>
            <a:pPr lvl="0"/>
            <a:endParaRPr lang="en-US" sz="1600" dirty="0">
              <a:effectLst/>
            </a:endParaRPr>
          </a:p>
        </p:txBody>
      </p:sp>
      <p:sp>
        <p:nvSpPr>
          <p:cNvPr id="2" name="Title 1"/>
          <p:cNvSpPr>
            <a:spLocks noGrp="1"/>
          </p:cNvSpPr>
          <p:nvPr>
            <p:ph type="title"/>
          </p:nvPr>
        </p:nvSpPr>
        <p:spPr/>
        <p:txBody>
          <a:bodyPr/>
          <a:lstStyle/>
          <a:p>
            <a:r>
              <a:rPr lang="en-US" dirty="0"/>
              <a:t>Nominating Committee: Board Elections</a:t>
            </a:r>
          </a:p>
        </p:txBody>
      </p:sp>
      <p:sp>
        <p:nvSpPr>
          <p:cNvPr id="10" name="TextBox 9">
            <a:extLst>
              <a:ext uri="{FF2B5EF4-FFF2-40B4-BE49-F238E27FC236}">
                <a16:creationId xmlns:a16="http://schemas.microsoft.com/office/drawing/2014/main" id="{18DD40FC-DD63-4085-816D-9E89B9EF37F0}"/>
              </a:ext>
            </a:extLst>
          </p:cNvPr>
          <p:cNvSpPr txBox="1"/>
          <p:nvPr/>
        </p:nvSpPr>
        <p:spPr>
          <a:xfrm>
            <a:off x="494748" y="933941"/>
            <a:ext cx="8649252" cy="4201150"/>
          </a:xfrm>
          <a:prstGeom prst="rect">
            <a:avLst/>
          </a:prstGeom>
          <a:noFill/>
        </p:spPr>
        <p:txBody>
          <a:bodyPr wrap="square" rtlCol="0">
            <a:spAutoFit/>
          </a:bodyPr>
          <a:lstStyle/>
          <a:p>
            <a:endParaRPr lang="en-US" sz="1100" dirty="0"/>
          </a:p>
          <a:p>
            <a:r>
              <a:rPr lang="en-US" sz="1600" u="sng" dirty="0"/>
              <a:t>Corporate Nominations for Existing Board Seats: </a:t>
            </a:r>
            <a:endParaRPr lang="en-US" sz="1100" dirty="0"/>
          </a:p>
          <a:p>
            <a:pPr marL="285750" lvl="0" indent="-285750">
              <a:buFont typeface="Arial" panose="020B0604020202020204" pitchFamily="34" charset="0"/>
              <a:buChar char="•"/>
            </a:pPr>
            <a:r>
              <a:rPr lang="en-US" sz="1600" b="0" dirty="0"/>
              <a:t>Lori George Billingsley, The Coca-Cola Company</a:t>
            </a:r>
          </a:p>
          <a:p>
            <a:pPr marL="285750" lvl="0" indent="-285750">
              <a:buFont typeface="Arial" panose="020B0604020202020204" pitchFamily="34" charset="0"/>
              <a:buChar char="•"/>
            </a:pPr>
            <a:r>
              <a:rPr lang="en-US" sz="1600" b="0" dirty="0"/>
              <a:t>Julie Holmes, W.W. Grainger</a:t>
            </a:r>
          </a:p>
          <a:p>
            <a:r>
              <a:rPr lang="en-US" sz="1600" dirty="0"/>
              <a:t> </a:t>
            </a:r>
            <a:endParaRPr lang="en-US" sz="1100" dirty="0"/>
          </a:p>
          <a:p>
            <a:r>
              <a:rPr lang="en-US" sz="1600" dirty="0"/>
              <a:t> </a:t>
            </a:r>
            <a:endParaRPr lang="en-US" sz="1100" dirty="0"/>
          </a:p>
          <a:p>
            <a:r>
              <a:rPr lang="en-US" sz="1600" u="sng" dirty="0"/>
              <a:t>Corporate Nominations for New Board Seats</a:t>
            </a:r>
            <a:endParaRPr lang="en-US" sz="1100" dirty="0"/>
          </a:p>
          <a:p>
            <a:pPr marL="285750" lvl="0" indent="-285750">
              <a:buFont typeface="Arial" panose="020B0604020202020204" pitchFamily="34" charset="0"/>
              <a:buChar char="•"/>
            </a:pPr>
            <a:r>
              <a:rPr lang="en-US" sz="1600" b="0" dirty="0"/>
              <a:t>Andy Butler, Procter &amp; Gamble</a:t>
            </a:r>
          </a:p>
          <a:p>
            <a:pPr lvl="1"/>
            <a:r>
              <a:rPr lang="en-US" sz="1600" b="0" i="1" dirty="0"/>
              <a:t>Open Altria seat replace with Procter &amp; Gamble.  Term expires 2017                                              (same expiration date as Altria)</a:t>
            </a:r>
            <a:endParaRPr lang="en-US" sz="1600" b="0" dirty="0"/>
          </a:p>
          <a:p>
            <a:r>
              <a:rPr lang="en-US" sz="1600" dirty="0"/>
              <a:t> </a:t>
            </a:r>
            <a:endParaRPr lang="en-US" sz="1050" dirty="0"/>
          </a:p>
          <a:p>
            <a:r>
              <a:rPr lang="en-US" sz="1600" u="sng" dirty="0"/>
              <a:t>Leadership Council Nominations for Existing Board Seats</a:t>
            </a:r>
            <a:endParaRPr lang="en-US" sz="1100" dirty="0"/>
          </a:p>
          <a:p>
            <a:pPr marL="285750" lvl="0" indent="-285750">
              <a:buFont typeface="Arial" panose="020B0604020202020204" pitchFamily="34" charset="0"/>
              <a:buChar char="•"/>
            </a:pPr>
            <a:r>
              <a:rPr lang="en-US" sz="1600" b="0" dirty="0"/>
              <a:t>Nancy Allen, Women’s Business Development Council of Florida</a:t>
            </a:r>
          </a:p>
          <a:p>
            <a:r>
              <a:rPr lang="en-US" sz="1600" dirty="0"/>
              <a:t> </a:t>
            </a:r>
            <a:endParaRPr lang="en-US" sz="1050" dirty="0"/>
          </a:p>
          <a:p>
            <a:r>
              <a:rPr lang="en-US" sz="1600" dirty="0"/>
              <a:t> </a:t>
            </a:r>
            <a:endParaRPr lang="en-US" sz="1200" dirty="0"/>
          </a:p>
          <a:p>
            <a:r>
              <a:rPr lang="en-US" sz="1600" u="sng" dirty="0"/>
              <a:t>Current Open Board Seats:</a:t>
            </a:r>
            <a:endParaRPr lang="en-US" sz="1100" dirty="0"/>
          </a:p>
          <a:p>
            <a:pPr marL="285750" lvl="0" indent="-285750">
              <a:buFont typeface="Arial" panose="020B0604020202020204" pitchFamily="34" charset="0"/>
              <a:buChar char="•"/>
            </a:pPr>
            <a:r>
              <a:rPr lang="en-US" sz="1600" b="0" dirty="0"/>
              <a:t>Office Depot/Office Max</a:t>
            </a:r>
          </a:p>
        </p:txBody>
      </p:sp>
    </p:spTree>
    <p:extLst>
      <p:ext uri="{BB962C8B-B14F-4D97-AF65-F5344CB8AC3E}">
        <p14:creationId xmlns:p14="http://schemas.microsoft.com/office/powerpoint/2010/main" val="1640469329"/>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p:cNvSpPr>
          <p:nvPr>
            <p:ph type="ctrTitle"/>
          </p:nvPr>
        </p:nvSpPr>
        <p:spPr>
          <a:xfrm>
            <a:off x="577970" y="3627834"/>
            <a:ext cx="6126441" cy="1972865"/>
          </a:xfrm>
        </p:spPr>
        <p:txBody>
          <a:bodyPr/>
          <a:lstStyle/>
          <a:p>
            <a:pPr algn="ctr"/>
            <a:br>
              <a:rPr lang="en-CA" altLang="en-US" sz="2925" dirty="0">
                <a:latin typeface="Arial" panose="020B0604020202020204" pitchFamily="34" charset="0"/>
                <a:cs typeface="Arial" panose="020B0604020202020204" pitchFamily="34" charset="0"/>
              </a:rPr>
            </a:br>
            <a:r>
              <a:rPr lang="en-CA" altLang="en-US" sz="2925"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161829816"/>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5" name="Group 4"/>
          <p:cNvGrpSpPr>
            <a:grpSpLocks/>
          </p:cNvGrpSpPr>
          <p:nvPr/>
        </p:nvGrpSpPr>
        <p:grpSpPr bwMode="auto">
          <a:xfrm>
            <a:off x="7952753" y="6126065"/>
            <a:ext cx="528638" cy="527050"/>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2" name="Title 1"/>
          <p:cNvSpPr>
            <a:spLocks noGrp="1"/>
          </p:cNvSpPr>
          <p:nvPr>
            <p:ph type="ctrTitle"/>
          </p:nvPr>
        </p:nvSpPr>
        <p:spPr>
          <a:xfrm>
            <a:off x="366834" y="4404403"/>
            <a:ext cx="6364707" cy="1494310"/>
          </a:xfrm>
        </p:spPr>
        <p:txBody>
          <a:bodyPr/>
          <a:lstStyle/>
          <a:p>
            <a:r>
              <a:rPr lang="en-US" sz="3600" dirty="0">
                <a:solidFill>
                  <a:schemeClr val="accent2"/>
                </a:solidFill>
              </a:rPr>
              <a:t>Corporate Membership </a:t>
            </a:r>
            <a:br>
              <a:rPr lang="en-US" sz="3600" dirty="0">
                <a:solidFill>
                  <a:schemeClr val="accent2"/>
                </a:solidFill>
              </a:rPr>
            </a:br>
            <a:r>
              <a:rPr lang="en-US" sz="3600" dirty="0">
                <a:solidFill>
                  <a:schemeClr val="accent2"/>
                </a:solidFill>
              </a:rPr>
              <a:t>Structure Hypotheses</a:t>
            </a:r>
          </a:p>
        </p:txBody>
      </p:sp>
    </p:spTree>
    <p:extLst>
      <p:ext uri="{BB962C8B-B14F-4D97-AF65-F5344CB8AC3E}">
        <p14:creationId xmlns:p14="http://schemas.microsoft.com/office/powerpoint/2010/main" val="2205830143"/>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68FFDC-C386-4858-A5D1-76F0CFE2E0AA}"/>
              </a:ext>
            </a:extLst>
          </p:cNvPr>
          <p:cNvSpPr txBox="1"/>
          <p:nvPr/>
        </p:nvSpPr>
        <p:spPr>
          <a:xfrm>
            <a:off x="0" y="793102"/>
            <a:ext cx="9144000" cy="6025988"/>
          </a:xfrm>
          <a:prstGeom prst="rect">
            <a:avLst/>
          </a:prstGeom>
          <a:solidFill>
            <a:schemeClr val="bg1">
              <a:lumMod val="95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03FF8D7-7036-4BC3-A8F5-98E003A17373}"/>
              </a:ext>
            </a:extLst>
          </p:cNvPr>
          <p:cNvSpPr>
            <a:spLocks noGrp="1"/>
          </p:cNvSpPr>
          <p:nvPr>
            <p:ph type="title"/>
          </p:nvPr>
        </p:nvSpPr>
        <p:spPr/>
        <p:txBody>
          <a:bodyPr/>
          <a:lstStyle/>
          <a:p>
            <a:r>
              <a:rPr lang="en-US" dirty="0"/>
              <a:t>Corporate Membership Structure Sub-Committee</a:t>
            </a:r>
          </a:p>
        </p:txBody>
      </p:sp>
      <p:sp>
        <p:nvSpPr>
          <p:cNvPr id="3" name="Content Placeholder 2">
            <a:extLst>
              <a:ext uri="{FF2B5EF4-FFF2-40B4-BE49-F238E27FC236}">
                <a16:creationId xmlns:a16="http://schemas.microsoft.com/office/drawing/2014/main" id="{771F1EEC-B8EF-42ED-9524-BC4664045C10}"/>
              </a:ext>
            </a:extLst>
          </p:cNvPr>
          <p:cNvSpPr>
            <a:spLocks noGrp="1"/>
          </p:cNvSpPr>
          <p:nvPr>
            <p:ph idx="1"/>
          </p:nvPr>
        </p:nvSpPr>
        <p:spPr>
          <a:xfrm>
            <a:off x="247987" y="1534359"/>
            <a:ext cx="8378825" cy="4180641"/>
          </a:xfrm>
        </p:spPr>
        <p:txBody>
          <a:bodyPr/>
          <a:lstStyle/>
          <a:p>
            <a:pPr marL="0" indent="0" algn="ctr">
              <a:buNone/>
            </a:pPr>
            <a:r>
              <a:rPr lang="en-US" dirty="0"/>
              <a:t>   </a:t>
            </a:r>
            <a:r>
              <a:rPr lang="en-US" b="1" dirty="0">
                <a:latin typeface="Calibri Light" panose="020F0302020204030204" pitchFamily="34" charset="0"/>
                <a:cs typeface="Calibri Light" panose="020F0302020204030204" pitchFamily="34" charset="0"/>
              </a:rPr>
              <a:t>The Corporate Membership Structure Sub-Committee was formed as part of the WBENC Strategic Task Force to examine current corporate membership models in existence across the network today. </a:t>
            </a:r>
          </a:p>
          <a:p>
            <a:pPr marL="0" indent="0" algn="ctr">
              <a:buNone/>
            </a:pPr>
            <a:endParaRPr lang="en-US" sz="1100" b="1" dirty="0">
              <a:latin typeface="Calibri Light" panose="020F0302020204030204" pitchFamily="34" charset="0"/>
              <a:cs typeface="Calibri Light" panose="020F0302020204030204" pitchFamily="34" charset="0"/>
            </a:endParaRPr>
          </a:p>
          <a:p>
            <a:pPr marL="0" indent="0" algn="ctr">
              <a:buNone/>
            </a:pPr>
            <a:r>
              <a:rPr lang="en-US" b="1" dirty="0">
                <a:latin typeface="Calibri Light" panose="020F0302020204030204" pitchFamily="34" charset="0"/>
                <a:cs typeface="Calibri Light" panose="020F0302020204030204" pitchFamily="34" charset="0"/>
              </a:rPr>
              <a:t>In comparing current corporate membership structure, the committee has determined there is a need for change.</a:t>
            </a:r>
          </a:p>
          <a:p>
            <a:pPr marL="0" indent="0" algn="ctr">
              <a:buNone/>
            </a:pPr>
            <a:endParaRPr lang="en-US" sz="1200" b="1" dirty="0">
              <a:latin typeface="Calibri Light" panose="020F0302020204030204" pitchFamily="34" charset="0"/>
              <a:cs typeface="Calibri Light" panose="020F0302020204030204" pitchFamily="34" charset="0"/>
            </a:endParaRPr>
          </a:p>
          <a:p>
            <a:pPr marL="0" indent="0" algn="ctr">
              <a:buNone/>
            </a:pPr>
            <a:r>
              <a:rPr lang="en-US" b="1" dirty="0">
                <a:latin typeface="Calibri Light" panose="020F0302020204030204" pitchFamily="34" charset="0"/>
                <a:cs typeface="Calibri Light" panose="020F0302020204030204" pitchFamily="34" charset="0"/>
              </a:rPr>
              <a:t>The sub-committee offers 3 hypotheses on corporate membership            models and requests feedback from the Board of Directors in determining the most sustainable and beneficial membership structure for the WBENC network.</a:t>
            </a:r>
            <a:endParaRPr lang="en-US"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7081462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3FA069-B672-4BB5-BD90-E0946D0AB29F}"/>
              </a:ext>
            </a:extLst>
          </p:cNvPr>
          <p:cNvSpPr txBox="1"/>
          <p:nvPr/>
        </p:nvSpPr>
        <p:spPr>
          <a:xfrm>
            <a:off x="0" y="793101"/>
            <a:ext cx="9144000" cy="6064899"/>
          </a:xfrm>
          <a:prstGeom prst="rect">
            <a:avLst/>
          </a:prstGeom>
          <a:solidFill>
            <a:schemeClr val="bg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t>Hypotheses 1:  Status Quo</a:t>
            </a:r>
          </a:p>
        </p:txBody>
      </p:sp>
      <p:sp>
        <p:nvSpPr>
          <p:cNvPr id="3" name="Content Placeholder 2"/>
          <p:cNvSpPr>
            <a:spLocks noGrp="1"/>
          </p:cNvSpPr>
          <p:nvPr>
            <p:ph idx="1"/>
          </p:nvPr>
        </p:nvSpPr>
        <p:spPr>
          <a:xfrm>
            <a:off x="382587" y="845822"/>
            <a:ext cx="8378825" cy="1533321"/>
          </a:xfrm>
        </p:spPr>
        <p:txBody>
          <a:bodyPr/>
          <a:lstStyle/>
          <a:p>
            <a:pPr marL="0" indent="0" algn="ctr">
              <a:lnSpc>
                <a:spcPct val="100000"/>
              </a:lnSpc>
              <a:spcBef>
                <a:spcPts val="0"/>
              </a:spcBef>
              <a:buNone/>
            </a:pPr>
            <a:r>
              <a:rPr lang="en-US" sz="2000" b="1" i="1" dirty="0">
                <a:latin typeface="Calibri Light" panose="020F0302020204030204" pitchFamily="34" charset="0"/>
                <a:cs typeface="Calibri Light" panose="020F0302020204030204" pitchFamily="34" charset="0"/>
              </a:rPr>
              <a:t>Corporations may choose to be either national members, regional members or both. With each membership a corporation is entitled to a certain set of defined benefits and services. National membership dues are based on a common dues structure and regional dues are paid individually to each region which corporate members choose to join.</a:t>
            </a:r>
            <a:endParaRPr lang="en-US" sz="2800" b="1" dirty="0">
              <a:latin typeface="Calibri Light" panose="020F0302020204030204" pitchFamily="34" charset="0"/>
              <a:cs typeface="Calibri Light" panose="020F0302020204030204" pitchFamily="34" charset="0"/>
            </a:endParaRP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endParaRPr lang="en-US" dirty="0"/>
          </a:p>
        </p:txBody>
      </p:sp>
      <p:sp>
        <p:nvSpPr>
          <p:cNvPr id="4" name="TextBox 3">
            <a:extLst>
              <a:ext uri="{FF2B5EF4-FFF2-40B4-BE49-F238E27FC236}">
                <a16:creationId xmlns:a16="http://schemas.microsoft.com/office/drawing/2014/main" id="{C0E189D3-375C-4F26-9467-73A50D639C55}"/>
              </a:ext>
            </a:extLst>
          </p:cNvPr>
          <p:cNvSpPr txBox="1"/>
          <p:nvPr/>
        </p:nvSpPr>
        <p:spPr>
          <a:xfrm>
            <a:off x="327076" y="2431864"/>
            <a:ext cx="3700175" cy="2623795"/>
          </a:xfrm>
          <a:prstGeom prst="rect">
            <a:avLst/>
          </a:prstGeom>
          <a:noFill/>
          <a:ln w="19050">
            <a:solidFill>
              <a:schemeClr val="accent1"/>
            </a:solidFill>
          </a:ln>
        </p:spPr>
        <p:txBody>
          <a:bodyPr wrap="square" rtlCol="0">
            <a:spAutoFit/>
          </a:bodyPr>
          <a:lstStyle/>
          <a:p>
            <a:pPr algn="ctr" fontAlgn="ctr"/>
            <a:r>
              <a:rPr lang="en-US" u="sng" dirty="0"/>
              <a:t>Pros</a:t>
            </a:r>
          </a:p>
          <a:p>
            <a:pPr algn="ctr" fontAlgn="ctr"/>
            <a:endParaRPr lang="en-US" sz="1000" u="sng" dirty="0"/>
          </a:p>
          <a:p>
            <a:pPr marL="285750" lvl="0" indent="-285750">
              <a:buFont typeface="Arial" panose="020B0604020202020204" pitchFamily="34" charset="0"/>
              <a:buChar char="•"/>
            </a:pPr>
            <a:r>
              <a:rPr lang="en-US" sz="1200" b="0" dirty="0"/>
              <a:t>Dues and RPO funding remains steady for now </a:t>
            </a:r>
          </a:p>
          <a:p>
            <a:pPr lvl="0"/>
            <a:endParaRPr lang="en-US" sz="1200" b="0" dirty="0"/>
          </a:p>
          <a:p>
            <a:pPr marL="285750" indent="-285750" fontAlgn="ctr">
              <a:buFont typeface="Arial" panose="020B0604020202020204" pitchFamily="34" charset="0"/>
              <a:buChar char="•"/>
            </a:pPr>
            <a:r>
              <a:rPr lang="en-US" sz="1200" b="0" dirty="0"/>
              <a:t>Would not alienate national corporate members who only want national involvement</a:t>
            </a:r>
          </a:p>
          <a:p>
            <a:pPr lvl="0"/>
            <a:endParaRPr lang="en-US" sz="1050" b="0" dirty="0"/>
          </a:p>
          <a:p>
            <a:pPr marL="285750" lvl="0" indent="-285750">
              <a:buFont typeface="Arial" panose="020B0604020202020204" pitchFamily="34" charset="0"/>
              <a:buChar char="•"/>
            </a:pPr>
            <a:r>
              <a:rPr lang="en-US" sz="1200" b="0" dirty="0"/>
              <a:t>Corporate members are able to choose which RPOs they want to be a member of based on need</a:t>
            </a:r>
          </a:p>
          <a:p>
            <a:pPr marL="285750" lvl="0" indent="-285750">
              <a:buFont typeface="Arial" panose="020B0604020202020204" pitchFamily="34" charset="0"/>
              <a:buChar char="•"/>
            </a:pPr>
            <a:endParaRPr lang="en-US" sz="1400" b="0" dirty="0"/>
          </a:p>
          <a:p>
            <a:pPr marL="285750" lvl="0" indent="-285750">
              <a:buFont typeface="Arial" panose="020B0604020202020204" pitchFamily="34" charset="0"/>
              <a:buChar char="•"/>
            </a:pPr>
            <a:endParaRPr lang="en-US" sz="1400" b="0" dirty="0"/>
          </a:p>
          <a:p>
            <a:pPr marL="285750" lvl="0" indent="-285750">
              <a:buFont typeface="Arial" panose="020B0604020202020204" pitchFamily="34" charset="0"/>
              <a:buChar char="•"/>
            </a:pPr>
            <a:endParaRPr lang="en-US" sz="1400" b="0" dirty="0"/>
          </a:p>
        </p:txBody>
      </p:sp>
      <p:sp>
        <p:nvSpPr>
          <p:cNvPr id="5" name="TextBox 4">
            <a:extLst>
              <a:ext uri="{FF2B5EF4-FFF2-40B4-BE49-F238E27FC236}">
                <a16:creationId xmlns:a16="http://schemas.microsoft.com/office/drawing/2014/main" id="{2D5DD827-34EF-49BC-B547-A43F168B8517}"/>
              </a:ext>
            </a:extLst>
          </p:cNvPr>
          <p:cNvSpPr txBox="1"/>
          <p:nvPr/>
        </p:nvSpPr>
        <p:spPr>
          <a:xfrm>
            <a:off x="4246724" y="2414936"/>
            <a:ext cx="4596318" cy="3862596"/>
          </a:xfrm>
          <a:prstGeom prst="rect">
            <a:avLst/>
          </a:prstGeom>
          <a:noFill/>
          <a:ln w="19050">
            <a:solidFill>
              <a:schemeClr val="accent4"/>
            </a:solidFill>
          </a:ln>
        </p:spPr>
        <p:txBody>
          <a:bodyPr wrap="square" rtlCol="0">
            <a:spAutoFit/>
          </a:bodyPr>
          <a:lstStyle/>
          <a:p>
            <a:pPr fontAlgn="ctr"/>
            <a:r>
              <a:rPr lang="en-US" dirty="0"/>
              <a:t>				</a:t>
            </a:r>
            <a:r>
              <a:rPr lang="en-US" u="sng" dirty="0"/>
              <a:t>Cons</a:t>
            </a:r>
          </a:p>
          <a:p>
            <a:pPr fontAlgn="ctr"/>
            <a:endParaRPr lang="en-US" sz="1000" dirty="0"/>
          </a:p>
          <a:p>
            <a:pPr marL="285750" lvl="0" indent="-285750" fontAlgn="ctr">
              <a:buFont typeface="Arial" panose="020B0604020202020204" pitchFamily="34" charset="0"/>
              <a:buChar char="•"/>
            </a:pPr>
            <a:r>
              <a:rPr lang="en-US" sz="1200" b="0" dirty="0"/>
              <a:t>Possible impact on RPOs or national with potential future budget pressures impacting corporate members (One network with many membership dues)</a:t>
            </a:r>
          </a:p>
          <a:p>
            <a:pPr lvl="0" fontAlgn="ctr"/>
            <a:endParaRPr lang="en-US" sz="600" b="0" dirty="0"/>
          </a:p>
          <a:p>
            <a:pPr marL="285750" lvl="0" indent="-285750" fontAlgn="ctr">
              <a:buFont typeface="Arial" panose="020B0604020202020204" pitchFamily="34" charset="0"/>
              <a:buChar char="•"/>
            </a:pPr>
            <a:r>
              <a:rPr lang="en-US" sz="1200" b="0" dirty="0"/>
              <a:t>Discourages corporate member participation in multiple regions due to cost of individual memberships</a:t>
            </a:r>
          </a:p>
          <a:p>
            <a:pPr lvl="0" fontAlgn="ctr"/>
            <a:endParaRPr lang="en-US" sz="800" b="0" dirty="0"/>
          </a:p>
          <a:p>
            <a:pPr marL="285750" lvl="0" indent="-285750" fontAlgn="ctr">
              <a:buFont typeface="Arial" panose="020B0604020202020204" pitchFamily="34" charset="0"/>
              <a:buChar char="•"/>
            </a:pPr>
            <a:r>
              <a:rPr lang="en-US" sz="1200" b="0" dirty="0"/>
              <a:t>RPOs do not have exposure/ability to interface with larger pool of corporations</a:t>
            </a:r>
          </a:p>
          <a:p>
            <a:pPr lvl="0" fontAlgn="ctr"/>
            <a:endParaRPr lang="en-US" sz="700" b="0" dirty="0"/>
          </a:p>
          <a:p>
            <a:pPr marL="285750" lvl="0" indent="-285750" fontAlgn="ctr">
              <a:buFont typeface="Arial" panose="020B0604020202020204" pitchFamily="34" charset="0"/>
              <a:buChar char="•"/>
            </a:pPr>
            <a:r>
              <a:rPr lang="en-US" sz="1200" b="0" dirty="0"/>
              <a:t>Does not promote collaboration &amp; synergies between national &amp; RPO’s on CORE benefits</a:t>
            </a:r>
          </a:p>
          <a:p>
            <a:pPr lvl="0" fontAlgn="ctr"/>
            <a:endParaRPr lang="en-US" sz="700" b="0" dirty="0"/>
          </a:p>
          <a:p>
            <a:pPr marL="285750" lvl="0" indent="-285750" fontAlgn="ctr">
              <a:buFont typeface="Arial" panose="020B0604020202020204" pitchFamily="34" charset="0"/>
              <a:buChar char="•"/>
            </a:pPr>
            <a:r>
              <a:rPr lang="en-US" sz="1200" b="0" dirty="0"/>
              <a:t>Because other organizations have a combined membership that includes national and regional, causes issues when our members go to regional partners and are asked to join each one separately</a:t>
            </a:r>
          </a:p>
          <a:p>
            <a:pPr lvl="0" fontAlgn="ctr"/>
            <a:endParaRPr lang="en-US" sz="900" b="0" dirty="0"/>
          </a:p>
          <a:p>
            <a:pPr marL="285750" lvl="0" indent="-285750" fontAlgn="ctr">
              <a:buFont typeface="Arial" panose="020B0604020202020204" pitchFamily="34" charset="0"/>
              <a:buChar char="•"/>
            </a:pPr>
            <a:r>
              <a:rPr lang="en-US" sz="1200" b="0" dirty="0"/>
              <a:t>Dues structures and benefits provided vary from RPO to RPO</a:t>
            </a:r>
          </a:p>
        </p:txBody>
      </p:sp>
      <p:sp>
        <p:nvSpPr>
          <p:cNvPr id="7" name="TextBox 6">
            <a:extLst>
              <a:ext uri="{FF2B5EF4-FFF2-40B4-BE49-F238E27FC236}">
                <a16:creationId xmlns:a16="http://schemas.microsoft.com/office/drawing/2014/main" id="{E646143C-0677-48BF-AC26-978F3ED7CBAD}"/>
              </a:ext>
            </a:extLst>
          </p:cNvPr>
          <p:cNvSpPr txBox="1"/>
          <p:nvPr/>
        </p:nvSpPr>
        <p:spPr>
          <a:xfrm>
            <a:off x="1118680" y="6313325"/>
            <a:ext cx="7923179" cy="400110"/>
          </a:xfrm>
          <a:prstGeom prst="rect">
            <a:avLst/>
          </a:prstGeom>
          <a:noFill/>
        </p:spPr>
        <p:txBody>
          <a:bodyPr wrap="square" rtlCol="0">
            <a:spAutoFit/>
          </a:bodyPr>
          <a:lstStyle/>
          <a:p>
            <a:r>
              <a:rPr lang="en-US" sz="2000" i="1" u="sng" dirty="0">
                <a:solidFill>
                  <a:schemeClr val="accent2"/>
                </a:solidFill>
                <a:latin typeface="Calibri Light" panose="020F0302020204030204" pitchFamily="34" charset="0"/>
                <a:cs typeface="Calibri Light" panose="020F0302020204030204" pitchFamily="34" charset="0"/>
              </a:rPr>
              <a:t>We looked at this and determined that something must change</a:t>
            </a:r>
          </a:p>
        </p:txBody>
      </p:sp>
    </p:spTree>
    <p:extLst>
      <p:ext uri="{BB962C8B-B14F-4D97-AF65-F5344CB8AC3E}">
        <p14:creationId xmlns:p14="http://schemas.microsoft.com/office/powerpoint/2010/main" val="1520910368"/>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340400" y="4454119"/>
            <a:ext cx="43005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defTabSz="914400">
              <a:spcBef>
                <a:spcPts val="900"/>
              </a:spcBef>
            </a:pPr>
            <a:r>
              <a:rPr lang="en-CA" sz="4000" b="0" dirty="0">
                <a:solidFill>
                  <a:schemeClr val="accent1"/>
                </a:solidFill>
                <a:latin typeface="Calibri Light" panose="020F0302020204030204" pitchFamily="34" charset="0"/>
                <a:ea typeface="ヒラギノ角ゴ Pro W3" charset="0"/>
                <a:cs typeface="Calibri Light" panose="020F0302020204030204" pitchFamily="34" charset="0"/>
              </a:rPr>
              <a:t>Questions?</a:t>
            </a:r>
          </a:p>
        </p:txBody>
      </p:sp>
      <p:grpSp>
        <p:nvGrpSpPr>
          <p:cNvPr id="29699" name="Group 8"/>
          <p:cNvGrpSpPr>
            <a:grpSpLocks/>
          </p:cNvGrpSpPr>
          <p:nvPr/>
        </p:nvGrpSpPr>
        <p:grpSpPr bwMode="auto">
          <a:xfrm>
            <a:off x="8108425" y="6116638"/>
            <a:ext cx="530225" cy="527050"/>
            <a:chOff x="7284195" y="6116102"/>
            <a:chExt cx="528835" cy="527179"/>
          </a:xfrm>
        </p:grpSpPr>
        <p:sp>
          <p:nvSpPr>
            <p:cNvPr id="10" name="Freeform 9"/>
            <p:cNvSpPr>
              <a:spLocks noChangeAspect="1"/>
            </p:cNvSpPr>
            <p:nvPr/>
          </p:nvSpPr>
          <p:spPr>
            <a:xfrm flipH="1">
              <a:off x="7349112" y="6209787"/>
              <a:ext cx="463918" cy="33980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1" name="Oval 10">
              <a:hlinkClick r:id="" action="ppaction://hlinkshowjump?jump=previousslide"/>
            </p:cNvPr>
            <p:cNvSpPr/>
            <p:nvPr/>
          </p:nvSpPr>
          <p:spPr>
            <a:xfrm flipH="1" flipV="1">
              <a:off x="7284195" y="6116102"/>
              <a:ext cx="527252" cy="52717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49159" name="Rectangle 7"/>
          <p:cNvSpPr>
            <a:spLocks noGrp="1"/>
          </p:cNvSpPr>
          <p:nvPr>
            <p:ph type="subTitle" idx="1"/>
          </p:nvPr>
        </p:nvSpPr>
        <p:spPr>
          <a:xfrm>
            <a:off x="412225" y="5635594"/>
            <a:ext cx="8226425" cy="347662"/>
          </a:xfrm>
        </p:spPr>
        <p:txBody>
          <a:bodyPr/>
          <a:lstStyle/>
          <a:p>
            <a:pPr>
              <a:buFont typeface="Wingdings" charset="0"/>
              <a:buNone/>
              <a:defRPr/>
            </a:pPr>
            <a:r>
              <a:rPr lang="en-CA" dirty="0">
                <a:latin typeface="Calibri Light" panose="020F0302020204030204" pitchFamily="34" charset="0"/>
                <a:ea typeface="+mn-ea"/>
                <a:cs typeface="Calibri Light" panose="020F0302020204030204" pitchFamily="34" charset="0"/>
              </a:rPr>
              <a:t>Thank You</a:t>
            </a:r>
          </a:p>
        </p:txBody>
      </p:sp>
    </p:spTree>
    <p:extLst>
      <p:ext uri="{BB962C8B-B14F-4D97-AF65-F5344CB8AC3E}">
        <p14:creationId xmlns:p14="http://schemas.microsoft.com/office/powerpoint/2010/main" val="3170481458"/>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9">
            <a:extLst>
              <a:ext uri="{FF2B5EF4-FFF2-40B4-BE49-F238E27FC236}">
                <a16:creationId xmlns:a16="http://schemas.microsoft.com/office/drawing/2014/main" id="{7E155081-2199-4005-AEAE-D7CCFEA179EB}"/>
              </a:ext>
            </a:extLst>
          </p:cNvPr>
          <p:cNvSpPr>
            <a:spLocks noGrp="1"/>
          </p:cNvSpPr>
          <p:nvPr>
            <p:ph type="subTitle" idx="1"/>
          </p:nvPr>
        </p:nvSpPr>
        <p:spPr>
          <a:xfrm>
            <a:off x="442913" y="5597525"/>
            <a:ext cx="6353175" cy="347663"/>
          </a:xfrm>
        </p:spPr>
        <p:txBody>
          <a:bodyPr/>
          <a:lstStyle/>
          <a:p>
            <a:pPr>
              <a:buFont typeface="Wingdings" charset="0"/>
              <a:buNone/>
              <a:defRPr/>
            </a:pPr>
            <a:r>
              <a:rPr lang="en-CA" dirty="0">
                <a:ea typeface="+mn-ea"/>
              </a:rPr>
              <a:t>June 2017</a:t>
            </a:r>
          </a:p>
        </p:txBody>
      </p:sp>
      <p:sp>
        <p:nvSpPr>
          <p:cNvPr id="18435" name="Rectangle 8">
            <a:extLst>
              <a:ext uri="{FF2B5EF4-FFF2-40B4-BE49-F238E27FC236}">
                <a16:creationId xmlns:a16="http://schemas.microsoft.com/office/drawing/2014/main" id="{FF5FCF34-EA2D-40D2-BD77-E0C9CF11E339}"/>
              </a:ext>
            </a:extLst>
          </p:cNvPr>
          <p:cNvSpPr>
            <a:spLocks noGrp="1"/>
          </p:cNvSpPr>
          <p:nvPr>
            <p:ph type="ctrTitle"/>
          </p:nvPr>
        </p:nvSpPr>
        <p:spPr>
          <a:xfrm>
            <a:off x="355600" y="3729038"/>
            <a:ext cx="7192963" cy="1774825"/>
          </a:xfrm>
        </p:spPr>
        <p:txBody>
          <a:bodyPr/>
          <a:lstStyle/>
          <a:p>
            <a:r>
              <a:rPr lang="en-CA" altLang="en-US" dirty="0">
                <a:latin typeface="Arial" panose="020B0604020202020204" pitchFamily="34" charset="0"/>
                <a:cs typeface="Arial" panose="020B0604020202020204" pitchFamily="34" charset="0"/>
              </a:rPr>
              <a:t>Digitization Update</a:t>
            </a:r>
            <a:br>
              <a:rPr lang="en-CA" altLang="en-US" dirty="0">
                <a:latin typeface="Arial" panose="020B0604020202020204" pitchFamily="34" charset="0"/>
                <a:cs typeface="Arial" panose="020B0604020202020204" pitchFamily="34" charset="0"/>
              </a:rPr>
            </a:br>
            <a:r>
              <a:rPr lang="en-CA" altLang="en-US" dirty="0">
                <a:latin typeface="Arial" panose="020B0604020202020204" pitchFamily="34" charset="0"/>
                <a:cs typeface="Arial" panose="020B0604020202020204" pitchFamily="34" charset="0"/>
              </a:rPr>
              <a:t>WBENC Board Meeting</a:t>
            </a:r>
          </a:p>
        </p:txBody>
      </p:sp>
      <p:grpSp>
        <p:nvGrpSpPr>
          <p:cNvPr id="18436" name="Group 4">
            <a:extLst>
              <a:ext uri="{FF2B5EF4-FFF2-40B4-BE49-F238E27FC236}">
                <a16:creationId xmlns:a16="http://schemas.microsoft.com/office/drawing/2014/main" id="{CE680DBF-623E-4D0E-9104-EC65BFA16BBE}"/>
              </a:ext>
            </a:extLst>
          </p:cNvPr>
          <p:cNvGrpSpPr>
            <a:grpSpLocks/>
          </p:cNvGrpSpPr>
          <p:nvPr/>
        </p:nvGrpSpPr>
        <p:grpSpPr bwMode="auto">
          <a:xfrm>
            <a:off x="7283450" y="6116638"/>
            <a:ext cx="528638" cy="527050"/>
            <a:chOff x="5661535" y="4573551"/>
            <a:chExt cx="963199" cy="963199"/>
          </a:xfrm>
        </p:grpSpPr>
        <p:sp>
          <p:nvSpPr>
            <p:cNvPr id="6" name="Freeform 5">
              <a:extLst>
                <a:ext uri="{FF2B5EF4-FFF2-40B4-BE49-F238E27FC236}">
                  <a16:creationId xmlns:a16="http://schemas.microsoft.com/office/drawing/2014/main" id="{0F78D8CF-D5FF-46BC-97E4-2841D9A9B201}"/>
                </a:ext>
              </a:extLst>
            </p:cNvPr>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7" name="Oval 6">
              <a:hlinkClick r:id="" action="ppaction://hlinkshowjump?jump=nextslide"/>
              <a:extLst>
                <a:ext uri="{FF2B5EF4-FFF2-40B4-BE49-F238E27FC236}">
                  <a16:creationId xmlns:a16="http://schemas.microsoft.com/office/drawing/2014/main" id="{B964617D-C6E2-4F12-B71C-665D6DAF20D8}"/>
                </a:ext>
              </a:extLst>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rial"/>
                <a:ea typeface="ＭＳ Ｐゴシック"/>
              </a:endParaRPr>
            </a:p>
          </p:txBody>
        </p:sp>
      </p:grpSp>
    </p:spTree>
    <p:extLst>
      <p:ext uri="{BB962C8B-B14F-4D97-AF65-F5344CB8AC3E}">
        <p14:creationId xmlns:p14="http://schemas.microsoft.com/office/powerpoint/2010/main" val="4283793412"/>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FBBE601-F23A-4326-BA8A-A5A9E1B860FC}"/>
              </a:ext>
            </a:extLst>
          </p:cNvPr>
          <p:cNvSpPr>
            <a:spLocks noGrp="1"/>
          </p:cNvSpPr>
          <p:nvPr>
            <p:ph type="title"/>
          </p:nvPr>
        </p:nvSpPr>
        <p:spPr>
          <a:xfrm>
            <a:off x="384175" y="0"/>
            <a:ext cx="8378825" cy="793750"/>
          </a:xfrm>
        </p:spPr>
        <p:txBody>
          <a:bodyPr/>
          <a:lstStyle/>
          <a:p>
            <a:r>
              <a:rPr lang="en-US" altLang="en-US" dirty="0"/>
              <a:t>Where We Are Today: WBENCLink2.0- The Numbers (9 MONTHS)</a:t>
            </a:r>
          </a:p>
        </p:txBody>
      </p:sp>
      <p:sp>
        <p:nvSpPr>
          <p:cNvPr id="20483" name="Content Placeholder 2">
            <a:extLst>
              <a:ext uri="{FF2B5EF4-FFF2-40B4-BE49-F238E27FC236}">
                <a16:creationId xmlns:a16="http://schemas.microsoft.com/office/drawing/2014/main" id="{8336F69B-3F07-4B8B-A0A3-427E7DE340D6}"/>
              </a:ext>
            </a:extLst>
          </p:cNvPr>
          <p:cNvSpPr>
            <a:spLocks noGrp="1"/>
          </p:cNvSpPr>
          <p:nvPr>
            <p:ph idx="1"/>
          </p:nvPr>
        </p:nvSpPr>
        <p:spPr>
          <a:xfrm>
            <a:off x="384175" y="1009650"/>
            <a:ext cx="8378825" cy="5172075"/>
          </a:xfrm>
        </p:spPr>
        <p:txBody>
          <a:bodyPr/>
          <a:lstStyle/>
          <a:p>
            <a:endParaRPr lang="en-US" altLang="en-US" dirty="0"/>
          </a:p>
          <a:p>
            <a:endParaRPr lang="en-US" altLang="en-US" dirty="0"/>
          </a:p>
          <a:p>
            <a:endParaRPr lang="en-US" altLang="en-US" dirty="0"/>
          </a:p>
          <a:p>
            <a:endParaRPr lang="en-US" altLang="en-US" dirty="0"/>
          </a:p>
        </p:txBody>
      </p:sp>
      <p:graphicFrame>
        <p:nvGraphicFramePr>
          <p:cNvPr id="2" name="Table 1">
            <a:extLst>
              <a:ext uri="{FF2B5EF4-FFF2-40B4-BE49-F238E27FC236}">
                <a16:creationId xmlns:a16="http://schemas.microsoft.com/office/drawing/2014/main" id="{0BBF8822-3024-44D7-8F82-B27DDAA7298E}"/>
              </a:ext>
            </a:extLst>
          </p:cNvPr>
          <p:cNvGraphicFramePr>
            <a:graphicFrameLocks noGrp="1"/>
          </p:cNvGraphicFramePr>
          <p:nvPr/>
        </p:nvGraphicFramePr>
        <p:xfrm>
          <a:off x="384175" y="1076325"/>
          <a:ext cx="8378825" cy="5205413"/>
        </p:xfrm>
        <a:graphic>
          <a:graphicData uri="http://schemas.openxmlformats.org/drawingml/2006/table">
            <a:tbl>
              <a:tblPr firstRow="1" firstCol="1" bandRow="1"/>
              <a:tblGrid>
                <a:gridCol w="3433144">
                  <a:extLst>
                    <a:ext uri="{9D8B030D-6E8A-4147-A177-3AD203B41FA5}">
                      <a16:colId xmlns:a16="http://schemas.microsoft.com/office/drawing/2014/main" val="20000"/>
                    </a:ext>
                  </a:extLst>
                </a:gridCol>
                <a:gridCol w="4945681">
                  <a:extLst>
                    <a:ext uri="{9D8B030D-6E8A-4147-A177-3AD203B41FA5}">
                      <a16:colId xmlns:a16="http://schemas.microsoft.com/office/drawing/2014/main" val="20001"/>
                    </a:ext>
                  </a:extLst>
                </a:gridCol>
              </a:tblGrid>
              <a:tr h="33454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User logins</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143,</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662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454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Page views</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768</a:t>
                      </a:r>
                      <a:r>
                        <a:rPr lang="en-US" sz="1600" dirty="0">
                          <a:effectLst/>
                          <a:latin typeface="Calibri" panose="020F0502020204030204" pitchFamily="34" charset="0"/>
                          <a:ea typeface="Calibri" panose="020F0502020204030204" pitchFamily="34" charset="0"/>
                          <a:cs typeface="Times New Roman" panose="02020603050405020304" pitchFamily="18" charset="0"/>
                        </a:rPr>
                        <a:t>,432</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54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Applications started</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153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454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Applications submitted</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6,971</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5454">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Application document format</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1019175" algn="r"/>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Electronic: 	100%</a:t>
                      </a:r>
                    </a:p>
                    <a:p>
                      <a:pPr marL="0" marR="0">
                        <a:lnSpc>
                          <a:spcPct val="107000"/>
                        </a:lnSpc>
                        <a:spcBef>
                          <a:spcPts val="0"/>
                        </a:spcBef>
                        <a:spcAft>
                          <a:spcPts val="0"/>
                        </a:spcAft>
                        <a:tabLst>
                          <a:tab pos="1019175" algn="r"/>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Paper: 	0%</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454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Fastest start-to-submit time</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 minutes (new record)</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5454">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Payment methods</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1470025" algn="r"/>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Credit card:  78%</a:t>
                      </a:r>
                    </a:p>
                    <a:p>
                      <a:pPr marL="0" marR="0">
                        <a:lnSpc>
                          <a:spcPct val="107000"/>
                        </a:lnSpc>
                        <a:spcBef>
                          <a:spcPts val="0"/>
                        </a:spcBef>
                        <a:spcAft>
                          <a:spcPts val="0"/>
                        </a:spcAft>
                        <a:tabLst>
                          <a:tab pos="1470025" algn="r"/>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Check: </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22%</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4542">
                <a:tc>
                  <a:txBody>
                    <a:bodyPr/>
                    <a:lstStyle/>
                    <a:p>
                      <a:pPr marL="0" marR="0" algn="l">
                        <a:lnSpc>
                          <a:spcPct val="107000"/>
                        </a:lnSpc>
                        <a:spcBef>
                          <a:spcPts val="0"/>
                        </a:spcBef>
                        <a:spcAft>
                          <a:spcPts val="0"/>
                        </a:spcAft>
                      </a:pP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454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First application started </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Hughes BioPharma Advisers LLC (WPEO-NY)</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454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First application submitted</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New York Apple Sales, Inc. (WPEO-NY)</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4542">
                <a:tc>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454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Reports run</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4,2258</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454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Searches</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81,761</a:t>
                      </a: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34542">
                <a:tc>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15" marB="3681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31094873"/>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E7CD64F-EC00-4FFC-B8AF-976C9D9E8414}"/>
              </a:ext>
            </a:extLst>
          </p:cNvPr>
          <p:cNvSpPr>
            <a:spLocks noGrp="1"/>
          </p:cNvSpPr>
          <p:nvPr>
            <p:ph type="title"/>
          </p:nvPr>
        </p:nvSpPr>
        <p:spPr>
          <a:xfrm>
            <a:off x="384175" y="-26988"/>
            <a:ext cx="8378825" cy="793751"/>
          </a:xfrm>
        </p:spPr>
        <p:txBody>
          <a:bodyPr/>
          <a:lstStyle/>
          <a:p>
            <a:r>
              <a:rPr lang="en-US" altLang="en-US" dirty="0"/>
              <a:t>Process Used </a:t>
            </a:r>
          </a:p>
        </p:txBody>
      </p:sp>
      <p:sp>
        <p:nvSpPr>
          <p:cNvPr id="3" name="Content Placeholder 2">
            <a:extLst>
              <a:ext uri="{FF2B5EF4-FFF2-40B4-BE49-F238E27FC236}">
                <a16:creationId xmlns:a16="http://schemas.microsoft.com/office/drawing/2014/main" id="{AE811D7C-65D9-49FA-9D99-0CA550EF3B98}"/>
              </a:ext>
            </a:extLst>
          </p:cNvPr>
          <p:cNvSpPr>
            <a:spLocks noGrp="1"/>
          </p:cNvSpPr>
          <p:nvPr>
            <p:ph idx="1"/>
          </p:nvPr>
        </p:nvSpPr>
        <p:spPr>
          <a:xfrm>
            <a:off x="384175" y="942975"/>
            <a:ext cx="8626475" cy="5557838"/>
          </a:xfrm>
        </p:spPr>
        <p:txBody>
          <a:bodyPr/>
          <a:lstStyle/>
          <a:p>
            <a:pPr>
              <a:defRPr/>
            </a:pPr>
            <a:r>
              <a:rPr lang="en-US" sz="2800" b="1" dirty="0">
                <a:latin typeface="Times New Roman" panose="02020603050405020304" pitchFamily="18" charset="0"/>
                <a:cs typeface="Times New Roman" panose="02020603050405020304" pitchFamily="18" charset="0"/>
              </a:rPr>
              <a:t>de Bono Six Thinking Hats</a:t>
            </a:r>
          </a:p>
          <a:p>
            <a:pP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Held a session with the Leadership Council in March 2017.</a:t>
            </a:r>
            <a:endParaRPr lang="en-US" sz="1600"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Held a robust post go-live training in tandem with the B2G Conference in May 2017, with 100% RPO participation. </a:t>
            </a:r>
          </a:p>
          <a:p>
            <a:pPr lvl="2">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Dashboard Navigation</a:t>
            </a:r>
          </a:p>
          <a:p>
            <a:pPr lvl="2">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WBE Application</a:t>
            </a:r>
          </a:p>
          <a:p>
            <a:pPr lvl="2">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Processing Files (New, Recert, Appeals) </a:t>
            </a:r>
          </a:p>
          <a:p>
            <a:pPr lvl="2">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Corporate Member Management</a:t>
            </a:r>
          </a:p>
          <a:p>
            <a:pPr lvl="2">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Event &amp; Outreach Management</a:t>
            </a:r>
          </a:p>
          <a:p>
            <a:pPr lvl="2">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Certification Committee Member Management (White Hat Facts)</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24 of the 29 Black Hat items have been remedied.</a:t>
            </a:r>
          </a:p>
          <a:p>
            <a:pP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B2G Awards</a:t>
            </a:r>
          </a:p>
          <a:p>
            <a:pPr lvl="2">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WBENC- Award of Distinction</a:t>
            </a:r>
          </a:p>
          <a:p>
            <a:pPr lvl="2">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15 RPO Certification Team Members- Power Users</a:t>
            </a:r>
          </a:p>
          <a:p>
            <a:pPr marL="325437" lvl="2" indent="0">
              <a:buFont typeface="Wingdings" panose="05000000000000000000" pitchFamily="2" charset="2"/>
              <a:buNone/>
              <a:defRPr/>
            </a:pPr>
            <a:endParaRPr lang="en-US" sz="16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defRPr/>
            </a:pPr>
            <a:endParaRPr lang="en-US" sz="16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defRPr/>
            </a:pPr>
            <a:endParaRPr lang="en-US" sz="16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defRPr/>
            </a:pPr>
            <a:endParaRPr lang="en-US" sz="16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defRPr/>
            </a:pPr>
            <a:endParaRPr lang="en-US" sz="16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defRPr/>
            </a:pPr>
            <a:endParaRPr lang="en-US" sz="1600" dirty="0">
              <a:latin typeface="Times New Roman" panose="02020603050405020304" pitchFamily="18" charset="0"/>
              <a:cs typeface="Times New Roman" panose="02020603050405020304" pitchFamily="18" charset="0"/>
            </a:endParaRPr>
          </a:p>
          <a:p>
            <a:pPr marL="0" indent="0">
              <a:defRPr/>
            </a:pPr>
            <a:r>
              <a:rPr lang="en-US" sz="1400" dirty="0">
                <a:latin typeface="Times New Roman" panose="02020603050405020304" pitchFamily="18" charset="0"/>
                <a:cs typeface="Times New Roman" panose="02020603050405020304" pitchFamily="18" charset="0"/>
              </a:rPr>
              <a:t>	</a:t>
            </a:r>
            <a:endParaRPr lang="en-US" dirty="0"/>
          </a:p>
          <a:p>
            <a:pPr marL="0" indent="0">
              <a:defRPr/>
            </a:pPr>
            <a:endParaRPr lang="en-US" dirty="0"/>
          </a:p>
          <a:p>
            <a:pPr>
              <a:defRPr/>
            </a:pPr>
            <a:endParaRPr lang="en-US" dirty="0"/>
          </a:p>
        </p:txBody>
      </p:sp>
      <p:pic>
        <p:nvPicPr>
          <p:cNvPr id="21508" name="Picture 3" descr="C:\Users\peason\Pictures\six_hats_pcard_1 for S&amp;S debrief.jpg">
            <a:extLst>
              <a:ext uri="{FF2B5EF4-FFF2-40B4-BE49-F238E27FC236}">
                <a16:creationId xmlns:a16="http://schemas.microsoft.com/office/drawing/2014/main" id="{FE7BEF65-96BE-465B-BD98-251E1B9C8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4676775"/>
            <a:ext cx="2414588"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82791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4B1F3DF-2677-416D-BF43-B1C3BB5AC2FD}"/>
              </a:ext>
            </a:extLst>
          </p:cNvPr>
          <p:cNvSpPr>
            <a:spLocks noGrp="1"/>
          </p:cNvSpPr>
          <p:nvPr>
            <p:ph type="title"/>
          </p:nvPr>
        </p:nvSpPr>
        <p:spPr>
          <a:xfrm>
            <a:off x="384175" y="-26988"/>
            <a:ext cx="8378825" cy="793751"/>
          </a:xfrm>
        </p:spPr>
        <p:txBody>
          <a:bodyPr/>
          <a:lstStyle/>
          <a:p>
            <a:r>
              <a:rPr lang="en-US" altLang="en-US" dirty="0"/>
              <a:t>Next Steps</a:t>
            </a:r>
          </a:p>
        </p:txBody>
      </p:sp>
      <p:sp>
        <p:nvSpPr>
          <p:cNvPr id="3" name="Content Placeholder 2">
            <a:extLst>
              <a:ext uri="{FF2B5EF4-FFF2-40B4-BE49-F238E27FC236}">
                <a16:creationId xmlns:a16="http://schemas.microsoft.com/office/drawing/2014/main" id="{1473F13F-4C45-485F-B071-695447DD9D84}"/>
              </a:ext>
            </a:extLst>
          </p:cNvPr>
          <p:cNvSpPr>
            <a:spLocks noGrp="1"/>
          </p:cNvSpPr>
          <p:nvPr>
            <p:ph idx="1"/>
          </p:nvPr>
        </p:nvSpPr>
        <p:spPr>
          <a:xfrm>
            <a:off x="384175" y="933450"/>
            <a:ext cx="8378825" cy="5400675"/>
          </a:xfrm>
        </p:spPr>
        <p:txBody>
          <a:bodyPr/>
          <a:lstStyle/>
          <a:p>
            <a:pPr>
              <a:buFont typeface="Arial" panose="020B0604020202020204" pitchFamily="34" charset="0"/>
              <a:buChar char="•"/>
              <a:defRPr/>
            </a:pPr>
            <a:endParaRPr lang="en-US" sz="2000" b="1" dirty="0"/>
          </a:p>
          <a:p>
            <a:pPr>
              <a:buFont typeface="Arial" panose="020B0604020202020204" pitchFamily="34" charset="0"/>
              <a:buChar char="•"/>
              <a:defRPr/>
            </a:pPr>
            <a:r>
              <a:rPr lang="en-US" sz="2000" b="1" dirty="0"/>
              <a:t>Communication and Collaboration</a:t>
            </a:r>
          </a:p>
          <a:p>
            <a:pPr lvl="2">
              <a:buFont typeface="Arial" panose="020B0604020202020204" pitchFamily="34" charset="0"/>
              <a:buChar char="•"/>
              <a:defRPr/>
            </a:pPr>
            <a:r>
              <a:rPr lang="en-US" sz="1600" dirty="0"/>
              <a:t>Conduct a full status update at 3, 6, 9 and 12 month intervals to obtain feedback, trends, best practices, improvement needs, etc. </a:t>
            </a:r>
          </a:p>
          <a:p>
            <a:pPr lvl="4">
              <a:buFont typeface="Arial" panose="020B0604020202020204" pitchFamily="34" charset="0"/>
              <a:buChar char="•"/>
              <a:defRPr/>
            </a:pPr>
            <a:r>
              <a:rPr lang="en-US" dirty="0"/>
              <a:t>Scheduled for November, March, May, September </a:t>
            </a:r>
          </a:p>
          <a:p>
            <a:pPr lvl="2">
              <a:buFont typeface="Arial" panose="020B0604020202020204" pitchFamily="34" charset="0"/>
              <a:buChar char="•"/>
              <a:defRPr/>
            </a:pPr>
            <a:r>
              <a:rPr lang="en-US" sz="1600" dirty="0"/>
              <a:t>Maintain Digitization as a monthly agenda topic for the Leadership Council </a:t>
            </a:r>
          </a:p>
          <a:p>
            <a:pPr lvl="2">
              <a:buFont typeface="Arial" panose="020B0604020202020204" pitchFamily="34" charset="0"/>
              <a:buChar char="•"/>
              <a:defRPr/>
            </a:pPr>
            <a:r>
              <a:rPr lang="en-US" sz="1600" dirty="0"/>
              <a:t>Continue to hold monthly meetings with the RPO Certification Teams</a:t>
            </a:r>
          </a:p>
          <a:p>
            <a:pPr lvl="2">
              <a:buFont typeface="Arial" panose="020B0604020202020204" pitchFamily="34" charset="0"/>
              <a:buChar char="•"/>
              <a:defRPr/>
            </a:pPr>
            <a:r>
              <a:rPr lang="en-US" sz="1600" dirty="0"/>
              <a:t>Schedule in-person 1:1 with meetings with the WBENC CRM and RPOs </a:t>
            </a:r>
          </a:p>
          <a:p>
            <a:pPr lvl="2">
              <a:buFont typeface="Arial" panose="020B0604020202020204" pitchFamily="34" charset="0"/>
              <a:buChar char="•"/>
              <a:defRPr/>
            </a:pPr>
            <a:r>
              <a:rPr lang="en-US" sz="1600" dirty="0"/>
              <a:t>Maintain WBE and Corporate communication</a:t>
            </a:r>
          </a:p>
          <a:p>
            <a:pPr marL="858837" lvl="4" indent="0">
              <a:buFont typeface="Wingdings" panose="05000000000000000000" pitchFamily="2" charset="2"/>
              <a:buNone/>
              <a:defRPr/>
            </a:pPr>
            <a:endParaRPr lang="en-US" dirty="0"/>
          </a:p>
          <a:p>
            <a:pPr>
              <a:buFont typeface="Arial" panose="020B0604020202020204" pitchFamily="34" charset="0"/>
              <a:buChar char="•"/>
              <a:defRPr/>
            </a:pPr>
            <a:r>
              <a:rPr lang="en-US" sz="2000" b="1" dirty="0"/>
              <a:t>Post Go-Live Training and Support</a:t>
            </a:r>
          </a:p>
          <a:p>
            <a:pPr lvl="2">
              <a:buFont typeface="Arial" panose="020B0604020202020204" pitchFamily="34" charset="0"/>
              <a:buChar char="•"/>
              <a:defRPr/>
            </a:pPr>
            <a:r>
              <a:rPr lang="en-US" sz="1600" dirty="0"/>
              <a:t>WBE training held weekly (B2G lead).</a:t>
            </a:r>
          </a:p>
          <a:p>
            <a:pPr lvl="2">
              <a:buFont typeface="Arial" panose="020B0604020202020204" pitchFamily="34" charset="0"/>
              <a:buChar char="•"/>
              <a:defRPr/>
            </a:pPr>
            <a:r>
              <a:rPr lang="en-US" sz="1600" dirty="0"/>
              <a:t>WBE training held monthly (WBENC lead).</a:t>
            </a:r>
          </a:p>
          <a:p>
            <a:pPr lvl="2">
              <a:buFont typeface="Arial" panose="020B0604020202020204" pitchFamily="34" charset="0"/>
              <a:buChar char="•"/>
              <a:defRPr/>
            </a:pPr>
            <a:r>
              <a:rPr lang="en-US" sz="1600" dirty="0"/>
              <a:t>Corporate training held monthly, at onboarding and as needed (WBENC lead).</a:t>
            </a:r>
          </a:p>
          <a:p>
            <a:pPr lvl="2">
              <a:buFont typeface="Arial" panose="020B0604020202020204" pitchFamily="34" charset="0"/>
              <a:buChar char="•"/>
              <a:defRPr/>
            </a:pPr>
            <a:r>
              <a:rPr lang="en-US" sz="1600" dirty="0"/>
              <a:t>RPO Certification Team access to Insights (on-demand) and monthly webinars. </a:t>
            </a:r>
          </a:p>
          <a:p>
            <a:pPr>
              <a:buFont typeface="Arial" panose="020B0604020202020204" pitchFamily="34" charset="0"/>
              <a:buChar char="•"/>
              <a:defRPr/>
            </a:pPr>
            <a:endParaRPr lang="en-US" sz="1800" dirty="0"/>
          </a:p>
          <a:p>
            <a:pPr>
              <a:buFont typeface="Arial" panose="020B0604020202020204" pitchFamily="34" charset="0"/>
              <a:buChar char="•"/>
              <a:defRPr/>
            </a:pPr>
            <a:endParaRPr lang="en-US" sz="1800" dirty="0"/>
          </a:p>
          <a:p>
            <a:pPr>
              <a:buFont typeface="Arial" panose="020B0604020202020204" pitchFamily="34" charset="0"/>
              <a:buChar char="•"/>
              <a:defRPr/>
            </a:pPr>
            <a:endParaRPr lang="en-US" sz="1800" dirty="0"/>
          </a:p>
        </p:txBody>
      </p:sp>
    </p:spTree>
    <p:extLst>
      <p:ext uri="{BB962C8B-B14F-4D97-AF65-F5344CB8AC3E}">
        <p14:creationId xmlns:p14="http://schemas.microsoft.com/office/powerpoint/2010/main" val="2042261997"/>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A8D84C1C-A944-4C74-A828-79E8057C70F9}"/>
              </a:ext>
            </a:extLst>
          </p:cNvPr>
          <p:cNvSpPr txBox="1">
            <a:spLocks noChangeArrowheads="1"/>
          </p:cNvSpPr>
          <p:nvPr/>
        </p:nvSpPr>
        <p:spPr bwMode="auto">
          <a:xfrm>
            <a:off x="838200" y="4241800"/>
            <a:ext cx="546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Thank you for your time!</a:t>
            </a:r>
          </a:p>
        </p:txBody>
      </p:sp>
    </p:spTree>
    <p:extLst>
      <p:ext uri="{BB962C8B-B14F-4D97-AF65-F5344CB8AC3E}">
        <p14:creationId xmlns:p14="http://schemas.microsoft.com/office/powerpoint/2010/main" val="111760200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014B4-C13C-4C53-88EC-E7B7528B6C9D}"/>
              </a:ext>
            </a:extLst>
          </p:cNvPr>
          <p:cNvSpPr>
            <a:spLocks noGrp="1"/>
          </p:cNvSpPr>
          <p:nvPr>
            <p:ph idx="1"/>
          </p:nvPr>
        </p:nvSpPr>
        <p:spPr>
          <a:xfrm>
            <a:off x="1587" y="832857"/>
            <a:ext cx="9143999" cy="5541439"/>
          </a:xfrm>
          <a:solidFill>
            <a:schemeClr val="bg2">
              <a:lumMod val="20000"/>
              <a:lumOff val="80000"/>
            </a:schemeClr>
          </a:solidFill>
        </p:spPr>
        <p:txBody>
          <a:bodyPr/>
          <a:lstStyle/>
          <a:p>
            <a:pPr marL="0" indent="0" algn="ctr">
              <a:buNone/>
            </a:pPr>
            <a:endParaRPr lang="en-US" sz="2000" b="1" i="1" dirty="0"/>
          </a:p>
          <a:p>
            <a:pPr marL="0" indent="0" algn="ctr">
              <a:buNone/>
            </a:pPr>
            <a:endParaRPr lang="en-US" sz="2000" b="1" i="1" dirty="0"/>
          </a:p>
          <a:p>
            <a:pPr marL="0" indent="0">
              <a:buNone/>
            </a:pPr>
            <a:endParaRPr lang="en-US" dirty="0"/>
          </a:p>
        </p:txBody>
      </p:sp>
      <p:sp>
        <p:nvSpPr>
          <p:cNvPr id="2" name="Title 1">
            <a:extLst>
              <a:ext uri="{FF2B5EF4-FFF2-40B4-BE49-F238E27FC236}">
                <a16:creationId xmlns:a16="http://schemas.microsoft.com/office/drawing/2014/main" id="{E7AED97F-C911-4966-8B05-075E9A5D301A}"/>
              </a:ext>
            </a:extLst>
          </p:cNvPr>
          <p:cNvSpPr>
            <a:spLocks noGrp="1"/>
          </p:cNvSpPr>
          <p:nvPr>
            <p:ph type="title"/>
          </p:nvPr>
        </p:nvSpPr>
        <p:spPr/>
        <p:txBody>
          <a:bodyPr/>
          <a:lstStyle/>
          <a:p>
            <a:r>
              <a:rPr lang="en-US" dirty="0"/>
              <a:t>Corporate Nominations</a:t>
            </a:r>
          </a:p>
        </p:txBody>
      </p:sp>
      <p:pic>
        <p:nvPicPr>
          <p:cNvPr id="4" name="Picture 3">
            <a:extLst>
              <a:ext uri="{FF2B5EF4-FFF2-40B4-BE49-F238E27FC236}">
                <a16:creationId xmlns:a16="http://schemas.microsoft.com/office/drawing/2014/main" id="{1AC8D32C-95D2-48C7-8F1C-C0E853A497B6}"/>
              </a:ext>
            </a:extLst>
          </p:cNvPr>
          <p:cNvPicPr>
            <a:picLocks noChangeAspect="1"/>
          </p:cNvPicPr>
          <p:nvPr/>
        </p:nvPicPr>
        <p:blipFill>
          <a:blip r:embed="rId2"/>
          <a:stretch>
            <a:fillRect/>
          </a:stretch>
        </p:blipFill>
        <p:spPr>
          <a:xfrm>
            <a:off x="337813" y="1069439"/>
            <a:ext cx="1853213" cy="2504163"/>
          </a:xfrm>
          <a:prstGeom prst="rect">
            <a:avLst/>
          </a:prstGeom>
        </p:spPr>
      </p:pic>
      <p:sp>
        <p:nvSpPr>
          <p:cNvPr id="5" name="TextBox 4">
            <a:extLst>
              <a:ext uri="{FF2B5EF4-FFF2-40B4-BE49-F238E27FC236}">
                <a16:creationId xmlns:a16="http://schemas.microsoft.com/office/drawing/2014/main" id="{5801B588-70FD-4852-B689-61F256E2CED2}"/>
              </a:ext>
            </a:extLst>
          </p:cNvPr>
          <p:cNvSpPr txBox="1"/>
          <p:nvPr/>
        </p:nvSpPr>
        <p:spPr>
          <a:xfrm>
            <a:off x="2292792" y="1127805"/>
            <a:ext cx="5658678" cy="861774"/>
          </a:xfrm>
          <a:prstGeom prst="rect">
            <a:avLst/>
          </a:prstGeom>
          <a:noFill/>
        </p:spPr>
        <p:txBody>
          <a:bodyPr wrap="square" rtlCol="0">
            <a:spAutoFit/>
          </a:bodyPr>
          <a:lstStyle/>
          <a:p>
            <a:r>
              <a:rPr lang="en-US" sz="1600" dirty="0"/>
              <a:t>Lori George Billingsley </a:t>
            </a:r>
          </a:p>
          <a:p>
            <a:r>
              <a:rPr lang="en-US" sz="1600" dirty="0"/>
              <a:t>Vice President, Community Relations </a:t>
            </a:r>
          </a:p>
          <a:p>
            <a:r>
              <a:rPr lang="en-US" sz="1600" dirty="0"/>
              <a:t>Coca-Cola North America </a:t>
            </a:r>
          </a:p>
        </p:txBody>
      </p:sp>
      <p:sp>
        <p:nvSpPr>
          <p:cNvPr id="7" name="TextBox 6">
            <a:extLst>
              <a:ext uri="{FF2B5EF4-FFF2-40B4-BE49-F238E27FC236}">
                <a16:creationId xmlns:a16="http://schemas.microsoft.com/office/drawing/2014/main" id="{C3D6F968-A2EC-4BA9-B43D-CCFD6EE28890}"/>
              </a:ext>
            </a:extLst>
          </p:cNvPr>
          <p:cNvSpPr txBox="1"/>
          <p:nvPr/>
        </p:nvSpPr>
        <p:spPr>
          <a:xfrm>
            <a:off x="337813" y="3754715"/>
            <a:ext cx="8082064" cy="2662267"/>
          </a:xfrm>
          <a:prstGeom prst="rect">
            <a:avLst/>
          </a:prstGeom>
          <a:noFill/>
        </p:spPr>
        <p:txBody>
          <a:bodyPr wrap="square" rtlCol="0">
            <a:spAutoFit/>
          </a:bodyPr>
          <a:lstStyle/>
          <a:p>
            <a:pPr marL="285750" indent="-285750">
              <a:buFont typeface="Arial" panose="020B0604020202020204" pitchFamily="34" charset="0"/>
              <a:buChar char="•"/>
            </a:pPr>
            <a:r>
              <a:rPr lang="en-US" sz="1200" b="0" dirty="0"/>
              <a:t>In her current role, she oversees community giving, engagement and volunteerism for The Coca-Cola Company’s (TCCC) North America operating unit. </a:t>
            </a:r>
          </a:p>
          <a:p>
            <a:endParaRPr lang="en-US" sz="1200" b="0" dirty="0"/>
          </a:p>
          <a:p>
            <a:pPr marL="285750" indent="-285750">
              <a:buFont typeface="Arial" panose="020B0604020202020204" pitchFamily="34" charset="0"/>
              <a:buChar char="•"/>
            </a:pPr>
            <a:r>
              <a:rPr lang="en-US" sz="1200" b="0" dirty="0"/>
              <a:t>Prior to joining TCCC, Ms. Billingsley had her own public relations consultancy, LG Communications. The consultancy provided communications solutions for corporations, nonprofit organizations, associations, foundations, and public relations firms. </a:t>
            </a:r>
          </a:p>
          <a:p>
            <a:endParaRPr lang="en-US" sz="1200" b="0" dirty="0"/>
          </a:p>
          <a:p>
            <a:pPr marL="285750" indent="-285750">
              <a:buFont typeface="Arial" panose="020B0604020202020204" pitchFamily="34" charset="0"/>
              <a:buChar char="•"/>
            </a:pPr>
            <a:r>
              <a:rPr lang="en-US" sz="1200" b="0" dirty="0"/>
              <a:t>Served as associate professor of public relations at Ohio Dominican University in Columbus, Ohio; taught classes as an instructor and lecturer at Valor Christian College in Columbus, Ohio; and Howard University in Washington, D.C. </a:t>
            </a:r>
          </a:p>
          <a:p>
            <a:endParaRPr lang="en-US" sz="1100" b="0" dirty="0"/>
          </a:p>
          <a:p>
            <a:pPr marL="285750" indent="-285750">
              <a:buFont typeface="Arial" panose="020B0604020202020204" pitchFamily="34" charset="0"/>
              <a:buChar char="•"/>
            </a:pPr>
            <a:r>
              <a:rPr lang="en-US" sz="1200" b="0" dirty="0"/>
              <a:t>Currently serves on the Board of Directors of the Congressional Black Caucus Foundation, Inc., Atlanta Mission, Arete-Executive Women of Influence, The LAGRANT Foundation, ColorComm, Inc., Living Water for Girls and the International Black Women’s Public Policy Institute (IBWPPI). </a:t>
            </a:r>
          </a:p>
        </p:txBody>
      </p:sp>
    </p:spTree>
    <p:extLst>
      <p:ext uri="{BB962C8B-B14F-4D97-AF65-F5344CB8AC3E}">
        <p14:creationId xmlns:p14="http://schemas.microsoft.com/office/powerpoint/2010/main" val="281884103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014B4-C13C-4C53-88EC-E7B7528B6C9D}"/>
              </a:ext>
            </a:extLst>
          </p:cNvPr>
          <p:cNvSpPr>
            <a:spLocks noGrp="1"/>
          </p:cNvSpPr>
          <p:nvPr>
            <p:ph idx="1"/>
          </p:nvPr>
        </p:nvSpPr>
        <p:spPr>
          <a:xfrm>
            <a:off x="1587" y="890378"/>
            <a:ext cx="9143999" cy="5421327"/>
          </a:xfrm>
          <a:solidFill>
            <a:schemeClr val="bg2">
              <a:lumMod val="20000"/>
              <a:lumOff val="80000"/>
            </a:schemeClr>
          </a:solidFill>
        </p:spPr>
        <p:txBody>
          <a:bodyPr/>
          <a:lstStyle/>
          <a:p>
            <a:pPr marL="0" indent="0" algn="ctr">
              <a:buNone/>
            </a:pPr>
            <a:endParaRPr lang="en-US" sz="2000" b="1" i="1" dirty="0"/>
          </a:p>
          <a:p>
            <a:pPr marL="0" indent="0" algn="ctr">
              <a:buNone/>
            </a:pPr>
            <a:endParaRPr lang="en-US" sz="2000" b="1" i="1" dirty="0"/>
          </a:p>
          <a:p>
            <a:pPr marL="0" indent="0">
              <a:buNone/>
            </a:pPr>
            <a:endParaRPr lang="en-US" dirty="0"/>
          </a:p>
        </p:txBody>
      </p:sp>
      <p:sp>
        <p:nvSpPr>
          <p:cNvPr id="2" name="Title 1">
            <a:extLst>
              <a:ext uri="{FF2B5EF4-FFF2-40B4-BE49-F238E27FC236}">
                <a16:creationId xmlns:a16="http://schemas.microsoft.com/office/drawing/2014/main" id="{E7AED97F-C911-4966-8B05-075E9A5D301A}"/>
              </a:ext>
            </a:extLst>
          </p:cNvPr>
          <p:cNvSpPr>
            <a:spLocks noGrp="1"/>
          </p:cNvSpPr>
          <p:nvPr>
            <p:ph type="title"/>
          </p:nvPr>
        </p:nvSpPr>
        <p:spPr/>
        <p:txBody>
          <a:bodyPr/>
          <a:lstStyle/>
          <a:p>
            <a:r>
              <a:rPr lang="en-US" dirty="0"/>
              <a:t>Corporate Nominations</a:t>
            </a:r>
          </a:p>
        </p:txBody>
      </p:sp>
      <p:pic>
        <p:nvPicPr>
          <p:cNvPr id="7" name="Picture 6">
            <a:extLst>
              <a:ext uri="{FF2B5EF4-FFF2-40B4-BE49-F238E27FC236}">
                <a16:creationId xmlns:a16="http://schemas.microsoft.com/office/drawing/2014/main" id="{C1EA6785-7073-4AC4-AB40-B0E3D478AFE2}"/>
              </a:ext>
            </a:extLst>
          </p:cNvPr>
          <p:cNvPicPr>
            <a:picLocks noChangeAspect="1"/>
          </p:cNvPicPr>
          <p:nvPr/>
        </p:nvPicPr>
        <p:blipFill>
          <a:blip r:embed="rId2"/>
          <a:stretch>
            <a:fillRect/>
          </a:stretch>
        </p:blipFill>
        <p:spPr>
          <a:xfrm>
            <a:off x="384175" y="1109737"/>
            <a:ext cx="1974712" cy="2588367"/>
          </a:xfrm>
          <a:prstGeom prst="rect">
            <a:avLst/>
          </a:prstGeom>
        </p:spPr>
      </p:pic>
      <p:sp>
        <p:nvSpPr>
          <p:cNvPr id="8" name="TextBox 7">
            <a:extLst>
              <a:ext uri="{FF2B5EF4-FFF2-40B4-BE49-F238E27FC236}">
                <a16:creationId xmlns:a16="http://schemas.microsoft.com/office/drawing/2014/main" id="{216B99F9-7A58-483E-A31C-580E6F81EE80}"/>
              </a:ext>
            </a:extLst>
          </p:cNvPr>
          <p:cNvSpPr txBox="1"/>
          <p:nvPr/>
        </p:nvSpPr>
        <p:spPr>
          <a:xfrm>
            <a:off x="2524116" y="1155119"/>
            <a:ext cx="5265530" cy="861774"/>
          </a:xfrm>
          <a:prstGeom prst="rect">
            <a:avLst/>
          </a:prstGeom>
          <a:noFill/>
        </p:spPr>
        <p:txBody>
          <a:bodyPr wrap="square" rtlCol="0">
            <a:spAutoFit/>
          </a:bodyPr>
          <a:lstStyle/>
          <a:p>
            <a:r>
              <a:rPr lang="en-US" sz="1600" dirty="0"/>
              <a:t>Julie Holmes</a:t>
            </a:r>
          </a:p>
          <a:p>
            <a:r>
              <a:rPr lang="en-US" sz="1600" dirty="0"/>
              <a:t>Senior Channel Business Manager </a:t>
            </a:r>
          </a:p>
          <a:p>
            <a:r>
              <a:rPr lang="en-US" sz="1600" dirty="0"/>
              <a:t>W.W. Grainger</a:t>
            </a:r>
          </a:p>
        </p:txBody>
      </p:sp>
      <p:sp>
        <p:nvSpPr>
          <p:cNvPr id="9" name="TextBox 8">
            <a:extLst>
              <a:ext uri="{FF2B5EF4-FFF2-40B4-BE49-F238E27FC236}">
                <a16:creationId xmlns:a16="http://schemas.microsoft.com/office/drawing/2014/main" id="{AACC8D07-1599-42EE-B6FF-4C0F11A75254}"/>
              </a:ext>
            </a:extLst>
          </p:cNvPr>
          <p:cNvSpPr txBox="1"/>
          <p:nvPr/>
        </p:nvSpPr>
        <p:spPr>
          <a:xfrm>
            <a:off x="384175" y="3917463"/>
            <a:ext cx="8341468" cy="2539157"/>
          </a:xfrm>
          <a:prstGeom prst="rect">
            <a:avLst/>
          </a:prstGeom>
          <a:noFill/>
        </p:spPr>
        <p:txBody>
          <a:bodyPr wrap="square" rtlCol="0">
            <a:spAutoFit/>
          </a:bodyPr>
          <a:lstStyle/>
          <a:p>
            <a:pPr marL="285750" indent="-285750">
              <a:buFont typeface="Arial" panose="020B0604020202020204" pitchFamily="34" charset="0"/>
              <a:buChar char="•"/>
            </a:pPr>
            <a:r>
              <a:rPr lang="en-US" sz="1200" b="0" dirty="0"/>
              <a:t>Oversees Grainger’s Mentor-Protégé Program (MPP).  In this role, she is responsible for developing and implementing new programs for Grainger which will enable various forms of business development assistance to small/diverse businesses.</a:t>
            </a:r>
          </a:p>
          <a:p>
            <a:endParaRPr lang="en-US" sz="700" b="0" dirty="0"/>
          </a:p>
          <a:p>
            <a:pPr marL="285750" indent="-285750">
              <a:buFont typeface="Arial" panose="020B0604020202020204" pitchFamily="34" charset="0"/>
              <a:buChar char="•"/>
            </a:pPr>
            <a:r>
              <a:rPr lang="en-US" sz="1200" b="0" dirty="0"/>
              <a:t>Has recently been given communications, marketing and training responsibility for the Channel Development program.  The Channel Development program, established in 2006, promotes diversity in customers’ supply chains through an established network of small, woman, minority and veteran-owned distributors across the US. </a:t>
            </a:r>
          </a:p>
          <a:p>
            <a:endParaRPr lang="en-US" sz="800" b="0" dirty="0"/>
          </a:p>
          <a:p>
            <a:pPr marL="285750" indent="-285750">
              <a:buFont typeface="Arial" panose="020B0604020202020204" pitchFamily="34" charset="0"/>
              <a:buChar char="•"/>
            </a:pPr>
            <a:r>
              <a:rPr lang="en-US" sz="1200" b="0" dirty="0"/>
              <a:t>Prior to joining Grainger, was employed by Johnson Controls, Xerox Corporation, the Federal Bureau of Investigation, and the General Accounting Office where she held numerous auditing, investigative, sales and sales leadership positions. </a:t>
            </a:r>
          </a:p>
          <a:p>
            <a:endParaRPr lang="en-US" sz="700" b="0" dirty="0"/>
          </a:p>
          <a:p>
            <a:pPr marL="285750" indent="-285750">
              <a:buFont typeface="Arial" panose="020B0604020202020204" pitchFamily="34" charset="0"/>
              <a:buChar char="•"/>
            </a:pPr>
            <a:r>
              <a:rPr lang="en-US" sz="1200" b="0" dirty="0"/>
              <a:t>Holds a Bachelor of Arts degree in Urban Affairs from Virginia Tech, Blacksburg, VA and a Master of Public Administration degree from the University of North Carolina at Chapel Hill. </a:t>
            </a:r>
          </a:p>
        </p:txBody>
      </p:sp>
    </p:spTree>
    <p:extLst>
      <p:ext uri="{BB962C8B-B14F-4D97-AF65-F5344CB8AC3E}">
        <p14:creationId xmlns:p14="http://schemas.microsoft.com/office/powerpoint/2010/main" val="363150916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014B4-C13C-4C53-88EC-E7B7528B6C9D}"/>
              </a:ext>
            </a:extLst>
          </p:cNvPr>
          <p:cNvSpPr>
            <a:spLocks noGrp="1"/>
          </p:cNvSpPr>
          <p:nvPr>
            <p:ph idx="1"/>
          </p:nvPr>
        </p:nvSpPr>
        <p:spPr>
          <a:xfrm>
            <a:off x="-22088" y="793101"/>
            <a:ext cx="9166088" cy="5659281"/>
          </a:xfrm>
          <a:solidFill>
            <a:schemeClr val="bg2">
              <a:lumMod val="20000"/>
              <a:lumOff val="80000"/>
            </a:schemeClr>
          </a:solidFill>
        </p:spPr>
        <p:txBody>
          <a:bodyPr/>
          <a:lstStyle/>
          <a:p>
            <a:pPr marL="0" indent="0" algn="ctr">
              <a:buNone/>
            </a:pPr>
            <a:endParaRPr lang="en-US" sz="2000" b="1" i="1" dirty="0"/>
          </a:p>
          <a:p>
            <a:pPr marL="0" indent="0" algn="ctr">
              <a:buNone/>
            </a:pPr>
            <a:endParaRPr lang="en-US" sz="2000" b="1" i="1" dirty="0"/>
          </a:p>
          <a:p>
            <a:pPr marL="0" indent="0">
              <a:buNone/>
            </a:pPr>
            <a:endParaRPr lang="en-US" dirty="0"/>
          </a:p>
        </p:txBody>
      </p:sp>
      <p:sp>
        <p:nvSpPr>
          <p:cNvPr id="2" name="Title 1">
            <a:extLst>
              <a:ext uri="{FF2B5EF4-FFF2-40B4-BE49-F238E27FC236}">
                <a16:creationId xmlns:a16="http://schemas.microsoft.com/office/drawing/2014/main" id="{E7AED97F-C911-4966-8B05-075E9A5D301A}"/>
              </a:ext>
            </a:extLst>
          </p:cNvPr>
          <p:cNvSpPr>
            <a:spLocks noGrp="1"/>
          </p:cNvSpPr>
          <p:nvPr>
            <p:ph type="title"/>
          </p:nvPr>
        </p:nvSpPr>
        <p:spPr/>
        <p:txBody>
          <a:bodyPr/>
          <a:lstStyle/>
          <a:p>
            <a:r>
              <a:rPr lang="en-US" dirty="0"/>
              <a:t>Corporate Nominations</a:t>
            </a:r>
          </a:p>
        </p:txBody>
      </p:sp>
      <p:pic>
        <p:nvPicPr>
          <p:cNvPr id="4" name="Picture 3">
            <a:extLst>
              <a:ext uri="{FF2B5EF4-FFF2-40B4-BE49-F238E27FC236}">
                <a16:creationId xmlns:a16="http://schemas.microsoft.com/office/drawing/2014/main" id="{CACEF999-F05B-47E8-ABC1-31701C448F03}"/>
              </a:ext>
            </a:extLst>
          </p:cNvPr>
          <p:cNvPicPr>
            <a:picLocks noChangeAspect="1"/>
          </p:cNvPicPr>
          <p:nvPr/>
        </p:nvPicPr>
        <p:blipFill>
          <a:blip r:embed="rId3"/>
          <a:stretch>
            <a:fillRect/>
          </a:stretch>
        </p:blipFill>
        <p:spPr>
          <a:xfrm>
            <a:off x="286537" y="909535"/>
            <a:ext cx="1859350" cy="2604433"/>
          </a:xfrm>
          <a:prstGeom prst="rect">
            <a:avLst/>
          </a:prstGeom>
        </p:spPr>
      </p:pic>
      <p:sp>
        <p:nvSpPr>
          <p:cNvPr id="5" name="TextBox 4">
            <a:extLst>
              <a:ext uri="{FF2B5EF4-FFF2-40B4-BE49-F238E27FC236}">
                <a16:creationId xmlns:a16="http://schemas.microsoft.com/office/drawing/2014/main" id="{76BA279B-242A-45B0-8E0D-304E128F197E}"/>
              </a:ext>
            </a:extLst>
          </p:cNvPr>
          <p:cNvSpPr txBox="1"/>
          <p:nvPr/>
        </p:nvSpPr>
        <p:spPr>
          <a:xfrm>
            <a:off x="2301530" y="1031719"/>
            <a:ext cx="6720874" cy="1077218"/>
          </a:xfrm>
          <a:prstGeom prst="rect">
            <a:avLst/>
          </a:prstGeom>
          <a:noFill/>
        </p:spPr>
        <p:txBody>
          <a:bodyPr wrap="square" rtlCol="0">
            <a:spAutoFit/>
          </a:bodyPr>
          <a:lstStyle/>
          <a:p>
            <a:r>
              <a:rPr lang="en-US" sz="1600" dirty="0"/>
              <a:t>Andrew Butler </a:t>
            </a:r>
          </a:p>
          <a:p>
            <a:r>
              <a:rPr lang="en-US" sz="1600" dirty="0"/>
              <a:t>Associate Director, Supplier Diversity, Sustainability, &amp; Innovation </a:t>
            </a:r>
          </a:p>
          <a:p>
            <a:r>
              <a:rPr lang="en-US" sz="1600" dirty="0"/>
              <a:t>The Procter &amp; Gamble Company </a:t>
            </a:r>
          </a:p>
          <a:p>
            <a:r>
              <a:rPr lang="en-US" sz="1600" dirty="0"/>
              <a:t> </a:t>
            </a:r>
          </a:p>
        </p:txBody>
      </p:sp>
      <p:sp>
        <p:nvSpPr>
          <p:cNvPr id="6" name="TextBox 5">
            <a:extLst>
              <a:ext uri="{FF2B5EF4-FFF2-40B4-BE49-F238E27FC236}">
                <a16:creationId xmlns:a16="http://schemas.microsoft.com/office/drawing/2014/main" id="{BD97CE1D-DB26-4751-8F33-5296D8233EC6}"/>
              </a:ext>
            </a:extLst>
          </p:cNvPr>
          <p:cNvSpPr txBox="1"/>
          <p:nvPr/>
        </p:nvSpPr>
        <p:spPr>
          <a:xfrm>
            <a:off x="286537" y="3630402"/>
            <a:ext cx="8122596" cy="2893100"/>
          </a:xfrm>
          <a:prstGeom prst="rect">
            <a:avLst/>
          </a:prstGeom>
          <a:noFill/>
        </p:spPr>
        <p:txBody>
          <a:bodyPr wrap="square" rtlCol="0">
            <a:spAutoFit/>
          </a:bodyPr>
          <a:lstStyle/>
          <a:p>
            <a:pPr marL="285750" indent="-285750">
              <a:buFont typeface="Arial" panose="020B0604020202020204" pitchFamily="34" charset="0"/>
              <a:buChar char="•"/>
            </a:pPr>
            <a:r>
              <a:rPr lang="en-US" sz="1200" b="0" dirty="0"/>
              <a:t>Joined P&amp;G: June 26, 2006</a:t>
            </a:r>
          </a:p>
          <a:p>
            <a:endParaRPr lang="en-US" sz="400" b="0" dirty="0"/>
          </a:p>
          <a:p>
            <a:pPr marL="285750" indent="-285750">
              <a:buFont typeface="Arial" panose="020B0604020202020204" pitchFamily="34" charset="0"/>
              <a:buChar char="•"/>
            </a:pPr>
            <a:r>
              <a:rPr lang="en-US" sz="1200" b="0" dirty="0"/>
              <a:t>P&amp;G Positions Held </a:t>
            </a:r>
          </a:p>
          <a:p>
            <a:pPr lvl="1"/>
            <a:r>
              <a:rPr lang="en-US" sz="1200" b="0" dirty="0"/>
              <a:t>	2016 	Associate Director, Supplier Diversity, Sustainability, &amp; Innovation </a:t>
            </a:r>
          </a:p>
          <a:p>
            <a:pPr lvl="1"/>
            <a:r>
              <a:rPr lang="en-US" sz="1200" b="0" dirty="0"/>
              <a:t>	2014 	Corporate Supplier Diversity Manager </a:t>
            </a:r>
          </a:p>
          <a:p>
            <a:pPr lvl="1"/>
            <a:r>
              <a:rPr lang="en-US" sz="1200" b="0" dirty="0"/>
              <a:t>	2011 	Purchases Group Manager, Global External Supply Solutions </a:t>
            </a:r>
          </a:p>
          <a:p>
            <a:pPr lvl="1"/>
            <a:r>
              <a:rPr lang="en-US" sz="1200" b="0" dirty="0"/>
              <a:t>	2008 	Senior Purchasing Manager, Global Packaging Purchases </a:t>
            </a:r>
          </a:p>
          <a:p>
            <a:pPr lvl="1"/>
            <a:r>
              <a:rPr lang="en-US" sz="1200" b="0" dirty="0"/>
              <a:t>	2006 	Purchasing Manager, Global Asset Recovery Purchases </a:t>
            </a:r>
          </a:p>
          <a:p>
            <a:pPr lvl="1"/>
            <a:endParaRPr lang="en-US" sz="500" b="0" dirty="0"/>
          </a:p>
          <a:p>
            <a:pPr marL="285750" indent="-285750">
              <a:buFont typeface="Arial" panose="020B0604020202020204" pitchFamily="34" charset="0"/>
              <a:buChar char="•"/>
            </a:pPr>
            <a:r>
              <a:rPr lang="en-US" sz="1200" b="0" dirty="0"/>
              <a:t>Education </a:t>
            </a:r>
          </a:p>
          <a:p>
            <a:r>
              <a:rPr lang="en-US" sz="1200" b="0" dirty="0"/>
              <a:t>		Carnegie Mellon University 	Xavier University </a:t>
            </a:r>
          </a:p>
          <a:p>
            <a:r>
              <a:rPr lang="en-US" sz="1200" b="0" dirty="0"/>
              <a:t>		B.S. Economics, 2006 		M.B.A., 2013 </a:t>
            </a:r>
          </a:p>
          <a:p>
            <a:endParaRPr lang="en-US" sz="500" b="0" dirty="0"/>
          </a:p>
          <a:p>
            <a:pPr marL="285750" indent="-285750">
              <a:buFont typeface="Arial" panose="020B0604020202020204" pitchFamily="34" charset="0"/>
              <a:buChar char="•"/>
            </a:pPr>
            <a:r>
              <a:rPr lang="en-US" sz="1200" b="0" dirty="0"/>
              <a:t>Affiliations and Activities </a:t>
            </a:r>
          </a:p>
          <a:p>
            <a:pPr marL="742950" lvl="1" indent="-285750">
              <a:buFont typeface="Arial" panose="020B0604020202020204" pitchFamily="34" charset="0"/>
              <a:buChar char="•"/>
            </a:pPr>
            <a:r>
              <a:rPr lang="en-US" sz="1200" b="0" dirty="0"/>
              <a:t>Board Member, Ohio Minority Supplier Development Council (OMSDC) </a:t>
            </a:r>
          </a:p>
          <a:p>
            <a:pPr marL="742950" lvl="1" indent="-285750">
              <a:buFont typeface="Arial" panose="020B0604020202020204" pitchFamily="34" charset="0"/>
              <a:buChar char="•"/>
            </a:pPr>
            <a:r>
              <a:rPr lang="en-US" sz="1200" b="0" dirty="0"/>
              <a:t>Steering Team, Ohio River Valley Women’s Business Council (ORVWBC) </a:t>
            </a:r>
          </a:p>
          <a:p>
            <a:pPr marL="742950" lvl="1" indent="-285750">
              <a:buFont typeface="Arial" panose="020B0604020202020204" pitchFamily="34" charset="0"/>
              <a:buChar char="•"/>
            </a:pPr>
            <a:r>
              <a:rPr lang="en-US" sz="1200" b="0" dirty="0"/>
              <a:t>Chair, OMSDC Cincinnati Local Advisory Council </a:t>
            </a:r>
          </a:p>
        </p:txBody>
      </p:sp>
    </p:spTree>
    <p:extLst>
      <p:ext uri="{BB962C8B-B14F-4D97-AF65-F5344CB8AC3E}">
        <p14:creationId xmlns:p14="http://schemas.microsoft.com/office/powerpoint/2010/main" val="334153851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014B4-C13C-4C53-88EC-E7B7528B6C9D}"/>
              </a:ext>
            </a:extLst>
          </p:cNvPr>
          <p:cNvSpPr>
            <a:spLocks noGrp="1"/>
          </p:cNvSpPr>
          <p:nvPr>
            <p:ph idx="1"/>
          </p:nvPr>
        </p:nvSpPr>
        <p:spPr>
          <a:xfrm>
            <a:off x="0" y="793101"/>
            <a:ext cx="9143999" cy="5499847"/>
          </a:xfrm>
          <a:solidFill>
            <a:schemeClr val="bg2">
              <a:lumMod val="20000"/>
              <a:lumOff val="80000"/>
            </a:schemeClr>
          </a:solidFill>
        </p:spPr>
        <p:txBody>
          <a:bodyPr/>
          <a:lstStyle/>
          <a:p>
            <a:pPr marL="0" indent="0" algn="ctr">
              <a:buNone/>
            </a:pPr>
            <a:endParaRPr lang="en-US" sz="2000" b="1" i="1" dirty="0"/>
          </a:p>
          <a:p>
            <a:pPr marL="0" indent="0" algn="ctr">
              <a:buNone/>
            </a:pPr>
            <a:endParaRPr lang="en-US" sz="2000" b="1" i="1" dirty="0"/>
          </a:p>
          <a:p>
            <a:pPr marL="0" indent="0">
              <a:buNone/>
            </a:pPr>
            <a:endParaRPr lang="en-US" dirty="0"/>
          </a:p>
        </p:txBody>
      </p:sp>
      <p:sp>
        <p:nvSpPr>
          <p:cNvPr id="2" name="Title 1">
            <a:extLst>
              <a:ext uri="{FF2B5EF4-FFF2-40B4-BE49-F238E27FC236}">
                <a16:creationId xmlns:a16="http://schemas.microsoft.com/office/drawing/2014/main" id="{E7AED97F-C911-4966-8B05-075E9A5D301A}"/>
              </a:ext>
            </a:extLst>
          </p:cNvPr>
          <p:cNvSpPr>
            <a:spLocks noGrp="1"/>
          </p:cNvSpPr>
          <p:nvPr>
            <p:ph type="title"/>
          </p:nvPr>
        </p:nvSpPr>
        <p:spPr/>
        <p:txBody>
          <a:bodyPr/>
          <a:lstStyle/>
          <a:p>
            <a:r>
              <a:rPr lang="en-US" dirty="0"/>
              <a:t>Leadership Council Nominations</a:t>
            </a:r>
          </a:p>
        </p:txBody>
      </p:sp>
      <p:pic>
        <p:nvPicPr>
          <p:cNvPr id="4" name="Picture 3">
            <a:extLst>
              <a:ext uri="{FF2B5EF4-FFF2-40B4-BE49-F238E27FC236}">
                <a16:creationId xmlns:a16="http://schemas.microsoft.com/office/drawing/2014/main" id="{EBAC59C7-A850-4E15-9500-63ED7EB81ABA}"/>
              </a:ext>
            </a:extLst>
          </p:cNvPr>
          <p:cNvPicPr>
            <a:picLocks noChangeAspect="1"/>
          </p:cNvPicPr>
          <p:nvPr/>
        </p:nvPicPr>
        <p:blipFill>
          <a:blip r:embed="rId2"/>
          <a:stretch>
            <a:fillRect/>
          </a:stretch>
        </p:blipFill>
        <p:spPr>
          <a:xfrm>
            <a:off x="384175" y="1225934"/>
            <a:ext cx="2850718" cy="1888327"/>
          </a:xfrm>
          <a:prstGeom prst="rect">
            <a:avLst/>
          </a:prstGeom>
        </p:spPr>
      </p:pic>
      <p:sp>
        <p:nvSpPr>
          <p:cNvPr id="5" name="TextBox 4">
            <a:extLst>
              <a:ext uri="{FF2B5EF4-FFF2-40B4-BE49-F238E27FC236}">
                <a16:creationId xmlns:a16="http://schemas.microsoft.com/office/drawing/2014/main" id="{F674C9E2-36E7-4307-82D8-0DD649F6034F}"/>
              </a:ext>
            </a:extLst>
          </p:cNvPr>
          <p:cNvSpPr txBox="1"/>
          <p:nvPr/>
        </p:nvSpPr>
        <p:spPr>
          <a:xfrm>
            <a:off x="3306135" y="1190699"/>
            <a:ext cx="5601252" cy="830997"/>
          </a:xfrm>
          <a:prstGeom prst="rect">
            <a:avLst/>
          </a:prstGeom>
          <a:noFill/>
        </p:spPr>
        <p:txBody>
          <a:bodyPr wrap="square" rtlCol="0">
            <a:spAutoFit/>
          </a:bodyPr>
          <a:lstStyle/>
          <a:p>
            <a:r>
              <a:rPr lang="en-US" sz="1600" dirty="0"/>
              <a:t>G. Nancy Allen</a:t>
            </a:r>
          </a:p>
          <a:p>
            <a:r>
              <a:rPr lang="en-US" sz="1600" dirty="0"/>
              <a:t>President &amp; CEO</a:t>
            </a:r>
          </a:p>
          <a:p>
            <a:r>
              <a:rPr lang="en-US" sz="1600" dirty="0"/>
              <a:t>Women’s Business Development Council of Florida</a:t>
            </a:r>
          </a:p>
        </p:txBody>
      </p:sp>
      <p:sp>
        <p:nvSpPr>
          <p:cNvPr id="6" name="TextBox 5">
            <a:extLst>
              <a:ext uri="{FF2B5EF4-FFF2-40B4-BE49-F238E27FC236}">
                <a16:creationId xmlns:a16="http://schemas.microsoft.com/office/drawing/2014/main" id="{82B777C3-CD64-4884-94DD-82D2494A1005}"/>
              </a:ext>
            </a:extLst>
          </p:cNvPr>
          <p:cNvSpPr txBox="1"/>
          <p:nvPr/>
        </p:nvSpPr>
        <p:spPr>
          <a:xfrm>
            <a:off x="384175" y="3547094"/>
            <a:ext cx="8237706" cy="1123384"/>
          </a:xfrm>
          <a:prstGeom prst="rect">
            <a:avLst/>
          </a:prstGeom>
          <a:noFill/>
        </p:spPr>
        <p:txBody>
          <a:bodyPr wrap="square" rtlCol="0">
            <a:spAutoFit/>
          </a:bodyPr>
          <a:lstStyle/>
          <a:p>
            <a:pPr marL="285750" indent="-285750">
              <a:buFont typeface="Arial" panose="020B0604020202020204" pitchFamily="34" charset="0"/>
              <a:buChar char="•"/>
            </a:pPr>
            <a:r>
              <a:rPr lang="en-US" sz="1200" b="0" dirty="0"/>
              <a:t>International speaker, coach, consultant and expert on women’s business issues</a:t>
            </a:r>
          </a:p>
          <a:p>
            <a:endParaRPr lang="en-US" sz="900" b="0" dirty="0"/>
          </a:p>
          <a:p>
            <a:pPr marL="285750" indent="-285750">
              <a:buFont typeface="Arial" panose="020B0604020202020204" pitchFamily="34" charset="0"/>
              <a:buChar char="•"/>
            </a:pPr>
            <a:r>
              <a:rPr lang="en-US" sz="1200" b="0" dirty="0"/>
              <a:t>As President and CEO of WBDC Florida, manages and leads an incredible team of staff, sponsors, partners and women business leaders who are dedicated to certifying, connecting and championing women in business.</a:t>
            </a:r>
          </a:p>
          <a:p>
            <a:endParaRPr lang="en-US" sz="1000" b="0" dirty="0"/>
          </a:p>
          <a:p>
            <a:pPr marL="285750" indent="-285750">
              <a:buFont typeface="Arial" panose="020B0604020202020204" pitchFamily="34" charset="0"/>
              <a:buChar char="•"/>
            </a:pPr>
            <a:r>
              <a:rPr lang="en-US" sz="1200" b="0" dirty="0"/>
              <a:t>Has been recognized for her work on behalf of women in business through numerous prestigious awards:</a:t>
            </a:r>
          </a:p>
        </p:txBody>
      </p:sp>
    </p:spTree>
    <p:extLst>
      <p:ext uri="{BB962C8B-B14F-4D97-AF65-F5344CB8AC3E}">
        <p14:creationId xmlns:p14="http://schemas.microsoft.com/office/powerpoint/2010/main" val="23214583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38FF61-7AC0-401B-AD61-99CEDFC08946}"/>
              </a:ext>
            </a:extLst>
          </p:cNvPr>
          <p:cNvSpPr txBox="1"/>
          <p:nvPr/>
        </p:nvSpPr>
        <p:spPr>
          <a:xfrm>
            <a:off x="0" y="775163"/>
            <a:ext cx="9144000" cy="5535038"/>
          </a:xfrm>
          <a:prstGeom prst="rect">
            <a:avLst/>
          </a:prstGeom>
          <a:solidFill>
            <a:schemeClr val="bg1">
              <a:lumMod val="95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ADC73B6F-550F-4E6A-A828-254619CC24A4}"/>
              </a:ext>
            </a:extLst>
          </p:cNvPr>
          <p:cNvSpPr>
            <a:spLocks noGrp="1"/>
          </p:cNvSpPr>
          <p:nvPr>
            <p:ph type="title"/>
          </p:nvPr>
        </p:nvSpPr>
        <p:spPr/>
        <p:txBody>
          <a:bodyPr/>
          <a:lstStyle/>
          <a:p>
            <a:r>
              <a:rPr lang="en-US" dirty="0"/>
              <a:t>Board Skill Set Survey Results</a:t>
            </a:r>
          </a:p>
        </p:txBody>
      </p:sp>
      <p:sp>
        <p:nvSpPr>
          <p:cNvPr id="3" name="Content Placeholder 2">
            <a:extLst>
              <a:ext uri="{FF2B5EF4-FFF2-40B4-BE49-F238E27FC236}">
                <a16:creationId xmlns:a16="http://schemas.microsoft.com/office/drawing/2014/main" id="{AA01756B-5673-4AC4-A18F-A095B191E88E}"/>
              </a:ext>
            </a:extLst>
          </p:cNvPr>
          <p:cNvSpPr>
            <a:spLocks noGrp="1"/>
          </p:cNvSpPr>
          <p:nvPr>
            <p:ph idx="1"/>
          </p:nvPr>
        </p:nvSpPr>
        <p:spPr/>
        <p:txBody>
          <a:bodyPr/>
          <a:lstStyle/>
          <a:p>
            <a:pPr marL="0" indent="0" algn="ctr">
              <a:buNone/>
            </a:pPr>
            <a:r>
              <a:rPr lang="en-US" b="1" i="1" u="sng" dirty="0"/>
              <a:t>Thank you to all Board Members who responded</a:t>
            </a:r>
          </a:p>
          <a:p>
            <a:pPr marL="0" indent="0" algn="ctr">
              <a:buNone/>
            </a:pPr>
            <a:endParaRPr lang="en-US" sz="2000" i="1" dirty="0"/>
          </a:p>
          <a:p>
            <a:pPr lvl="1">
              <a:buFont typeface="Courier New" panose="02070309020205020404" pitchFamily="49" charset="0"/>
              <a:buChar char="o"/>
            </a:pPr>
            <a:r>
              <a:rPr lang="en-US" dirty="0"/>
              <a:t>Nominating Committee analyzed all data to identify strengths and gaps on current board.</a:t>
            </a:r>
          </a:p>
          <a:p>
            <a:pPr marL="1587" lvl="1" indent="0">
              <a:buNone/>
            </a:pPr>
            <a:endParaRPr lang="en-US" sz="1200" dirty="0"/>
          </a:p>
          <a:p>
            <a:pPr lvl="1">
              <a:buFont typeface="Courier New" panose="02070309020205020404" pitchFamily="49" charset="0"/>
              <a:buChar char="o"/>
            </a:pPr>
            <a:r>
              <a:rPr lang="en-US" dirty="0"/>
              <a:t>Presented Executive Summary of Findings to EEC at the June 2017 meeting.</a:t>
            </a:r>
          </a:p>
          <a:p>
            <a:pPr lvl="1">
              <a:buFont typeface="Courier New" panose="02070309020205020404" pitchFamily="49" charset="0"/>
              <a:buChar char="o"/>
            </a:pPr>
            <a:endParaRPr lang="en-US" sz="1600" dirty="0"/>
          </a:p>
          <a:p>
            <a:pPr lvl="1">
              <a:buFont typeface="Courier New" panose="02070309020205020404" pitchFamily="49" charset="0"/>
              <a:buChar char="o"/>
            </a:pPr>
            <a:r>
              <a:rPr lang="en-US" dirty="0"/>
              <a:t>Committee is awaiting feedback from EEC to move forward with next steps and identify candidates for open board seats</a:t>
            </a:r>
          </a:p>
          <a:p>
            <a:pPr marL="1587" lvl="1" indent="0">
              <a:buNone/>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i="1" dirty="0"/>
          </a:p>
        </p:txBody>
      </p:sp>
    </p:spTree>
    <p:extLst>
      <p:ext uri="{BB962C8B-B14F-4D97-AF65-F5344CB8AC3E}">
        <p14:creationId xmlns:p14="http://schemas.microsoft.com/office/powerpoint/2010/main" val="182141155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384175" y="3787775"/>
            <a:ext cx="43005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defTabSz="914400">
              <a:spcBef>
                <a:spcPts val="900"/>
              </a:spcBef>
            </a:pPr>
            <a:r>
              <a:rPr lang="en-CA" sz="4000" b="0" dirty="0">
                <a:solidFill>
                  <a:schemeClr val="accent1"/>
                </a:solidFill>
                <a:ea typeface="ヒラギノ角ゴ Pro W3" charset="0"/>
                <a:cs typeface="ヒラギノ角ゴ Pro W3" charset="0"/>
              </a:rPr>
              <a:t>Questions?</a:t>
            </a:r>
          </a:p>
        </p:txBody>
      </p:sp>
      <p:grpSp>
        <p:nvGrpSpPr>
          <p:cNvPr id="29699" name="Group 8"/>
          <p:cNvGrpSpPr>
            <a:grpSpLocks/>
          </p:cNvGrpSpPr>
          <p:nvPr/>
        </p:nvGrpSpPr>
        <p:grpSpPr bwMode="auto">
          <a:xfrm>
            <a:off x="8108425" y="6116638"/>
            <a:ext cx="530225" cy="527050"/>
            <a:chOff x="7284195" y="6116102"/>
            <a:chExt cx="528835" cy="527179"/>
          </a:xfrm>
        </p:grpSpPr>
        <p:sp>
          <p:nvSpPr>
            <p:cNvPr id="10" name="Freeform 9"/>
            <p:cNvSpPr>
              <a:spLocks noChangeAspect="1"/>
            </p:cNvSpPr>
            <p:nvPr/>
          </p:nvSpPr>
          <p:spPr>
            <a:xfrm flipH="1">
              <a:off x="7349112" y="6209787"/>
              <a:ext cx="463918" cy="33980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1" name="Oval 10">
              <a:hlinkClick r:id="" action="ppaction://hlinkshowjump?jump=previousslide"/>
            </p:cNvPr>
            <p:cNvSpPr/>
            <p:nvPr/>
          </p:nvSpPr>
          <p:spPr>
            <a:xfrm flipH="1" flipV="1">
              <a:off x="7284195" y="6116102"/>
              <a:ext cx="527252" cy="52717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49159" name="Rectangle 7"/>
          <p:cNvSpPr>
            <a:spLocks noGrp="1"/>
          </p:cNvSpPr>
          <p:nvPr>
            <p:ph type="subTitle" idx="1"/>
          </p:nvPr>
        </p:nvSpPr>
        <p:spPr>
          <a:xfrm>
            <a:off x="412225" y="5635594"/>
            <a:ext cx="8226425" cy="347662"/>
          </a:xfrm>
        </p:spPr>
        <p:txBody>
          <a:bodyPr/>
          <a:lstStyle/>
          <a:p>
            <a:pPr>
              <a:buFont typeface="Wingdings" charset="0"/>
              <a:buNone/>
              <a:defRPr/>
            </a:pPr>
            <a:r>
              <a:rPr lang="en-CA" dirty="0">
                <a:ea typeface="+mn-ea"/>
              </a:rPr>
              <a:t>Thank You</a:t>
            </a:r>
          </a:p>
        </p:txBody>
      </p:sp>
    </p:spTree>
  </p:cSld>
  <p:clrMapOvr>
    <a:masterClrMapping/>
  </p:clrMapOvr>
  <p:transition>
    <p:wipe dir="r"/>
  </p:transition>
</p:sld>
</file>

<file path=ppt/theme/theme1.xml><?xml version="1.0" encoding="utf-8"?>
<a:theme xmlns:a="http://schemas.openxmlformats.org/drawingml/2006/main" name="1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6697</TotalTime>
  <Words>3738</Words>
  <Application>Microsoft Office PowerPoint</Application>
  <PresentationFormat>On-screen Show (4:3)</PresentationFormat>
  <Paragraphs>477</Paragraphs>
  <Slides>39</Slides>
  <Notes>22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39</vt:i4>
      </vt:variant>
    </vt:vector>
  </HeadingPairs>
  <TitlesOfParts>
    <vt:vector size="56" baseType="lpstr">
      <vt:lpstr>ＭＳ Ｐゴシック</vt:lpstr>
      <vt:lpstr>ＭＳ Ｐゴシック</vt:lpstr>
      <vt:lpstr>Aharoni</vt:lpstr>
      <vt:lpstr>Arial</vt:lpstr>
      <vt:lpstr>Arial Black</vt:lpstr>
      <vt:lpstr>Calibri</vt:lpstr>
      <vt:lpstr>Calibri Light</vt:lpstr>
      <vt:lpstr>Courier New</vt:lpstr>
      <vt:lpstr>Geneva</vt:lpstr>
      <vt:lpstr>Symbol</vt:lpstr>
      <vt:lpstr>Times New Roman</vt:lpstr>
      <vt:lpstr>Wingdings</vt:lpstr>
      <vt:lpstr>ヒラギノ角ゴ Pro W3</vt:lpstr>
      <vt:lpstr>1_Office Theme</vt:lpstr>
      <vt:lpstr>2_Office Theme</vt:lpstr>
      <vt:lpstr>3_Office Theme</vt:lpstr>
      <vt:lpstr>4_Office Theme</vt:lpstr>
      <vt:lpstr>WBENC Board of Directors  Meeting  June 2017</vt:lpstr>
      <vt:lpstr>Nominating Committee Update</vt:lpstr>
      <vt:lpstr>Nominating Committee: Board Elections</vt:lpstr>
      <vt:lpstr>Corporate Nominations</vt:lpstr>
      <vt:lpstr>Corporate Nominations</vt:lpstr>
      <vt:lpstr>Corporate Nominations</vt:lpstr>
      <vt:lpstr>Leadership Council Nominations</vt:lpstr>
      <vt:lpstr>Board Skill Set Survey Results</vt:lpstr>
      <vt:lpstr>PowerPoint Presentation</vt:lpstr>
      <vt:lpstr>Treasurer’s Report to the  Board of Directors </vt:lpstr>
      <vt:lpstr>Presentation Topics</vt:lpstr>
      <vt:lpstr>Year-to-Date May, 2017 Financial Results</vt:lpstr>
      <vt:lpstr>Year-to-Date May, 2017 Financial Results</vt:lpstr>
      <vt:lpstr>Year-to-Date May, 2017 Financial Results</vt:lpstr>
      <vt:lpstr>2017 Summit + Salute Financial Performance</vt:lpstr>
      <vt:lpstr>2017 Summit + Salute Financial Performance</vt:lpstr>
      <vt:lpstr>National Conference Progress</vt:lpstr>
      <vt:lpstr>Update on Other Items</vt:lpstr>
      <vt:lpstr>2018 Budget Development Schedule</vt:lpstr>
      <vt:lpstr>PowerPoint Presentation</vt:lpstr>
      <vt:lpstr>Ambassadors In Action</vt:lpstr>
      <vt:lpstr>June Ambassador Updates</vt:lpstr>
      <vt:lpstr>WBENC Strategy Execution Update</vt:lpstr>
      <vt:lpstr>WBENC Vision, Mission, Goals</vt:lpstr>
      <vt:lpstr>Approach to Strategic Plan Execution</vt:lpstr>
      <vt:lpstr>WBENC STRATEGY EXECUTION</vt:lpstr>
      <vt:lpstr>WBENC STRATEGY EXECUTION</vt:lpstr>
      <vt:lpstr>WBENC STRATEGY EXECUTION</vt:lpstr>
      <vt:lpstr>WBENC STRATEGY EXECUTION</vt:lpstr>
      <vt:lpstr> Thank you.</vt:lpstr>
      <vt:lpstr>Corporate Membership  Structure Hypotheses</vt:lpstr>
      <vt:lpstr>Corporate Membership Structure Sub-Committee</vt:lpstr>
      <vt:lpstr>Hypotheses 1:  Status Quo</vt:lpstr>
      <vt:lpstr>PowerPoint Presentation</vt:lpstr>
      <vt:lpstr>Digitization Update WBENC Board Meeting</vt:lpstr>
      <vt:lpstr>Where We Are Today: WBENCLink2.0- The Numbers (9 MONTHS)</vt:lpstr>
      <vt:lpstr>Process Used </vt:lpstr>
      <vt:lpstr>Next Steps</vt:lpstr>
      <vt:lpstr>PowerPoint Presentation</vt:lpstr>
    </vt:vector>
  </TitlesOfParts>
  <Company>Endeavour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freelance;Helen Avery</dc:creator>
  <cp:keywords>project management;project charter;Summit &amp; Salute;2013;presentation;kickoff meeting;project team leads;sponsor</cp:keywords>
  <cp:lastModifiedBy>Jill Sasso</cp:lastModifiedBy>
  <cp:revision>457</cp:revision>
  <cp:lastPrinted>2015-11-19T18:11:05Z</cp:lastPrinted>
  <dcterms:created xsi:type="dcterms:W3CDTF">2011-02-09T16:13:10Z</dcterms:created>
  <dcterms:modified xsi:type="dcterms:W3CDTF">2017-07-05T21:02:09Z</dcterms:modified>
</cp:coreProperties>
</file>