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14"/>
  </p:notesMasterIdLst>
  <p:handoutMasterIdLst>
    <p:handoutMasterId r:id="rId15"/>
  </p:handoutMasterIdLst>
  <p:sldIdLst>
    <p:sldId id="261" r:id="rId2"/>
    <p:sldId id="313" r:id="rId3"/>
    <p:sldId id="310" r:id="rId4"/>
    <p:sldId id="308" r:id="rId5"/>
    <p:sldId id="309" r:id="rId6"/>
    <p:sldId id="287" r:id="rId7"/>
    <p:sldId id="312" r:id="rId8"/>
    <p:sldId id="314" r:id="rId9"/>
    <p:sldId id="315" r:id="rId10"/>
    <p:sldId id="316" r:id="rId11"/>
    <p:sldId id="317" r:id="rId12"/>
    <p:sldId id="292" r:id="rId1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defTabSz="457200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489">
          <p15:clr>
            <a:srgbClr val="A4A3A4"/>
          </p15:clr>
        </p15:guide>
        <p15:guide id="2" orient="horz" pos="760">
          <p15:clr>
            <a:srgbClr val="A4A3A4"/>
          </p15:clr>
        </p15:guide>
        <p15:guide id="3" orient="horz" pos="3744">
          <p15:clr>
            <a:srgbClr val="A4A3A4"/>
          </p15:clr>
        </p15:guide>
        <p15:guide id="4" orient="horz" pos="1161">
          <p15:clr>
            <a:srgbClr val="A4A3A4"/>
          </p15:clr>
        </p15:guide>
        <p15:guide id="5" orient="horz" pos="3269">
          <p15:clr>
            <a:srgbClr val="A4A3A4"/>
          </p15:clr>
        </p15:guide>
        <p15:guide id="6" orient="horz" pos="1826">
          <p15:clr>
            <a:srgbClr val="A4A3A4"/>
          </p15:clr>
        </p15:guide>
        <p15:guide id="7" pos="3442">
          <p15:clr>
            <a:srgbClr val="A4A3A4"/>
          </p15:clr>
        </p15:guide>
        <p15:guide id="8" pos="242">
          <p15:clr>
            <a:srgbClr val="A4A3A4"/>
          </p15:clr>
        </p15:guide>
        <p15:guide id="9" pos="1796">
          <p15:clr>
            <a:srgbClr val="A4A3A4"/>
          </p15:clr>
        </p15:guide>
        <p15:guide id="10" pos="5517">
          <p15:clr>
            <a:srgbClr val="A4A3A4"/>
          </p15:clr>
        </p15:guide>
        <p15:guide id="11" pos="3975">
          <p15:clr>
            <a:srgbClr val="A4A3A4"/>
          </p15:clr>
        </p15:guide>
        <p15:guide id="12" pos="4104">
          <p15:clr>
            <a:srgbClr val="A4A3A4"/>
          </p15:clr>
        </p15:guide>
        <p15:guide id="13" pos="16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9F9F8"/>
    <a:srgbClr val="333333"/>
    <a:srgbClr val="14508B"/>
    <a:srgbClr val="0F467A"/>
    <a:srgbClr val="2C2C2C"/>
    <a:srgbClr val="171717"/>
    <a:srgbClr val="616161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09" autoAdjust="0"/>
  </p:normalViewPr>
  <p:slideViewPr>
    <p:cSldViewPr snapToGrid="0">
      <p:cViewPr varScale="1">
        <p:scale>
          <a:sx n="41" d="100"/>
          <a:sy n="41" d="100"/>
        </p:scale>
        <p:origin x="1356" y="54"/>
      </p:cViewPr>
      <p:guideLst>
        <p:guide orient="horz" pos="3489"/>
        <p:guide orient="horz" pos="760"/>
        <p:guide orient="horz" pos="3744"/>
        <p:guide orient="horz" pos="1161"/>
        <p:guide orient="horz" pos="3269"/>
        <p:guide orient="horz" pos="1826"/>
        <p:guide pos="3442"/>
        <p:guide pos="242"/>
        <p:guide pos="1796"/>
        <p:guide pos="5517"/>
        <p:guide pos="3975"/>
        <p:guide pos="4104"/>
        <p:guide pos="1691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2094" y="-8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WBEs Currently Doing Business Globally</a:t>
            </a:r>
          </a:p>
        </c:rich>
      </c:tx>
      <c:layout>
        <c:manualLayout>
          <c:xMode val="edge"/>
          <c:yMode val="edge"/>
          <c:x val="0.15784850013525467"/>
          <c:y val="3.253555756123369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765928496752394"/>
          <c:y val="0.26208842663976728"/>
          <c:w val="0.35234388752765422"/>
          <c:h val="0.65649212930849166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6.0148731408573924E-4"/>
                  <c:y val="-8.955562846310877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2613735783027119E-3"/>
                  <c:y val="0.130356517935258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Sheet1!$A$4:$A$5</c:f>
              <c:strCache>
                <c:ptCount val="2"/>
                <c:pt idx="0">
                  <c:v>WBEs Doing Business Globally</c:v>
                </c:pt>
                <c:pt idx="1">
                  <c:v>WBEs Not Doing Business Globally</c:v>
                </c:pt>
              </c:strCache>
            </c:strRef>
          </c:cat>
          <c:val>
            <c:numRef>
              <c:f>Sheet1!$B$4:$B$5</c:f>
              <c:numCache>
                <c:formatCode>General</c:formatCode>
                <c:ptCount val="2"/>
                <c:pt idx="0">
                  <c:v>145</c:v>
                </c:pt>
                <c:pt idx="1">
                  <c:v>176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722878390201223"/>
          <c:y val="0.33842941270178301"/>
          <c:w val="0.3123633941527702"/>
          <c:h val="0.38443059098333227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Years Doing Business Globally</a:t>
            </a:r>
          </a:p>
        </c:rich>
      </c:tx>
      <c:layout>
        <c:manualLayout>
          <c:xMode val="edge"/>
          <c:yMode val="edge"/>
          <c:x val="8.341814912024885E-2"/>
          <c:y val="1.683619596536692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8416093410716886"/>
          <c:y val="0.23519180137983084"/>
          <c:w val="0.30696645239444326"/>
          <c:h val="0.54895709037036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>
              <c:idx val="0"/>
              <c:layout>
                <c:manualLayout>
                  <c:x val="2.9501221201516478E-2"/>
                  <c:y val="-9.498842056507642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4352034120734904E-3"/>
                  <c:y val="-7.380886212752817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0991736420976664"/>
                  <c:y val="-7.989530081090861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021635316418781E-2"/>
                  <c:y val="2.956708352632391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0205781568970547E-2"/>
                  <c:y val="9.1134784622510425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'Question 1'!$A$4:$A$8</c:f>
              <c:strCache>
                <c:ptCount val="5"/>
                <c:pt idx="0">
                  <c:v>Less than 1 year</c:v>
                </c:pt>
                <c:pt idx="1">
                  <c:v>1-4 years</c:v>
                </c:pt>
                <c:pt idx="2">
                  <c:v>5-9 years</c:v>
                </c:pt>
                <c:pt idx="3">
                  <c:v>10-14 years</c:v>
                </c:pt>
                <c:pt idx="4">
                  <c:v>Over 15 years</c:v>
                </c:pt>
              </c:strCache>
            </c:strRef>
          </c:cat>
          <c:val>
            <c:numRef>
              <c:f>'Question 1'!$C$4:$C$8</c:f>
              <c:numCache>
                <c:formatCode>0.0%</c:formatCode>
                <c:ptCount val="5"/>
                <c:pt idx="0">
                  <c:v>4.9000000000000002E-2</c:v>
                </c:pt>
                <c:pt idx="1">
                  <c:v>0.29199999999999998</c:v>
                </c:pt>
                <c:pt idx="2">
                  <c:v>0.29899999999999999</c:v>
                </c:pt>
                <c:pt idx="3">
                  <c:v>0.153</c:v>
                </c:pt>
                <c:pt idx="4">
                  <c:v>0.20800000000000002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05147664048661"/>
          <c:y val="0.11666379066731213"/>
          <c:w val="0.22835605793147315"/>
          <c:h val="0.54878597107400129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WBEs Preparing</a:t>
            </a:r>
            <a:r>
              <a:rPr lang="en-US" sz="1800" baseline="0"/>
              <a:t> for Global Expansion</a:t>
            </a:r>
            <a:endParaRPr lang="en-US" sz="1800"/>
          </a:p>
        </c:rich>
      </c:tx>
      <c:layout>
        <c:manualLayout>
          <c:xMode val="edge"/>
          <c:yMode val="edge"/>
          <c:x val="0.14404841290252102"/>
          <c:y val="2.987750224081266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809374322762293"/>
          <c:y val="0.26917371062109918"/>
          <c:w val="0.39221449896248112"/>
          <c:h val="0.72970411862544671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3.9145705745115195E-2"/>
                  <c:y val="3.00903812293203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4934200933216678E-2"/>
                  <c:y val="-4.60161027219212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'Question 1'!$A$4:$A$5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'Question 1'!$C$4:$C$5</c:f>
              <c:numCache>
                <c:formatCode>0.0%</c:formatCode>
                <c:ptCount val="2"/>
                <c:pt idx="0">
                  <c:v>0.23699999999999999</c:v>
                </c:pt>
                <c:pt idx="1">
                  <c:v>0.76300000000000001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4876490366438264"/>
          <c:y val="0.41484511926299023"/>
          <c:w val="0.10670321902712217"/>
          <c:h val="0.23060256099597948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Annual Revenue (%) from Business Globally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640947516225119"/>
          <c:y val="0.20835319784012354"/>
          <c:w val="0.31934735313900031"/>
          <c:h val="0.4851951661122573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shade val="50000"/>
                </a:schemeClr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shade val="70000"/>
                </a:schemeClr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shade val="90000"/>
                </a:schemeClr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tint val="90000"/>
                </a:schemeClr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6">
                  <a:tint val="70000"/>
                </a:schemeClr>
              </a:solidFill>
              <a:ln>
                <a:noFill/>
              </a:ln>
              <a:effectLst/>
            </c:spPr>
          </c:dPt>
          <c:dPt>
            <c:idx val="5"/>
            <c:bubble3D val="0"/>
            <c:spPr>
              <a:solidFill>
                <a:schemeClr val="accent6">
                  <a:tint val="50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7.4048068832160314E-3"/>
                  <c:y val="-0.1402854735750623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9.1737577388813652E-3"/>
                  <c:y val="-1.508376267781342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3337401296175557E-2"/>
                  <c:y val="8.131752049512329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2183031241917512E-2"/>
                  <c:y val="-1.986828536486780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3086246384806992E-2"/>
                  <c:y val="-5.24636272317812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528646499912116E-2"/>
                  <c:y val="-3.721323857099920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'Question 3'!$A$4:$A$9</c:f>
              <c:strCache>
                <c:ptCount val="6"/>
                <c:pt idx="0">
                  <c:v>Under 10%</c:v>
                </c:pt>
                <c:pt idx="1">
                  <c:v>10%-19%</c:v>
                </c:pt>
                <c:pt idx="2">
                  <c:v>20%-29%</c:v>
                </c:pt>
                <c:pt idx="3">
                  <c:v>30%-39%</c:v>
                </c:pt>
                <c:pt idx="4">
                  <c:v>40%-49%</c:v>
                </c:pt>
                <c:pt idx="5">
                  <c:v>Over 50%</c:v>
                </c:pt>
              </c:strCache>
            </c:strRef>
          </c:cat>
          <c:val>
            <c:numRef>
              <c:f>'Question 3'!$C$4:$C$9</c:f>
              <c:numCache>
                <c:formatCode>0.0%</c:formatCode>
                <c:ptCount val="6"/>
                <c:pt idx="0">
                  <c:v>0.503</c:v>
                </c:pt>
                <c:pt idx="1">
                  <c:v>0.19600000000000001</c:v>
                </c:pt>
                <c:pt idx="2">
                  <c:v>0.154</c:v>
                </c:pt>
                <c:pt idx="3">
                  <c:v>5.5999999999999994E-2</c:v>
                </c:pt>
                <c:pt idx="4">
                  <c:v>4.9000000000000002E-2</c:v>
                </c:pt>
                <c:pt idx="5">
                  <c:v>4.2000000000000003E-2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565872677212052"/>
          <c:y val="0.20749841570647343"/>
          <c:w val="0.26870399161888203"/>
          <c:h val="0.495850801144195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Annual Revenue ($) from Business Globally</a:t>
            </a:r>
          </a:p>
        </c:rich>
      </c:tx>
      <c:layout>
        <c:manualLayout>
          <c:xMode val="edge"/>
          <c:yMode val="edge"/>
          <c:x val="0.11805575570976377"/>
          <c:y val="3.52941683337665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18984908681926"/>
          <c:y val="0.26021490903380667"/>
          <c:w val="0.30317473404829626"/>
          <c:h val="0.532997527182869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shade val="50000"/>
                </a:schemeClr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shade val="70000"/>
                </a:schemeClr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shade val="90000"/>
                </a:schemeClr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tint val="90000"/>
                </a:schemeClr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6">
                  <a:tint val="70000"/>
                </a:schemeClr>
              </a:solidFill>
              <a:ln>
                <a:noFill/>
              </a:ln>
              <a:effectLst/>
            </c:spPr>
          </c:dPt>
          <c:dPt>
            <c:idx val="5"/>
            <c:bubble3D val="0"/>
            <c:spPr>
              <a:solidFill>
                <a:schemeClr val="accent6">
                  <a:tint val="50000"/>
                </a:schemeClr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2.4883985855934675E-2"/>
                  <c:y val="-0.112136948938823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038905293088364E-2"/>
                  <c:y val="1.9215339596910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3201097258675999E-2"/>
                  <c:y val="2.3745674088389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4003444881889765E-2"/>
                  <c:y val="1.1115177182486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8654217701953923E-2"/>
                  <c:y val="-2.21489415650719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'Question 4'!$A$4:$A$9</c:f>
              <c:strCache>
                <c:ptCount val="6"/>
                <c:pt idx="0">
                  <c:v>Under $100,000</c:v>
                </c:pt>
                <c:pt idx="1">
                  <c:v>$100,000-$499,999</c:v>
                </c:pt>
                <c:pt idx="2">
                  <c:v>$500,000-$999,999</c:v>
                </c:pt>
                <c:pt idx="3">
                  <c:v>$1,000,000-$9,999,999</c:v>
                </c:pt>
                <c:pt idx="4">
                  <c:v>$10,000,000-$19,999,999</c:v>
                </c:pt>
                <c:pt idx="5">
                  <c:v>Over $20,000,000</c:v>
                </c:pt>
              </c:strCache>
            </c:strRef>
          </c:cat>
          <c:val>
            <c:numRef>
              <c:f>'Question 4'!$C$4:$C$9</c:f>
              <c:numCache>
                <c:formatCode>0.0%</c:formatCode>
                <c:ptCount val="6"/>
                <c:pt idx="0">
                  <c:v>0.434</c:v>
                </c:pt>
                <c:pt idx="1">
                  <c:v>0.28699999999999998</c:v>
                </c:pt>
                <c:pt idx="2">
                  <c:v>7.0000000000000007E-2</c:v>
                </c:pt>
                <c:pt idx="3">
                  <c:v>0.182</c:v>
                </c:pt>
                <c:pt idx="4">
                  <c:v>2.1000000000000001E-2</c:v>
                </c:pt>
                <c:pt idx="5">
                  <c:v>6.9999999999999993E-3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227386498153701"/>
          <c:y val="0.22170108420865539"/>
          <c:w val="0.33666210356957815"/>
          <c:h val="0.51379825056384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Current Locations of Global Business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018285214348205"/>
          <c:y val="0.14440981335666375"/>
          <c:w val="0.87759492563429575"/>
          <c:h val="0.5627351268591426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4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'Question 5'!$F$22:$F$26</c:f>
              <c:strCache>
                <c:ptCount val="5"/>
                <c:pt idx="0">
                  <c:v>Canada</c:v>
                </c:pt>
                <c:pt idx="1">
                  <c:v>China</c:v>
                </c:pt>
                <c:pt idx="2">
                  <c:v>Europe</c:v>
                </c:pt>
                <c:pt idx="3">
                  <c:v>Mexico</c:v>
                </c:pt>
                <c:pt idx="4">
                  <c:v>United Kingdom</c:v>
                </c:pt>
              </c:strCache>
            </c:strRef>
          </c:cat>
          <c:val>
            <c:numRef>
              <c:f>'Question 5'!$G$22:$G$26</c:f>
              <c:numCache>
                <c:formatCode>0%</c:formatCode>
                <c:ptCount val="5"/>
                <c:pt idx="0">
                  <c:v>0.63</c:v>
                </c:pt>
                <c:pt idx="1">
                  <c:v>0.47</c:v>
                </c:pt>
                <c:pt idx="2">
                  <c:v>0.45</c:v>
                </c:pt>
                <c:pt idx="3">
                  <c:v>0.44</c:v>
                </c:pt>
                <c:pt idx="4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0652832"/>
        <c:axId val="390653392"/>
      </c:barChart>
      <c:catAx>
        <c:axId val="3906528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90653392"/>
        <c:crosses val="autoZero"/>
        <c:auto val="1"/>
        <c:lblAlgn val="ctr"/>
        <c:lblOffset val="100"/>
        <c:noMultiLvlLbl val="0"/>
      </c:catAx>
      <c:valAx>
        <c:axId val="39065339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90652832"/>
        <c:crosses val="autoZero"/>
        <c:crossBetween val="between"/>
        <c:majorUnit val="0.2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Top Priorities for Business Expansion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018285214348205"/>
          <c:y val="0.20459499854184893"/>
          <c:w val="0.87759492563429575"/>
          <c:h val="0.3775499416739574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4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'Question 6'!$F$24:$F$28</c:f>
              <c:strCache>
                <c:ptCount val="5"/>
                <c:pt idx="0">
                  <c:v>Europe</c:v>
                </c:pt>
                <c:pt idx="1">
                  <c:v>Canada</c:v>
                </c:pt>
                <c:pt idx="2">
                  <c:v>China</c:v>
                </c:pt>
                <c:pt idx="3">
                  <c:v>Mexico</c:v>
                </c:pt>
                <c:pt idx="4">
                  <c:v>United Kingdom</c:v>
                </c:pt>
              </c:strCache>
            </c:strRef>
          </c:cat>
          <c:val>
            <c:numRef>
              <c:f>'Question 6'!$G$24:$G$28</c:f>
              <c:numCache>
                <c:formatCode>0%</c:formatCode>
                <c:ptCount val="5"/>
                <c:pt idx="0">
                  <c:v>0.39</c:v>
                </c:pt>
                <c:pt idx="1">
                  <c:v>0.37</c:v>
                </c:pt>
                <c:pt idx="2">
                  <c:v>0.36</c:v>
                </c:pt>
                <c:pt idx="3">
                  <c:v>0.35</c:v>
                </c:pt>
                <c:pt idx="4">
                  <c:v>0.34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0655632"/>
        <c:axId val="390656192"/>
      </c:barChart>
      <c:catAx>
        <c:axId val="390655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90656192"/>
        <c:crosses val="autoZero"/>
        <c:auto val="1"/>
        <c:lblAlgn val="ctr"/>
        <c:lblOffset val="100"/>
        <c:noMultiLvlLbl val="0"/>
      </c:catAx>
      <c:valAx>
        <c:axId val="390656192"/>
        <c:scaling>
          <c:orientation val="minMax"/>
          <c:max val="0.4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90655632"/>
        <c:crosses val="autoZero"/>
        <c:crossBetween val="between"/>
        <c:majorUnit val="0.2"/>
        <c:minorUnit val="1.0000000000000002E-2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105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5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FB483B2-D619-A742-963C-A1EC57CE867F}" type="datetime1">
              <a:rPr lang="en-US"/>
              <a:pPr/>
              <a:t>6/17/2015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86E4EDB-0431-FF41-BF45-38922CC112B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256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77" tIns="46589" rIns="93177" bIns="465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>
          <a:xfrm>
            <a:off x="6416463" y="8970380"/>
            <a:ext cx="443019" cy="238866"/>
          </a:xfrm>
          <a:prstGeom prst="rect">
            <a:avLst/>
          </a:prstGeom>
        </p:spPr>
        <p:txBody>
          <a:bodyPr lIns="93177" tIns="46589" rIns="93177" bIns="46589"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fld id="{75B51B51-4A4E-874B-91C5-ABFB4B497756}" type="slidenum">
              <a:rPr lang="en-US" sz="1200" b="0"/>
              <a:pPr algn="r" eaLnBrk="1" hangingPunct="1"/>
              <a:t>‹#›</a:t>
            </a:fld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2859878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pitchFamily="34" charset="0"/>
        <a:cs typeface="Arial" pitchFamily="34" charset="0"/>
      </a:defRPr>
    </a:lvl1pPr>
    <a:lvl2pPr marL="222250" indent="-222250" algn="l" defTabSz="457200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34" charset="0"/>
        <a:ea typeface="Arial" pitchFamily="34" charset="0"/>
        <a:cs typeface="Arial" pitchFamily="34" charset="0"/>
      </a:defRPr>
    </a:lvl2pPr>
    <a:lvl3pPr marL="457200" indent="-234950" algn="l" defTabSz="457200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3pPr>
    <a:lvl4pPr marL="568325" indent="-209550" algn="l" defTabSz="457200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4pPr>
    <a:lvl5pPr marL="803275" indent="-234950" algn="l" defTabSz="457200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773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78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69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358775" y="6256338"/>
            <a:ext cx="103861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600" b="0" dirty="0" smtClean="0">
                <a:latin typeface="Arial" pitchFamily="34" charset="0"/>
                <a:ea typeface="MS PGothic" pitchFamily="34" charset="-128"/>
                <a:cs typeface="+mn-cs"/>
              </a:rPr>
              <a:t>Month</a:t>
            </a:r>
            <a:r>
              <a:rPr lang="en-CA" sz="1600" b="0" baseline="0" dirty="0" smtClean="0">
                <a:latin typeface="Arial" pitchFamily="34" charset="0"/>
                <a:ea typeface="MS PGothic" pitchFamily="34" charset="-128"/>
                <a:cs typeface="+mn-cs"/>
              </a:rPr>
              <a:t> </a:t>
            </a:r>
            <a:r>
              <a:rPr lang="en-CA" sz="1600" b="0" dirty="0" smtClean="0">
                <a:latin typeface="Arial" pitchFamily="34" charset="0"/>
                <a:ea typeface="MS PGothic" pitchFamily="34" charset="-128"/>
                <a:cs typeface="+mn-cs"/>
              </a:rPr>
              <a:t>Year</a:t>
            </a:r>
            <a:endParaRPr lang="en-CA" sz="1600" b="0" dirty="0"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5" name="Picture 9" descr="Title ima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4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WBENC 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957263"/>
            <a:ext cx="3827463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arrow yellow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290" y="6288088"/>
            <a:ext cx="1825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020253" y="6256338"/>
            <a:ext cx="15276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600" b="0" dirty="0" smtClean="0">
                <a:latin typeface="Arial" pitchFamily="34" charset="0"/>
                <a:ea typeface="MS PGothic" pitchFamily="34" charset="-128"/>
                <a:cs typeface="+mn-cs"/>
              </a:rPr>
              <a:t>Presentation</a:t>
            </a:r>
            <a:r>
              <a:rPr lang="en-CA" sz="1600" b="0" baseline="0" dirty="0" smtClean="0">
                <a:latin typeface="Arial" pitchFamily="34" charset="0"/>
                <a:ea typeface="MS PGothic" pitchFamily="34" charset="-128"/>
                <a:cs typeface="+mn-cs"/>
              </a:rPr>
              <a:t> title</a:t>
            </a:r>
            <a:endParaRPr lang="en-CA" sz="1600" b="0" dirty="0"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61454" name="Text Placeholder 2"/>
          <p:cNvSpPr>
            <a:spLocks noGrp="1"/>
          </p:cNvSpPr>
          <p:nvPr>
            <p:ph type="subTitle" idx="1"/>
          </p:nvPr>
        </p:nvSpPr>
        <p:spPr>
          <a:xfrm>
            <a:off x="355600" y="4624388"/>
            <a:ext cx="8226425" cy="347662"/>
          </a:xfrm>
          <a:extLst/>
        </p:spPr>
        <p:txBody>
          <a:bodyPr/>
          <a:lstStyle>
            <a:lvl1pPr marL="0" indent="0">
              <a:defRPr sz="3000">
                <a:solidFill>
                  <a:schemeClr val="accent2"/>
                </a:solidFill>
                <a:latin typeface="Arial" charset="0"/>
                <a:cs typeface="Geneva" charset="0"/>
              </a:defRPr>
            </a:lvl1pPr>
          </a:lstStyle>
          <a:p>
            <a:pPr lvl="0"/>
            <a:r>
              <a:rPr lang="en-CA" noProof="0"/>
              <a:t>Click to edit Master subtitle style</a:t>
            </a:r>
          </a:p>
        </p:txBody>
      </p:sp>
      <p:sp>
        <p:nvSpPr>
          <p:cNvPr id="61455" name="Title Placeholder 1"/>
          <p:cNvSpPr>
            <a:spLocks noGrp="1"/>
          </p:cNvSpPr>
          <p:nvPr>
            <p:ph type="ctrTitle"/>
          </p:nvPr>
        </p:nvSpPr>
        <p:spPr>
          <a:xfrm>
            <a:off x="355600" y="3938588"/>
            <a:ext cx="8226425" cy="603250"/>
          </a:xfrm>
          <a:extLst/>
        </p:spPr>
        <p:txBody>
          <a:bodyPr/>
          <a:lstStyle>
            <a:lvl1pPr>
              <a:defRPr sz="4400" b="1">
                <a:solidFill>
                  <a:schemeClr val="accent1"/>
                </a:solidFill>
                <a:latin typeface="Arial" charset="0"/>
                <a:ea typeface="Geneva" charset="0"/>
                <a:cs typeface="Arial" charset="0"/>
              </a:defRPr>
            </a:lvl1pPr>
          </a:lstStyle>
          <a:p>
            <a:pPr lvl="0"/>
            <a:r>
              <a:rPr lang="en-CA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189975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CC21EA05-6B4D-EA42-83A8-186F2B06A868}" type="slidenum">
              <a:rPr lang="en-US" sz="1600" b="0"/>
              <a:pPr defTabSz="914400"/>
              <a:t>‹#›</a:t>
            </a:fld>
            <a:endParaRPr lang="en-US" sz="1600" b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6138010" y="6489700"/>
            <a:ext cx="72776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100" b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Month Year</a:t>
            </a:r>
            <a:endParaRPr lang="en-CA" sz="1100" b="0" dirty="0">
              <a:solidFill>
                <a:srgbClr val="9D9FA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8" name="Picture 13" descr="arrow yellow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arrow 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1" name="Freeform 10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2" name="Oval 11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sp>
        <p:nvSpPr>
          <p:cNvPr id="13" name="Freeform 12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4" name="Oval 13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59845"/>
            <a:ext cx="8378825" cy="4765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478998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04DA0E21-39FC-4E48-A9B3-A2C2C99606BF}" type="slidenum">
              <a:rPr lang="en-US" sz="1600" b="0"/>
              <a:pPr defTabSz="914400"/>
              <a:t>‹#›</a:t>
            </a:fld>
            <a:endParaRPr lang="en-US" sz="1600" b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4" descr="arrow 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1" name="Freeform 10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2" name="Oval 11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sp>
        <p:nvSpPr>
          <p:cNvPr id="13" name="Freeform 12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4" name="Oval 13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59845"/>
            <a:ext cx="8378825" cy="4765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pic>
        <p:nvPicPr>
          <p:cNvPr id="18" name="Picture 13" descr="arrow yello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6138010" y="6489700"/>
            <a:ext cx="72776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100" b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Month Year</a:t>
            </a:r>
            <a:endParaRPr lang="en-CA" sz="1100" b="0" dirty="0">
              <a:solidFill>
                <a:srgbClr val="9D9FA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47555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9D3EDF74-0876-394D-B506-218C0AA127F4}" type="slidenum">
              <a:rPr lang="en-US" sz="1600" b="0"/>
              <a:pPr defTabSz="914400"/>
              <a:t>‹#›</a:t>
            </a:fld>
            <a:endParaRPr lang="en-US" sz="1600" b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4" descr="arrow 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1" name="Freeform 10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2" name="Oval 11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sp>
        <p:nvSpPr>
          <p:cNvPr id="13" name="Freeform 12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4" name="Oval 13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CA"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59845"/>
            <a:ext cx="8378825" cy="4765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pic>
        <p:nvPicPr>
          <p:cNvPr id="18" name="Picture 13" descr="arrow yello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6138010" y="6489700"/>
            <a:ext cx="72776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100" b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Month Year</a:t>
            </a:r>
            <a:endParaRPr lang="en-CA" sz="1100" b="0" dirty="0">
              <a:solidFill>
                <a:srgbClr val="9D9FA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093758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div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9A13FA59-D8BC-204D-A970-488720E04AA3}" type="slidenum">
              <a:rPr lang="en-US" sz="1600" b="0"/>
              <a:pPr defTabSz="914400"/>
              <a:t>‹#›</a:t>
            </a:fld>
            <a:endParaRPr lang="en-US" sz="1600" b="0"/>
          </a:p>
        </p:txBody>
      </p:sp>
      <p:cxnSp>
        <p:nvCxnSpPr>
          <p:cNvPr id="6" name="Straight Connector 5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4" descr="arrow 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3" name="Freeform 12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4" name="Oval 13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sp>
        <p:nvSpPr>
          <p:cNvPr id="15" name="Freeform 14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6" name="Oval 15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7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25" y="1159845"/>
            <a:ext cx="5916613" cy="4765675"/>
          </a:xfrm>
        </p:spPr>
        <p:txBody>
          <a:bodyPr/>
          <a:lstStyle>
            <a:lvl1pPr marL="0" indent="0">
              <a:spcBef>
                <a:spcPts val="1200"/>
              </a:spcBef>
              <a:defRPr sz="18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4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4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84175" y="1159845"/>
            <a:ext cx="2243138" cy="4783755"/>
          </a:xfrm>
        </p:spPr>
        <p:txBody>
          <a:bodyPr/>
          <a:lstStyle>
            <a:lvl1pPr marL="0" indent="0" algn="l" rtl="0" eaLnBrk="0" fontAlgn="base" hangingPunct="0">
              <a:lnSpc>
                <a:spcPct val="90000"/>
              </a:lnSpc>
              <a:spcBef>
                <a:spcPct val="45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defRPr lang="en-US" sz="1600" b="1" kern="1200" baseline="0" dirty="0" smtClean="0">
                <a:solidFill>
                  <a:srgbClr val="008C97"/>
                </a:solidFill>
                <a:latin typeface="Arial" pitchFamily="34" charset="0"/>
                <a:ea typeface="Geneva" pitchFamily="68" charset="-128"/>
                <a:cs typeface="Arial" pitchFamily="34" charset="0"/>
              </a:defRPr>
            </a:lvl1pPr>
            <a:lvl2pPr>
              <a:defRPr lang="en-US" sz="1600" b="0" kern="1200" baseline="0" dirty="0" smtClean="0">
                <a:solidFill>
                  <a:schemeClr val="tx1"/>
                </a:solidFill>
                <a:latin typeface="Arial" pitchFamily="34" charset="0"/>
                <a:ea typeface="Geneva" pitchFamily="68" charset="-128"/>
                <a:cs typeface="Arial" pitchFamily="34" charset="0"/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pic>
        <p:nvPicPr>
          <p:cNvPr id="20" name="Picture 13" descr="arrow yello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>
            <a:spLocks noChangeArrowheads="1"/>
          </p:cNvSpPr>
          <p:nvPr userDrawn="1"/>
        </p:nvSpPr>
        <p:spPr bwMode="auto">
          <a:xfrm>
            <a:off x="6138010" y="6489700"/>
            <a:ext cx="72776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100" b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Month Year</a:t>
            </a:r>
            <a:endParaRPr lang="en-CA" sz="1100" b="0" dirty="0">
              <a:solidFill>
                <a:srgbClr val="9D9FA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811205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gray">
          <a:xfrm>
            <a:off x="358775" y="6438900"/>
            <a:ext cx="490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/>
            <a:fld id="{F65CCFC5-E934-3246-A96B-EA4F5BFDB207}" type="slidenum">
              <a:rPr lang="en-US" sz="1600" b="0"/>
              <a:pPr defTabSz="914400"/>
              <a:t>‹#›</a:t>
            </a:fld>
            <a:endParaRPr lang="en-US" sz="1600" b="0"/>
          </a:p>
        </p:txBody>
      </p:sp>
      <p:cxnSp>
        <p:nvCxnSpPr>
          <p:cNvPr id="5" name="Straight Connector 4"/>
          <p:cNvCxnSpPr/>
          <p:nvPr userDrawn="1"/>
        </p:nvCxnSpPr>
        <p:spPr>
          <a:xfrm rot="5400000">
            <a:off x="708025" y="6573838"/>
            <a:ext cx="200025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4" descr="arrow 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6478588"/>
            <a:ext cx="204787" cy="21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21"/>
          <p:cNvGrpSpPr>
            <a:grpSpLocks/>
          </p:cNvGrpSpPr>
          <p:nvPr userDrawn="1"/>
        </p:nvGrpSpPr>
        <p:grpSpPr bwMode="auto">
          <a:xfrm>
            <a:off x="1330325" y="6492875"/>
            <a:ext cx="182563" cy="182563"/>
            <a:chOff x="1276349" y="5514975"/>
            <a:chExt cx="182880" cy="182880"/>
          </a:xfrm>
        </p:grpSpPr>
        <p:sp>
          <p:nvSpPr>
            <p:cNvPr id="11" name="Freeform 10"/>
            <p:cNvSpPr>
              <a:spLocks noChangeAspect="1"/>
            </p:cNvSpPr>
            <p:nvPr userDrawn="1"/>
          </p:nvSpPr>
          <p:spPr>
            <a:xfrm>
              <a:off x="1285891" y="5553141"/>
              <a:ext cx="146304" cy="10654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2" name="Oval 11">
              <a:hlinkClick r:id="" action="ppaction://hlinkshowjump?jump=nextslide"/>
            </p:cNvPr>
            <p:cNvSpPr/>
            <p:nvPr userDrawn="1"/>
          </p:nvSpPr>
          <p:spPr>
            <a:xfrm>
              <a:off x="1276349" y="5514975"/>
              <a:ext cx="182880" cy="182880"/>
            </a:xfrm>
            <a:prstGeom prst="ellipse">
              <a:avLst/>
            </a:prstGeom>
            <a:noFill/>
            <a:ln w="2222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sp>
        <p:nvSpPr>
          <p:cNvPr id="13" name="Freeform 12">
            <a:hlinkClick r:id="" action="ppaction://hlinkshowjump?jump=previousslide"/>
          </p:cNvPr>
          <p:cNvSpPr>
            <a:spLocks noChangeAspect="1"/>
          </p:cNvSpPr>
          <p:nvPr userDrawn="1"/>
        </p:nvSpPr>
        <p:spPr>
          <a:xfrm flipH="1">
            <a:off x="1049338" y="6530975"/>
            <a:ext cx="146050" cy="106363"/>
          </a:xfrm>
          <a:custGeom>
            <a:avLst/>
            <a:gdLst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211015 w 479956"/>
              <a:gd name="connsiteY2" fmla="*/ 8275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19989 h 339280"/>
              <a:gd name="connsiteX1" fmla="*/ 318592 w 479956"/>
              <a:gd name="connsiteY1" fmla="*/ 128264 h 339280"/>
              <a:gd name="connsiteX2" fmla="*/ 194346 w 479956"/>
              <a:gd name="connsiteY2" fmla="*/ 3513 h 339280"/>
              <a:gd name="connsiteX3" fmla="*/ 314454 w 479956"/>
              <a:gd name="connsiteY3" fmla="*/ 0 h 339280"/>
              <a:gd name="connsiteX4" fmla="*/ 479956 w 479956"/>
              <a:gd name="connsiteY4" fmla="*/ 173777 h 339280"/>
              <a:gd name="connsiteX5" fmla="*/ 297904 w 479956"/>
              <a:gd name="connsiteY5" fmla="*/ 339280 h 339280"/>
              <a:gd name="connsiteX6" fmla="*/ 198602 w 479956"/>
              <a:gd name="connsiteY6" fmla="*/ 331005 h 339280"/>
              <a:gd name="connsiteX7" fmla="*/ 318592 w 479956"/>
              <a:gd name="connsiteY7" fmla="*/ 206878 h 339280"/>
              <a:gd name="connsiteX8" fmla="*/ 0 w 479956"/>
              <a:gd name="connsiteY8" fmla="*/ 211015 h 339280"/>
              <a:gd name="connsiteX9" fmla="*/ 16550 w 479956"/>
              <a:gd name="connsiteY9" fmla="*/ 119989 h 339280"/>
              <a:gd name="connsiteX0" fmla="*/ 16550 w 479956"/>
              <a:gd name="connsiteY0" fmla="*/ 122370 h 341661"/>
              <a:gd name="connsiteX1" fmla="*/ 318592 w 479956"/>
              <a:gd name="connsiteY1" fmla="*/ 130645 h 341661"/>
              <a:gd name="connsiteX2" fmla="*/ 194346 w 479956"/>
              <a:gd name="connsiteY2" fmla="*/ 5894 h 341661"/>
              <a:gd name="connsiteX3" fmla="*/ 307310 w 479956"/>
              <a:gd name="connsiteY3" fmla="*/ 0 h 341661"/>
              <a:gd name="connsiteX4" fmla="*/ 479956 w 479956"/>
              <a:gd name="connsiteY4" fmla="*/ 176158 h 341661"/>
              <a:gd name="connsiteX5" fmla="*/ 297904 w 479956"/>
              <a:gd name="connsiteY5" fmla="*/ 341661 h 341661"/>
              <a:gd name="connsiteX6" fmla="*/ 198602 w 479956"/>
              <a:gd name="connsiteY6" fmla="*/ 333386 h 341661"/>
              <a:gd name="connsiteX7" fmla="*/ 318592 w 479956"/>
              <a:gd name="connsiteY7" fmla="*/ 209259 h 341661"/>
              <a:gd name="connsiteX8" fmla="*/ 0 w 479956"/>
              <a:gd name="connsiteY8" fmla="*/ 213396 h 341661"/>
              <a:gd name="connsiteX9" fmla="*/ 16550 w 479956"/>
              <a:gd name="connsiteY9" fmla="*/ 122370 h 341661"/>
              <a:gd name="connsiteX0" fmla="*/ 16550 w 487100"/>
              <a:gd name="connsiteY0" fmla="*/ 122370 h 341661"/>
              <a:gd name="connsiteX1" fmla="*/ 318592 w 487100"/>
              <a:gd name="connsiteY1" fmla="*/ 130645 h 341661"/>
              <a:gd name="connsiteX2" fmla="*/ 194346 w 487100"/>
              <a:gd name="connsiteY2" fmla="*/ 5894 h 341661"/>
              <a:gd name="connsiteX3" fmla="*/ 307310 w 487100"/>
              <a:gd name="connsiteY3" fmla="*/ 0 h 341661"/>
              <a:gd name="connsiteX4" fmla="*/ 487100 w 487100"/>
              <a:gd name="connsiteY4" fmla="*/ 173777 h 341661"/>
              <a:gd name="connsiteX5" fmla="*/ 297904 w 487100"/>
              <a:gd name="connsiteY5" fmla="*/ 341661 h 341661"/>
              <a:gd name="connsiteX6" fmla="*/ 198602 w 487100"/>
              <a:gd name="connsiteY6" fmla="*/ 333386 h 341661"/>
              <a:gd name="connsiteX7" fmla="*/ 318592 w 487100"/>
              <a:gd name="connsiteY7" fmla="*/ 209259 h 341661"/>
              <a:gd name="connsiteX8" fmla="*/ 0 w 487100"/>
              <a:gd name="connsiteY8" fmla="*/ 213396 h 341661"/>
              <a:gd name="connsiteX9" fmla="*/ 16550 w 487100"/>
              <a:gd name="connsiteY9" fmla="*/ 122370 h 341661"/>
              <a:gd name="connsiteX0" fmla="*/ 16550 w 487100"/>
              <a:gd name="connsiteY0" fmla="*/ 122370 h 348805"/>
              <a:gd name="connsiteX1" fmla="*/ 318592 w 487100"/>
              <a:gd name="connsiteY1" fmla="*/ 130645 h 348805"/>
              <a:gd name="connsiteX2" fmla="*/ 194346 w 487100"/>
              <a:gd name="connsiteY2" fmla="*/ 5894 h 348805"/>
              <a:gd name="connsiteX3" fmla="*/ 307310 w 487100"/>
              <a:gd name="connsiteY3" fmla="*/ 0 h 348805"/>
              <a:gd name="connsiteX4" fmla="*/ 487100 w 487100"/>
              <a:gd name="connsiteY4" fmla="*/ 173777 h 348805"/>
              <a:gd name="connsiteX5" fmla="*/ 300285 w 487100"/>
              <a:gd name="connsiteY5" fmla="*/ 348805 h 348805"/>
              <a:gd name="connsiteX6" fmla="*/ 198602 w 487100"/>
              <a:gd name="connsiteY6" fmla="*/ 333386 h 348805"/>
              <a:gd name="connsiteX7" fmla="*/ 318592 w 487100"/>
              <a:gd name="connsiteY7" fmla="*/ 209259 h 348805"/>
              <a:gd name="connsiteX8" fmla="*/ 0 w 487100"/>
              <a:gd name="connsiteY8" fmla="*/ 213396 h 348805"/>
              <a:gd name="connsiteX9" fmla="*/ 16550 w 487100"/>
              <a:gd name="connsiteY9" fmla="*/ 122370 h 348805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8602 w 487100"/>
              <a:gd name="connsiteY6" fmla="*/ 333386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18592 w 487100"/>
              <a:gd name="connsiteY7" fmla="*/ 209259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16550 w 487100"/>
              <a:gd name="connsiteY0" fmla="*/ 122370 h 344043"/>
              <a:gd name="connsiteX1" fmla="*/ 318592 w 487100"/>
              <a:gd name="connsiteY1" fmla="*/ 130645 h 344043"/>
              <a:gd name="connsiteX2" fmla="*/ 194346 w 487100"/>
              <a:gd name="connsiteY2" fmla="*/ 5894 h 344043"/>
              <a:gd name="connsiteX3" fmla="*/ 307310 w 487100"/>
              <a:gd name="connsiteY3" fmla="*/ 0 h 344043"/>
              <a:gd name="connsiteX4" fmla="*/ 487100 w 487100"/>
              <a:gd name="connsiteY4" fmla="*/ 173777 h 344043"/>
              <a:gd name="connsiteX5" fmla="*/ 312191 w 487100"/>
              <a:gd name="connsiteY5" fmla="*/ 344043 h 344043"/>
              <a:gd name="connsiteX6" fmla="*/ 196221 w 487100"/>
              <a:gd name="connsiteY6" fmla="*/ 342911 h 344043"/>
              <a:gd name="connsiteX7" fmla="*/ 323355 w 487100"/>
              <a:gd name="connsiteY7" fmla="*/ 214022 h 344043"/>
              <a:gd name="connsiteX8" fmla="*/ 0 w 487100"/>
              <a:gd name="connsiteY8" fmla="*/ 213396 h 344043"/>
              <a:gd name="connsiteX9" fmla="*/ 16550 w 4871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30645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0 w 489600"/>
              <a:gd name="connsiteY0" fmla="*/ 122370 h 344043"/>
              <a:gd name="connsiteX1" fmla="*/ 321092 w 489600"/>
              <a:gd name="connsiteY1" fmla="*/ 128264 h 344043"/>
              <a:gd name="connsiteX2" fmla="*/ 196846 w 489600"/>
              <a:gd name="connsiteY2" fmla="*/ 5894 h 344043"/>
              <a:gd name="connsiteX3" fmla="*/ 309810 w 489600"/>
              <a:gd name="connsiteY3" fmla="*/ 0 h 344043"/>
              <a:gd name="connsiteX4" fmla="*/ 489600 w 489600"/>
              <a:gd name="connsiteY4" fmla="*/ 173777 h 344043"/>
              <a:gd name="connsiteX5" fmla="*/ 314691 w 489600"/>
              <a:gd name="connsiteY5" fmla="*/ 344043 h 344043"/>
              <a:gd name="connsiteX6" fmla="*/ 198721 w 489600"/>
              <a:gd name="connsiteY6" fmla="*/ 342911 h 344043"/>
              <a:gd name="connsiteX7" fmla="*/ 325855 w 489600"/>
              <a:gd name="connsiteY7" fmla="*/ 214022 h 344043"/>
              <a:gd name="connsiteX8" fmla="*/ 2500 w 489600"/>
              <a:gd name="connsiteY8" fmla="*/ 213396 h 344043"/>
              <a:gd name="connsiteX9" fmla="*/ 0 w 489600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24188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9425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7933"/>
              <a:gd name="connsiteY0" fmla="*/ 122370 h 344043"/>
              <a:gd name="connsiteX1" fmla="*/ 312282 w 487933"/>
              <a:gd name="connsiteY1" fmla="*/ 128264 h 344043"/>
              <a:gd name="connsiteX2" fmla="*/ 195179 w 487933"/>
              <a:gd name="connsiteY2" fmla="*/ 5894 h 344043"/>
              <a:gd name="connsiteX3" fmla="*/ 308143 w 487933"/>
              <a:gd name="connsiteY3" fmla="*/ 0 h 344043"/>
              <a:gd name="connsiteX4" fmla="*/ 487933 w 487933"/>
              <a:gd name="connsiteY4" fmla="*/ 173777 h 344043"/>
              <a:gd name="connsiteX5" fmla="*/ 313024 w 487933"/>
              <a:gd name="connsiteY5" fmla="*/ 344043 h 344043"/>
              <a:gd name="connsiteX6" fmla="*/ 197054 w 487933"/>
              <a:gd name="connsiteY6" fmla="*/ 342911 h 344043"/>
              <a:gd name="connsiteX7" fmla="*/ 312281 w 487933"/>
              <a:gd name="connsiteY7" fmla="*/ 214022 h 344043"/>
              <a:gd name="connsiteX8" fmla="*/ 833 w 487933"/>
              <a:gd name="connsiteY8" fmla="*/ 213396 h 344043"/>
              <a:gd name="connsiteX9" fmla="*/ 3095 w 487933"/>
              <a:gd name="connsiteY9" fmla="*/ 122370 h 344043"/>
              <a:gd name="connsiteX0" fmla="*/ 3095 w 480789"/>
              <a:gd name="connsiteY0" fmla="*/ 122370 h 344043"/>
              <a:gd name="connsiteX1" fmla="*/ 312282 w 480789"/>
              <a:gd name="connsiteY1" fmla="*/ 128264 h 344043"/>
              <a:gd name="connsiteX2" fmla="*/ 195179 w 480789"/>
              <a:gd name="connsiteY2" fmla="*/ 5894 h 344043"/>
              <a:gd name="connsiteX3" fmla="*/ 308143 w 480789"/>
              <a:gd name="connsiteY3" fmla="*/ 0 h 344043"/>
              <a:gd name="connsiteX4" fmla="*/ 480789 w 480789"/>
              <a:gd name="connsiteY4" fmla="*/ 171396 h 344043"/>
              <a:gd name="connsiteX5" fmla="*/ 313024 w 480789"/>
              <a:gd name="connsiteY5" fmla="*/ 344043 h 344043"/>
              <a:gd name="connsiteX6" fmla="*/ 197054 w 480789"/>
              <a:gd name="connsiteY6" fmla="*/ 342911 h 344043"/>
              <a:gd name="connsiteX7" fmla="*/ 312281 w 480789"/>
              <a:gd name="connsiteY7" fmla="*/ 214022 h 344043"/>
              <a:gd name="connsiteX8" fmla="*/ 833 w 480789"/>
              <a:gd name="connsiteY8" fmla="*/ 213396 h 344043"/>
              <a:gd name="connsiteX9" fmla="*/ 3095 w 480789"/>
              <a:gd name="connsiteY9" fmla="*/ 122370 h 344043"/>
              <a:gd name="connsiteX0" fmla="*/ 3095 w 480789"/>
              <a:gd name="connsiteY0" fmla="*/ 131895 h 353568"/>
              <a:gd name="connsiteX1" fmla="*/ 312282 w 480789"/>
              <a:gd name="connsiteY1" fmla="*/ 137789 h 353568"/>
              <a:gd name="connsiteX2" fmla="*/ 195179 w 480789"/>
              <a:gd name="connsiteY2" fmla="*/ 15419 h 353568"/>
              <a:gd name="connsiteX3" fmla="*/ 305762 w 480789"/>
              <a:gd name="connsiteY3" fmla="*/ 0 h 353568"/>
              <a:gd name="connsiteX4" fmla="*/ 480789 w 480789"/>
              <a:gd name="connsiteY4" fmla="*/ 180921 h 353568"/>
              <a:gd name="connsiteX5" fmla="*/ 313024 w 480789"/>
              <a:gd name="connsiteY5" fmla="*/ 353568 h 353568"/>
              <a:gd name="connsiteX6" fmla="*/ 197054 w 480789"/>
              <a:gd name="connsiteY6" fmla="*/ 352436 h 353568"/>
              <a:gd name="connsiteX7" fmla="*/ 312281 w 480789"/>
              <a:gd name="connsiteY7" fmla="*/ 223547 h 353568"/>
              <a:gd name="connsiteX8" fmla="*/ 833 w 480789"/>
              <a:gd name="connsiteY8" fmla="*/ 222921 h 353568"/>
              <a:gd name="connsiteX9" fmla="*/ 3095 w 480789"/>
              <a:gd name="connsiteY9" fmla="*/ 131895 h 353568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7054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  <a:gd name="connsiteX0" fmla="*/ 3095 w 480789"/>
              <a:gd name="connsiteY0" fmla="*/ 129514 h 351187"/>
              <a:gd name="connsiteX1" fmla="*/ 312282 w 480789"/>
              <a:gd name="connsiteY1" fmla="*/ 135408 h 351187"/>
              <a:gd name="connsiteX2" fmla="*/ 195179 w 480789"/>
              <a:gd name="connsiteY2" fmla="*/ 13038 h 351187"/>
              <a:gd name="connsiteX3" fmla="*/ 310524 w 480789"/>
              <a:gd name="connsiteY3" fmla="*/ 0 h 351187"/>
              <a:gd name="connsiteX4" fmla="*/ 480789 w 480789"/>
              <a:gd name="connsiteY4" fmla="*/ 178540 h 351187"/>
              <a:gd name="connsiteX5" fmla="*/ 313024 w 480789"/>
              <a:gd name="connsiteY5" fmla="*/ 351187 h 351187"/>
              <a:gd name="connsiteX6" fmla="*/ 194672 w 480789"/>
              <a:gd name="connsiteY6" fmla="*/ 350055 h 351187"/>
              <a:gd name="connsiteX7" fmla="*/ 312281 w 480789"/>
              <a:gd name="connsiteY7" fmla="*/ 221166 h 351187"/>
              <a:gd name="connsiteX8" fmla="*/ 833 w 480789"/>
              <a:gd name="connsiteY8" fmla="*/ 220540 h 351187"/>
              <a:gd name="connsiteX9" fmla="*/ 3095 w 480789"/>
              <a:gd name="connsiteY9" fmla="*/ 129514 h 3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80789" h="351187">
                <a:moveTo>
                  <a:pt x="3095" y="129514"/>
                </a:moveTo>
                <a:lnTo>
                  <a:pt x="312282" y="135408"/>
                </a:lnTo>
                <a:lnTo>
                  <a:pt x="195179" y="13038"/>
                </a:lnTo>
                <a:lnTo>
                  <a:pt x="310524" y="0"/>
                </a:lnTo>
                <a:lnTo>
                  <a:pt x="480789" y="178540"/>
                </a:lnTo>
                <a:lnTo>
                  <a:pt x="313024" y="351187"/>
                </a:lnTo>
                <a:lnTo>
                  <a:pt x="194672" y="350055"/>
                </a:lnTo>
                <a:lnTo>
                  <a:pt x="312281" y="221166"/>
                </a:lnTo>
                <a:lnTo>
                  <a:pt x="833" y="220540"/>
                </a:lnTo>
                <a:cubicBezTo>
                  <a:pt x="0" y="190198"/>
                  <a:pt x="3928" y="159856"/>
                  <a:pt x="3095" y="12951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4" name="Oval 13">
            <a:hlinkClick r:id="" action="ppaction://hlinkshowjump?jump=previousslide"/>
          </p:cNvPr>
          <p:cNvSpPr/>
          <p:nvPr userDrawn="1"/>
        </p:nvSpPr>
        <p:spPr>
          <a:xfrm flipH="1">
            <a:off x="1019175" y="6492875"/>
            <a:ext cx="182563" cy="182563"/>
          </a:xfrm>
          <a:prstGeom prst="ellipse">
            <a:avLst/>
          </a:prstGeom>
          <a:noFill/>
          <a:ln w="222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5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80962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a typeface="MS PGothic" pitchFamily="34" charset="-128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1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159845"/>
            <a:ext cx="8378825" cy="47656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pic>
        <p:nvPicPr>
          <p:cNvPr id="18" name="Picture 13" descr="arrow yellow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847" y="6492875"/>
            <a:ext cx="1651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6138010" y="6489700"/>
            <a:ext cx="72776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CA" sz="1100" b="0" dirty="0" smtClean="0">
                <a:solidFill>
                  <a:srgbClr val="9D9FA2"/>
                </a:solidFill>
                <a:latin typeface="Arial" pitchFamily="34" charset="0"/>
                <a:ea typeface="MS PGothic" pitchFamily="34" charset="-128"/>
                <a:cs typeface="+mn-cs"/>
              </a:rPr>
              <a:t>Month Year</a:t>
            </a:r>
            <a:endParaRPr lang="en-CA" sz="1100" b="0" dirty="0">
              <a:solidFill>
                <a:srgbClr val="9D9FA2"/>
              </a:solidFill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828022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13384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84175" y="1577975"/>
            <a:ext cx="8378825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5" name="Title Placeholder 1"/>
          <p:cNvSpPr>
            <a:spLocks noGrp="1"/>
          </p:cNvSpPr>
          <p:nvPr userDrawn="1">
            <p:ph type="title"/>
          </p:nvPr>
        </p:nvSpPr>
        <p:spPr bwMode="gray">
          <a:xfrm>
            <a:off x="384175" y="0"/>
            <a:ext cx="8375650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06" r:id="rId7"/>
  </p:sldLayoutIdLst>
  <p:transition>
    <p:wipe dir="r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MS PGothic" pitchFamily="34" charset="-128"/>
          <a:cs typeface="Geneva" pitchFamily="6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MS PGothic" pitchFamily="34" charset="-128"/>
          <a:cs typeface="Geneva" pitchFamily="6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MS PGothic" pitchFamily="34" charset="-128"/>
          <a:cs typeface="Geneva" pitchFamily="6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MS PGothic" pitchFamily="34" charset="-128"/>
          <a:cs typeface="Geneva" pitchFamily="6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Geneva" pitchFamily="68" charset="-128"/>
          <a:cs typeface="Geneva" pitchFamily="6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Geneva" pitchFamily="68" charset="-128"/>
          <a:cs typeface="Geneva" pitchFamily="6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Geneva" pitchFamily="68" charset="-128"/>
          <a:cs typeface="Geneva" pitchFamily="6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pitchFamily="68" charset="-52"/>
          <a:ea typeface="Geneva" pitchFamily="68" charset="-128"/>
          <a:cs typeface="Geneva" pitchFamily="68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45000"/>
        </a:spcBef>
        <a:spcAft>
          <a:spcPct val="0"/>
        </a:spcAft>
        <a:buClr>
          <a:schemeClr val="tx1"/>
        </a:buClr>
        <a:buSzPct val="70000"/>
        <a:buFont typeface="Wingdings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323850" indent="-322263" algn="l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l"/>
        <a:defRPr sz="2200" kern="1200">
          <a:solidFill>
            <a:schemeClr val="tx1"/>
          </a:solidFill>
          <a:latin typeface="+mn-lt"/>
          <a:ea typeface="Geneva" pitchFamily="68" charset="-128"/>
          <a:cs typeface="+mn-cs"/>
        </a:defRPr>
      </a:lvl2pPr>
      <a:lvl3pPr marL="600075" indent="-274638" algn="l" rtl="0" eaLnBrk="0" fontAlgn="base" hangingPunct="0">
        <a:lnSpc>
          <a:spcPct val="90000"/>
        </a:lnSpc>
        <a:spcBef>
          <a:spcPct val="25000"/>
        </a:spcBef>
        <a:spcAft>
          <a:spcPct val="25000"/>
        </a:spcAft>
        <a:buClr>
          <a:schemeClr val="accent2"/>
        </a:buClr>
        <a:buSzPct val="70000"/>
        <a:buFont typeface="Wingdings" charset="0"/>
        <a:buChar char="l"/>
        <a:defRPr sz="2000" kern="1200">
          <a:solidFill>
            <a:schemeClr val="tx1"/>
          </a:solidFill>
          <a:latin typeface="+mn-lt"/>
          <a:ea typeface="Geneva" pitchFamily="68" charset="-128"/>
          <a:cs typeface="+mn-cs"/>
        </a:defRPr>
      </a:lvl3pPr>
      <a:lvl4pPr marL="857250" indent="-25558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1"/>
        </a:buClr>
        <a:buSzPct val="70000"/>
        <a:buFont typeface="Wingdings" charset="0"/>
        <a:buChar char="l"/>
        <a:defRPr sz="2000" kern="1200">
          <a:solidFill>
            <a:schemeClr val="tx1"/>
          </a:solidFill>
          <a:latin typeface="+mn-lt"/>
          <a:ea typeface="Geneva" pitchFamily="68" charset="-128"/>
          <a:cs typeface="+mn-cs"/>
        </a:defRPr>
      </a:lvl4pPr>
      <a:lvl5pPr marL="1152525" indent="-293688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tx2"/>
        </a:buClr>
        <a:buSzPct val="70000"/>
        <a:buFont typeface="Wingdings" charset="0"/>
        <a:buChar char="l"/>
        <a:defRPr sz="1600" kern="1200">
          <a:solidFill>
            <a:schemeClr val="tx1"/>
          </a:solidFill>
          <a:latin typeface="+mn-lt"/>
          <a:ea typeface="Geneva" pitchFamily="6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8"/>
          <p:cNvSpPr>
            <a:spLocks noGrp="1"/>
          </p:cNvSpPr>
          <p:nvPr>
            <p:ph type="ctrTitle"/>
          </p:nvPr>
        </p:nvSpPr>
        <p:spPr>
          <a:xfrm>
            <a:off x="196409" y="3892405"/>
            <a:ext cx="8947591" cy="1917267"/>
          </a:xfrm>
          <a:noFill/>
        </p:spPr>
        <p:txBody>
          <a:bodyPr/>
          <a:lstStyle/>
          <a:p>
            <a:r>
              <a:rPr lang="en-US" sz="4000" dirty="0"/>
              <a:t>Global Services and Programs</a:t>
            </a:r>
            <a:endParaRPr lang="en-CA" sz="4000" dirty="0"/>
          </a:p>
        </p:txBody>
      </p: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7283450" y="6116638"/>
            <a:ext cx="528638" cy="527050"/>
            <a:chOff x="5661535" y="4573551"/>
            <a:chExt cx="963199" cy="963199"/>
          </a:xfrm>
        </p:grpSpPr>
        <p:sp>
          <p:nvSpPr>
            <p:cNvPr id="6" name="Freeform 5"/>
            <p:cNvSpPr>
              <a:spLocks noChangeAspect="1"/>
            </p:cNvSpPr>
            <p:nvPr/>
          </p:nvSpPr>
          <p:spPr>
            <a:xfrm>
              <a:off x="5670213" y="4744721"/>
              <a:ext cx="847498" cy="620857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7" name="Oval 6">
              <a:hlinkClick r:id="" action="ppaction://hlinkshowjump?jump=nextslide"/>
            </p:cNvPr>
            <p:cNvSpPr/>
            <p:nvPr/>
          </p:nvSpPr>
          <p:spPr>
            <a:xfrm>
              <a:off x="5661535" y="4573551"/>
              <a:ext cx="963199" cy="96319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96410" y="6210300"/>
            <a:ext cx="14455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0" dirty="0" smtClean="0"/>
              <a:t>March 2015</a:t>
            </a:r>
            <a:endParaRPr lang="en-US" b="0" dirty="0"/>
          </a:p>
        </p:txBody>
      </p:sp>
      <p:sp>
        <p:nvSpPr>
          <p:cNvPr id="3" name="Rectangle 2"/>
          <p:cNvSpPr/>
          <p:nvPr/>
        </p:nvSpPr>
        <p:spPr>
          <a:xfrm>
            <a:off x="1995948" y="6210300"/>
            <a:ext cx="1691149" cy="339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Priorities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93693681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4380631"/>
              </p:ext>
            </p:extLst>
          </p:nvPr>
        </p:nvGraphicFramePr>
        <p:xfrm>
          <a:off x="4751438" y="1573161"/>
          <a:ext cx="3886200" cy="528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8916" y="6382871"/>
            <a:ext cx="167148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748891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149" y="0"/>
            <a:ext cx="8976852" cy="793101"/>
          </a:xfrm>
        </p:spPr>
        <p:txBody>
          <a:bodyPr/>
          <a:lstStyle/>
          <a:p>
            <a:r>
              <a:rPr lang="en-US" dirty="0" smtClean="0"/>
              <a:t>Global Services Committee 2015 Goals and Objectives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education process with WBEs on the prospect of going global</a:t>
            </a:r>
          </a:p>
          <a:p>
            <a:r>
              <a:rPr lang="en-US" dirty="0"/>
              <a:t>Obtain feedback from our Corporate Members on the Global Committee and select WBENC Corp Members regarding their individual purchasing requirements outside of the US</a:t>
            </a:r>
          </a:p>
          <a:p>
            <a:r>
              <a:rPr lang="en-US" dirty="0"/>
              <a:t>Define a plan that will improve communications and assist in education of WBEs and Corporations on the difference between the WBENC Global Services Committee and </a:t>
            </a:r>
            <a:r>
              <a:rPr lang="en-US" dirty="0" err="1"/>
              <a:t>WEConnect</a:t>
            </a:r>
            <a:r>
              <a:rPr lang="en-US" dirty="0"/>
              <a:t> Intl</a:t>
            </a:r>
          </a:p>
          <a:p>
            <a:r>
              <a:rPr lang="en-US" dirty="0"/>
              <a:t>Provide information on Global Services Survey results to WBENC stakeholders.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8916" y="6382871"/>
            <a:ext cx="167148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928833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9" name="Group 8"/>
          <p:cNvGrpSpPr>
            <a:grpSpLocks/>
          </p:cNvGrpSpPr>
          <p:nvPr/>
        </p:nvGrpSpPr>
        <p:grpSpPr bwMode="auto">
          <a:xfrm>
            <a:off x="7283450" y="6116638"/>
            <a:ext cx="530225" cy="527050"/>
            <a:chOff x="7284195" y="6116102"/>
            <a:chExt cx="528835" cy="527179"/>
          </a:xfrm>
        </p:grpSpPr>
        <p:sp>
          <p:nvSpPr>
            <p:cNvPr id="10" name="Freeform 9"/>
            <p:cNvSpPr>
              <a:spLocks noChangeAspect="1"/>
            </p:cNvSpPr>
            <p:nvPr/>
          </p:nvSpPr>
          <p:spPr>
            <a:xfrm flipH="1">
              <a:off x="7349112" y="6209787"/>
              <a:ext cx="463918" cy="339808"/>
            </a:xfrm>
            <a:custGeom>
              <a:avLst/>
              <a:gdLst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211015 w 479956"/>
                <a:gd name="connsiteY2" fmla="*/ 8275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19989 h 339280"/>
                <a:gd name="connsiteX1" fmla="*/ 318592 w 479956"/>
                <a:gd name="connsiteY1" fmla="*/ 128264 h 339280"/>
                <a:gd name="connsiteX2" fmla="*/ 194346 w 479956"/>
                <a:gd name="connsiteY2" fmla="*/ 3513 h 339280"/>
                <a:gd name="connsiteX3" fmla="*/ 314454 w 479956"/>
                <a:gd name="connsiteY3" fmla="*/ 0 h 339280"/>
                <a:gd name="connsiteX4" fmla="*/ 479956 w 479956"/>
                <a:gd name="connsiteY4" fmla="*/ 173777 h 339280"/>
                <a:gd name="connsiteX5" fmla="*/ 297904 w 479956"/>
                <a:gd name="connsiteY5" fmla="*/ 339280 h 339280"/>
                <a:gd name="connsiteX6" fmla="*/ 198602 w 479956"/>
                <a:gd name="connsiteY6" fmla="*/ 331005 h 339280"/>
                <a:gd name="connsiteX7" fmla="*/ 318592 w 479956"/>
                <a:gd name="connsiteY7" fmla="*/ 206878 h 339280"/>
                <a:gd name="connsiteX8" fmla="*/ 0 w 479956"/>
                <a:gd name="connsiteY8" fmla="*/ 211015 h 339280"/>
                <a:gd name="connsiteX9" fmla="*/ 16550 w 479956"/>
                <a:gd name="connsiteY9" fmla="*/ 119989 h 339280"/>
                <a:gd name="connsiteX0" fmla="*/ 16550 w 479956"/>
                <a:gd name="connsiteY0" fmla="*/ 122370 h 341661"/>
                <a:gd name="connsiteX1" fmla="*/ 318592 w 479956"/>
                <a:gd name="connsiteY1" fmla="*/ 130645 h 341661"/>
                <a:gd name="connsiteX2" fmla="*/ 194346 w 479956"/>
                <a:gd name="connsiteY2" fmla="*/ 5894 h 341661"/>
                <a:gd name="connsiteX3" fmla="*/ 307310 w 479956"/>
                <a:gd name="connsiteY3" fmla="*/ 0 h 341661"/>
                <a:gd name="connsiteX4" fmla="*/ 479956 w 479956"/>
                <a:gd name="connsiteY4" fmla="*/ 176158 h 341661"/>
                <a:gd name="connsiteX5" fmla="*/ 297904 w 479956"/>
                <a:gd name="connsiteY5" fmla="*/ 341661 h 341661"/>
                <a:gd name="connsiteX6" fmla="*/ 198602 w 479956"/>
                <a:gd name="connsiteY6" fmla="*/ 333386 h 341661"/>
                <a:gd name="connsiteX7" fmla="*/ 318592 w 479956"/>
                <a:gd name="connsiteY7" fmla="*/ 209259 h 341661"/>
                <a:gd name="connsiteX8" fmla="*/ 0 w 479956"/>
                <a:gd name="connsiteY8" fmla="*/ 213396 h 341661"/>
                <a:gd name="connsiteX9" fmla="*/ 16550 w 479956"/>
                <a:gd name="connsiteY9" fmla="*/ 122370 h 341661"/>
                <a:gd name="connsiteX0" fmla="*/ 16550 w 487100"/>
                <a:gd name="connsiteY0" fmla="*/ 122370 h 341661"/>
                <a:gd name="connsiteX1" fmla="*/ 318592 w 487100"/>
                <a:gd name="connsiteY1" fmla="*/ 130645 h 341661"/>
                <a:gd name="connsiteX2" fmla="*/ 194346 w 487100"/>
                <a:gd name="connsiteY2" fmla="*/ 5894 h 341661"/>
                <a:gd name="connsiteX3" fmla="*/ 307310 w 487100"/>
                <a:gd name="connsiteY3" fmla="*/ 0 h 341661"/>
                <a:gd name="connsiteX4" fmla="*/ 487100 w 487100"/>
                <a:gd name="connsiteY4" fmla="*/ 173777 h 341661"/>
                <a:gd name="connsiteX5" fmla="*/ 297904 w 487100"/>
                <a:gd name="connsiteY5" fmla="*/ 341661 h 341661"/>
                <a:gd name="connsiteX6" fmla="*/ 198602 w 487100"/>
                <a:gd name="connsiteY6" fmla="*/ 333386 h 341661"/>
                <a:gd name="connsiteX7" fmla="*/ 318592 w 487100"/>
                <a:gd name="connsiteY7" fmla="*/ 209259 h 341661"/>
                <a:gd name="connsiteX8" fmla="*/ 0 w 487100"/>
                <a:gd name="connsiteY8" fmla="*/ 213396 h 341661"/>
                <a:gd name="connsiteX9" fmla="*/ 16550 w 487100"/>
                <a:gd name="connsiteY9" fmla="*/ 122370 h 341661"/>
                <a:gd name="connsiteX0" fmla="*/ 16550 w 487100"/>
                <a:gd name="connsiteY0" fmla="*/ 122370 h 348805"/>
                <a:gd name="connsiteX1" fmla="*/ 318592 w 487100"/>
                <a:gd name="connsiteY1" fmla="*/ 130645 h 348805"/>
                <a:gd name="connsiteX2" fmla="*/ 194346 w 487100"/>
                <a:gd name="connsiteY2" fmla="*/ 5894 h 348805"/>
                <a:gd name="connsiteX3" fmla="*/ 307310 w 487100"/>
                <a:gd name="connsiteY3" fmla="*/ 0 h 348805"/>
                <a:gd name="connsiteX4" fmla="*/ 487100 w 487100"/>
                <a:gd name="connsiteY4" fmla="*/ 173777 h 348805"/>
                <a:gd name="connsiteX5" fmla="*/ 300285 w 487100"/>
                <a:gd name="connsiteY5" fmla="*/ 348805 h 348805"/>
                <a:gd name="connsiteX6" fmla="*/ 198602 w 487100"/>
                <a:gd name="connsiteY6" fmla="*/ 333386 h 348805"/>
                <a:gd name="connsiteX7" fmla="*/ 318592 w 487100"/>
                <a:gd name="connsiteY7" fmla="*/ 209259 h 348805"/>
                <a:gd name="connsiteX8" fmla="*/ 0 w 487100"/>
                <a:gd name="connsiteY8" fmla="*/ 213396 h 348805"/>
                <a:gd name="connsiteX9" fmla="*/ 16550 w 487100"/>
                <a:gd name="connsiteY9" fmla="*/ 122370 h 348805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8602 w 487100"/>
                <a:gd name="connsiteY6" fmla="*/ 333386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18592 w 487100"/>
                <a:gd name="connsiteY7" fmla="*/ 209259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16550 w 487100"/>
                <a:gd name="connsiteY0" fmla="*/ 122370 h 344043"/>
                <a:gd name="connsiteX1" fmla="*/ 318592 w 487100"/>
                <a:gd name="connsiteY1" fmla="*/ 130645 h 344043"/>
                <a:gd name="connsiteX2" fmla="*/ 194346 w 487100"/>
                <a:gd name="connsiteY2" fmla="*/ 5894 h 344043"/>
                <a:gd name="connsiteX3" fmla="*/ 307310 w 487100"/>
                <a:gd name="connsiteY3" fmla="*/ 0 h 344043"/>
                <a:gd name="connsiteX4" fmla="*/ 487100 w 487100"/>
                <a:gd name="connsiteY4" fmla="*/ 173777 h 344043"/>
                <a:gd name="connsiteX5" fmla="*/ 312191 w 487100"/>
                <a:gd name="connsiteY5" fmla="*/ 344043 h 344043"/>
                <a:gd name="connsiteX6" fmla="*/ 196221 w 487100"/>
                <a:gd name="connsiteY6" fmla="*/ 342911 h 344043"/>
                <a:gd name="connsiteX7" fmla="*/ 323355 w 487100"/>
                <a:gd name="connsiteY7" fmla="*/ 214022 h 344043"/>
                <a:gd name="connsiteX8" fmla="*/ 0 w 487100"/>
                <a:gd name="connsiteY8" fmla="*/ 213396 h 344043"/>
                <a:gd name="connsiteX9" fmla="*/ 16550 w 4871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30645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0 w 489600"/>
                <a:gd name="connsiteY0" fmla="*/ 122370 h 344043"/>
                <a:gd name="connsiteX1" fmla="*/ 321092 w 489600"/>
                <a:gd name="connsiteY1" fmla="*/ 128264 h 344043"/>
                <a:gd name="connsiteX2" fmla="*/ 196846 w 489600"/>
                <a:gd name="connsiteY2" fmla="*/ 5894 h 344043"/>
                <a:gd name="connsiteX3" fmla="*/ 309810 w 489600"/>
                <a:gd name="connsiteY3" fmla="*/ 0 h 344043"/>
                <a:gd name="connsiteX4" fmla="*/ 489600 w 489600"/>
                <a:gd name="connsiteY4" fmla="*/ 173777 h 344043"/>
                <a:gd name="connsiteX5" fmla="*/ 314691 w 489600"/>
                <a:gd name="connsiteY5" fmla="*/ 344043 h 344043"/>
                <a:gd name="connsiteX6" fmla="*/ 198721 w 489600"/>
                <a:gd name="connsiteY6" fmla="*/ 342911 h 344043"/>
                <a:gd name="connsiteX7" fmla="*/ 325855 w 489600"/>
                <a:gd name="connsiteY7" fmla="*/ 214022 h 344043"/>
                <a:gd name="connsiteX8" fmla="*/ 2500 w 489600"/>
                <a:gd name="connsiteY8" fmla="*/ 213396 h 344043"/>
                <a:gd name="connsiteX9" fmla="*/ 0 w 489600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24188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9425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7933"/>
                <a:gd name="connsiteY0" fmla="*/ 122370 h 344043"/>
                <a:gd name="connsiteX1" fmla="*/ 312282 w 487933"/>
                <a:gd name="connsiteY1" fmla="*/ 128264 h 344043"/>
                <a:gd name="connsiteX2" fmla="*/ 195179 w 487933"/>
                <a:gd name="connsiteY2" fmla="*/ 5894 h 344043"/>
                <a:gd name="connsiteX3" fmla="*/ 308143 w 487933"/>
                <a:gd name="connsiteY3" fmla="*/ 0 h 344043"/>
                <a:gd name="connsiteX4" fmla="*/ 487933 w 487933"/>
                <a:gd name="connsiteY4" fmla="*/ 173777 h 344043"/>
                <a:gd name="connsiteX5" fmla="*/ 313024 w 487933"/>
                <a:gd name="connsiteY5" fmla="*/ 344043 h 344043"/>
                <a:gd name="connsiteX6" fmla="*/ 197054 w 487933"/>
                <a:gd name="connsiteY6" fmla="*/ 342911 h 344043"/>
                <a:gd name="connsiteX7" fmla="*/ 312281 w 487933"/>
                <a:gd name="connsiteY7" fmla="*/ 214022 h 344043"/>
                <a:gd name="connsiteX8" fmla="*/ 833 w 487933"/>
                <a:gd name="connsiteY8" fmla="*/ 213396 h 344043"/>
                <a:gd name="connsiteX9" fmla="*/ 3095 w 487933"/>
                <a:gd name="connsiteY9" fmla="*/ 122370 h 344043"/>
                <a:gd name="connsiteX0" fmla="*/ 3095 w 480789"/>
                <a:gd name="connsiteY0" fmla="*/ 122370 h 344043"/>
                <a:gd name="connsiteX1" fmla="*/ 312282 w 480789"/>
                <a:gd name="connsiteY1" fmla="*/ 128264 h 344043"/>
                <a:gd name="connsiteX2" fmla="*/ 195179 w 480789"/>
                <a:gd name="connsiteY2" fmla="*/ 5894 h 344043"/>
                <a:gd name="connsiteX3" fmla="*/ 308143 w 480789"/>
                <a:gd name="connsiteY3" fmla="*/ 0 h 344043"/>
                <a:gd name="connsiteX4" fmla="*/ 480789 w 480789"/>
                <a:gd name="connsiteY4" fmla="*/ 171396 h 344043"/>
                <a:gd name="connsiteX5" fmla="*/ 313024 w 480789"/>
                <a:gd name="connsiteY5" fmla="*/ 344043 h 344043"/>
                <a:gd name="connsiteX6" fmla="*/ 197054 w 480789"/>
                <a:gd name="connsiteY6" fmla="*/ 342911 h 344043"/>
                <a:gd name="connsiteX7" fmla="*/ 312281 w 480789"/>
                <a:gd name="connsiteY7" fmla="*/ 214022 h 344043"/>
                <a:gd name="connsiteX8" fmla="*/ 833 w 480789"/>
                <a:gd name="connsiteY8" fmla="*/ 213396 h 344043"/>
                <a:gd name="connsiteX9" fmla="*/ 3095 w 480789"/>
                <a:gd name="connsiteY9" fmla="*/ 122370 h 344043"/>
                <a:gd name="connsiteX0" fmla="*/ 3095 w 480789"/>
                <a:gd name="connsiteY0" fmla="*/ 131895 h 353568"/>
                <a:gd name="connsiteX1" fmla="*/ 312282 w 480789"/>
                <a:gd name="connsiteY1" fmla="*/ 137789 h 353568"/>
                <a:gd name="connsiteX2" fmla="*/ 195179 w 480789"/>
                <a:gd name="connsiteY2" fmla="*/ 15419 h 353568"/>
                <a:gd name="connsiteX3" fmla="*/ 305762 w 480789"/>
                <a:gd name="connsiteY3" fmla="*/ 0 h 353568"/>
                <a:gd name="connsiteX4" fmla="*/ 480789 w 480789"/>
                <a:gd name="connsiteY4" fmla="*/ 180921 h 353568"/>
                <a:gd name="connsiteX5" fmla="*/ 313024 w 480789"/>
                <a:gd name="connsiteY5" fmla="*/ 353568 h 353568"/>
                <a:gd name="connsiteX6" fmla="*/ 197054 w 480789"/>
                <a:gd name="connsiteY6" fmla="*/ 352436 h 353568"/>
                <a:gd name="connsiteX7" fmla="*/ 312281 w 480789"/>
                <a:gd name="connsiteY7" fmla="*/ 223547 h 353568"/>
                <a:gd name="connsiteX8" fmla="*/ 833 w 480789"/>
                <a:gd name="connsiteY8" fmla="*/ 222921 h 353568"/>
                <a:gd name="connsiteX9" fmla="*/ 3095 w 480789"/>
                <a:gd name="connsiteY9" fmla="*/ 131895 h 353568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7054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  <a:gd name="connsiteX0" fmla="*/ 3095 w 480789"/>
                <a:gd name="connsiteY0" fmla="*/ 129514 h 351187"/>
                <a:gd name="connsiteX1" fmla="*/ 312282 w 480789"/>
                <a:gd name="connsiteY1" fmla="*/ 135408 h 351187"/>
                <a:gd name="connsiteX2" fmla="*/ 195179 w 480789"/>
                <a:gd name="connsiteY2" fmla="*/ 13038 h 351187"/>
                <a:gd name="connsiteX3" fmla="*/ 310524 w 480789"/>
                <a:gd name="connsiteY3" fmla="*/ 0 h 351187"/>
                <a:gd name="connsiteX4" fmla="*/ 480789 w 480789"/>
                <a:gd name="connsiteY4" fmla="*/ 178540 h 351187"/>
                <a:gd name="connsiteX5" fmla="*/ 313024 w 480789"/>
                <a:gd name="connsiteY5" fmla="*/ 351187 h 351187"/>
                <a:gd name="connsiteX6" fmla="*/ 194672 w 480789"/>
                <a:gd name="connsiteY6" fmla="*/ 350055 h 351187"/>
                <a:gd name="connsiteX7" fmla="*/ 312281 w 480789"/>
                <a:gd name="connsiteY7" fmla="*/ 221166 h 351187"/>
                <a:gd name="connsiteX8" fmla="*/ 833 w 480789"/>
                <a:gd name="connsiteY8" fmla="*/ 220540 h 351187"/>
                <a:gd name="connsiteX9" fmla="*/ 3095 w 480789"/>
                <a:gd name="connsiteY9" fmla="*/ 129514 h 351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80789" h="351187">
                  <a:moveTo>
                    <a:pt x="3095" y="129514"/>
                  </a:moveTo>
                  <a:lnTo>
                    <a:pt x="312282" y="135408"/>
                  </a:lnTo>
                  <a:lnTo>
                    <a:pt x="195179" y="13038"/>
                  </a:lnTo>
                  <a:lnTo>
                    <a:pt x="310524" y="0"/>
                  </a:lnTo>
                  <a:lnTo>
                    <a:pt x="480789" y="178540"/>
                  </a:lnTo>
                  <a:lnTo>
                    <a:pt x="313024" y="351187"/>
                  </a:lnTo>
                  <a:lnTo>
                    <a:pt x="194672" y="350055"/>
                  </a:lnTo>
                  <a:lnTo>
                    <a:pt x="312281" y="221166"/>
                  </a:lnTo>
                  <a:lnTo>
                    <a:pt x="833" y="220540"/>
                  </a:lnTo>
                  <a:cubicBezTo>
                    <a:pt x="0" y="190198"/>
                    <a:pt x="3928" y="159856"/>
                    <a:pt x="3095" y="1295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  <p:sp>
          <p:nvSpPr>
            <p:cNvPr id="11" name="Oval 10">
              <a:hlinkClick r:id="" action="ppaction://hlinkshowjump?jump=previousslide"/>
            </p:cNvPr>
            <p:cNvSpPr/>
            <p:nvPr/>
          </p:nvSpPr>
          <p:spPr>
            <a:xfrm flipH="1" flipV="1">
              <a:off x="7284195" y="6116102"/>
              <a:ext cx="527252" cy="5271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/>
            </a:p>
          </p:txBody>
        </p:sp>
      </p:grpSp>
      <p:sp>
        <p:nvSpPr>
          <p:cNvPr id="49159" name="Rectangle 7"/>
          <p:cNvSpPr>
            <a:spLocks noGrp="1"/>
          </p:cNvSpPr>
          <p:nvPr>
            <p:ph type="subTitle" idx="1"/>
          </p:nvPr>
        </p:nvSpPr>
        <p:spPr>
          <a:xfrm>
            <a:off x="412225" y="5635594"/>
            <a:ext cx="8226425" cy="347662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CA" dirty="0" smtClean="0">
                <a:ea typeface="+mn-ea"/>
              </a:rPr>
              <a:t>Thank You</a:t>
            </a:r>
            <a:endParaRPr lang="en-CA" dirty="0">
              <a:ea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410" y="6210300"/>
            <a:ext cx="14455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0" dirty="0" smtClean="0"/>
              <a:t>March 2015</a:t>
            </a:r>
            <a:endParaRPr lang="en-US" b="0" dirty="0"/>
          </a:p>
        </p:txBody>
      </p:sp>
      <p:sp>
        <p:nvSpPr>
          <p:cNvPr id="7" name="Rectangle 6"/>
          <p:cNvSpPr/>
          <p:nvPr/>
        </p:nvSpPr>
        <p:spPr>
          <a:xfrm>
            <a:off x="1995948" y="6210300"/>
            <a:ext cx="1691149" cy="339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>
          <a:xfrm>
            <a:off x="384175" y="0"/>
            <a:ext cx="8378825" cy="793750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MS PGothic" charset="0"/>
                <a:cs typeface="Geneva" charset="0"/>
              </a:rPr>
              <a:t>Mission</a:t>
            </a:r>
            <a:endParaRPr lang="en-CA" dirty="0">
              <a:latin typeface="Arial" charset="0"/>
              <a:ea typeface="MS PGothic" charset="0"/>
              <a:cs typeface="Geneva" charset="0"/>
            </a:endParaRPr>
          </a:p>
        </p:txBody>
      </p:sp>
      <p:sp>
        <p:nvSpPr>
          <p:cNvPr id="1843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03492" y="1174376"/>
            <a:ext cx="8401237" cy="520849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3200" dirty="0"/>
              <a:t>The Global Committee will focus on identifying training and education programs for the WBENC certified WBEs that plan to move their business into a global marketplace.</a:t>
            </a:r>
            <a:endParaRPr lang="en-CA" sz="3200" dirty="0">
              <a:solidFill>
                <a:srgbClr val="000000"/>
              </a:solidFill>
              <a:latin typeface="Arial" charset="0"/>
              <a:ea typeface="MS PGothic" charset="0"/>
              <a:cs typeface="MS PGothic" charset="0"/>
            </a:endParaRPr>
          </a:p>
          <a:p>
            <a:pPr lvl="1">
              <a:buFont typeface="Wingdings" charset="0"/>
              <a:buNone/>
            </a:pPr>
            <a:endParaRPr lang="en-CA" sz="3200" dirty="0"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8916" y="6382871"/>
            <a:ext cx="167148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9190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charset="0"/>
                <a:ea typeface="MS PGothic" charset="0"/>
                <a:cs typeface="Geneva" charset="0"/>
              </a:rPr>
              <a:t>WBE Global Survey Results</a:t>
            </a:r>
            <a:endParaRPr lang="en-CA" b="1" dirty="0">
              <a:latin typeface="Arial" charset="0"/>
              <a:ea typeface="MS PGothic" charset="0"/>
              <a:cs typeface="Geneva" charset="0"/>
            </a:endParaRPr>
          </a:p>
        </p:txBody>
      </p:sp>
      <p:sp>
        <p:nvSpPr>
          <p:cNvPr id="18436" name="Text Placeholder 3"/>
          <p:cNvSpPr>
            <a:spLocks noGrp="1"/>
          </p:cNvSpPr>
          <p:nvPr>
            <p:ph idx="1"/>
          </p:nvPr>
        </p:nvSpPr>
        <p:spPr>
          <a:xfrm>
            <a:off x="384175" y="1321210"/>
            <a:ext cx="8378825" cy="5267849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WBE Participant Demographics</a:t>
            </a:r>
          </a:p>
          <a:p>
            <a:pPr marL="0" indent="0">
              <a:buNone/>
            </a:pPr>
            <a:r>
              <a:rPr lang="en-US" sz="3200" dirty="0"/>
              <a:t>In total, 322 WBE participants responded to the survey. </a:t>
            </a:r>
          </a:p>
          <a:p>
            <a:pPr marL="1587" lvl="1" indent="0">
              <a:buNone/>
            </a:pPr>
            <a:endParaRPr lang="en-CA" dirty="0">
              <a:solidFill>
                <a:srgbClr val="000000"/>
              </a:solidFill>
              <a:latin typeface="Arial" charset="0"/>
              <a:ea typeface="MS PGothic" charset="0"/>
              <a:cs typeface="MS PGothic" charset="0"/>
            </a:endParaRPr>
          </a:p>
          <a:p>
            <a:pPr lvl="1">
              <a:buFont typeface="Wingdings" charset="0"/>
              <a:buNone/>
            </a:pPr>
            <a:endParaRPr lang="en-CA" dirty="0"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8916" y="6382871"/>
            <a:ext cx="167148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gray">
          <a:xfrm>
            <a:off x="340659" y="1093875"/>
            <a:ext cx="8480612" cy="526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45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323850" indent="-322263" algn="l" rtl="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charset="0"/>
              <a:buChar char="l"/>
              <a:defRPr sz="2200" kern="1200">
                <a:solidFill>
                  <a:schemeClr val="tx1"/>
                </a:solidFill>
                <a:latin typeface="+mn-lt"/>
                <a:ea typeface="Geneva" pitchFamily="68" charset="-128"/>
                <a:cs typeface="+mn-cs"/>
              </a:defRPr>
            </a:lvl2pPr>
            <a:lvl3pPr marL="600075" indent="-274638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SzPct val="70000"/>
              <a:buFont typeface="Wingdings" charset="0"/>
              <a:buChar char="l"/>
              <a:defRPr sz="2000" kern="1200">
                <a:solidFill>
                  <a:schemeClr val="tx1"/>
                </a:solidFill>
                <a:latin typeface="+mn-lt"/>
                <a:ea typeface="Geneva" pitchFamily="68" charset="-128"/>
                <a:cs typeface="+mn-cs"/>
              </a:defRPr>
            </a:lvl3pPr>
            <a:lvl4pPr marL="857250" indent="-255588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charset="0"/>
              <a:buChar char="l"/>
              <a:defRPr sz="2000" kern="1200">
                <a:solidFill>
                  <a:schemeClr val="tx1"/>
                </a:solidFill>
                <a:latin typeface="+mn-lt"/>
                <a:ea typeface="Geneva" pitchFamily="68" charset="-128"/>
                <a:cs typeface="+mn-cs"/>
              </a:defRPr>
            </a:lvl4pPr>
            <a:lvl5pPr marL="1152525" indent="-293688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0"/>
              <a:buChar char="l"/>
              <a:defRPr sz="1600" kern="1200">
                <a:solidFill>
                  <a:schemeClr val="tx1"/>
                </a:solidFill>
                <a:latin typeface="+mn-lt"/>
                <a:ea typeface="Geneva" pitchFamily="68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0"/>
              <a:buNone/>
            </a:pPr>
            <a:endParaRPr lang="en-US" sz="1800" b="0" dirty="0" smtClean="0">
              <a:solidFill>
                <a:schemeClr val="accent1"/>
              </a:solidFill>
            </a:endParaRPr>
          </a:p>
          <a:p>
            <a:pPr marL="0" indent="0">
              <a:buFont typeface="Wingdings" charset="0"/>
              <a:buNone/>
            </a:pPr>
            <a:endParaRPr lang="en-US" sz="1800" b="0" dirty="0">
              <a:solidFill>
                <a:schemeClr val="accent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796413"/>
            <a:ext cx="9144000" cy="18415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Title 4"/>
          <p:cNvSpPr>
            <a:spLocks noGrp="1"/>
          </p:cNvSpPr>
          <p:nvPr>
            <p:ph type="title"/>
          </p:nvPr>
        </p:nvSpPr>
        <p:spPr>
          <a:xfrm>
            <a:off x="226142" y="0"/>
            <a:ext cx="8917857" cy="980563"/>
          </a:xfrm>
        </p:spPr>
        <p:txBody>
          <a:bodyPr/>
          <a:lstStyle/>
          <a:p>
            <a:r>
              <a:rPr lang="en-US" b="1" dirty="0"/>
              <a:t>145 (45%) of WBE participants who completed the survey reported having done business globally.</a:t>
            </a:r>
            <a:endParaRPr lang="en-CA" b="1" dirty="0">
              <a:latin typeface="Arial" charset="0"/>
              <a:ea typeface="MS PGothic" charset="0"/>
              <a:cs typeface="Geneva" charset="0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699319"/>
              </p:ext>
            </p:extLst>
          </p:nvPr>
        </p:nvGraphicFramePr>
        <p:xfrm>
          <a:off x="732773" y="134968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8916" y="6382871"/>
            <a:ext cx="167148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31154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934938"/>
              </p:ext>
            </p:extLst>
          </p:nvPr>
        </p:nvGraphicFramePr>
        <p:xfrm>
          <a:off x="457200" y="1477297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786581"/>
            <a:ext cx="9144000" cy="59976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4" name="Title 4"/>
          <p:cNvSpPr>
            <a:spLocks noGrp="1"/>
          </p:cNvSpPr>
          <p:nvPr>
            <p:ph type="title"/>
          </p:nvPr>
        </p:nvSpPr>
        <p:spPr>
          <a:xfrm>
            <a:off x="108155" y="275302"/>
            <a:ext cx="9035846" cy="904569"/>
          </a:xfrm>
        </p:spPr>
        <p:txBody>
          <a:bodyPr/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Of the WBEs who have done business globally, the majority (59%) have worked outside of the United States between 1 and 9 years.</a:t>
            </a:r>
            <a:endParaRPr lang="en-CA" dirty="0">
              <a:solidFill>
                <a:schemeClr val="bg2">
                  <a:lumMod val="50000"/>
                </a:schemeClr>
              </a:solidFill>
              <a:latin typeface="Arial" charset="0"/>
              <a:ea typeface="MS PGothic" charset="0"/>
              <a:cs typeface="Genev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8916" y="6382871"/>
            <a:ext cx="167148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1912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776748"/>
            <a:ext cx="9144000" cy="46211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4" name="Title 4"/>
          <p:cNvSpPr>
            <a:spLocks noGrp="1"/>
          </p:cNvSpPr>
          <p:nvPr>
            <p:ph type="title"/>
          </p:nvPr>
        </p:nvSpPr>
        <p:spPr>
          <a:xfrm>
            <a:off x="162232" y="214056"/>
            <a:ext cx="8819535" cy="793750"/>
          </a:xfrm>
        </p:spPr>
        <p:txBody>
          <a:bodyPr/>
          <a:lstStyle/>
          <a:p>
            <a:r>
              <a:rPr lang="en-US" b="1" dirty="0"/>
              <a:t>Of the WBEs who have not done business globally, 24% reported being prepared to start expanding internationally</a:t>
            </a:r>
            <a:r>
              <a:rPr lang="en-US" b="1" dirty="0" smtClean="0"/>
              <a:t>.</a:t>
            </a:r>
            <a:endParaRPr lang="en-CA" dirty="0">
              <a:latin typeface="Arial" charset="0"/>
              <a:ea typeface="MS PGothic" charset="0"/>
              <a:cs typeface="Geneva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394878894"/>
              </p:ext>
            </p:extLst>
          </p:nvPr>
        </p:nvGraphicFramePr>
        <p:xfrm>
          <a:off x="1037303" y="1644446"/>
          <a:ext cx="67818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8916" y="6382871"/>
            <a:ext cx="167148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6516" y="1084730"/>
            <a:ext cx="84626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1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000" dirty="0" smtClean="0"/>
              <a:t>Text</a:t>
            </a:r>
            <a:endParaRPr lang="en-US" sz="2000" dirty="0"/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0" y="0"/>
            <a:ext cx="9144000" cy="605667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solidFill>
                  <a:srgbClr val="FFFFFF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  <a:endParaRPr lang="en-US" sz="2400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solidFill>
                  <a:srgbClr val="FFFFFF"/>
                </a:solidFill>
                <a:effectLst/>
                <a:latin typeface="Arial"/>
                <a:ea typeface="Calibri"/>
                <a:cs typeface="Times New Roman"/>
              </a:rPr>
              <a:t>Of WBEs currently doing business globally, half (50%) generate less than ten percent of their annual revenue from global business, one-third (35%) generate 10-29% of their annual revenue.</a:t>
            </a:r>
            <a:endParaRPr lang="en-US" sz="2400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solidFill>
                  <a:srgbClr val="FFFFFF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  <a:endParaRPr lang="en-US" sz="2400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solidFill>
                  <a:srgbClr val="FFFFFF"/>
                </a:solidFill>
                <a:effectLst/>
                <a:latin typeface="Arial"/>
                <a:ea typeface="Calibri"/>
                <a:cs typeface="Times New Roman"/>
              </a:rPr>
              <a:t>43% generate revenue under $100,000 annually from global business. 29% generate revenue between $100,000 and $499,999 annually.</a:t>
            </a:r>
            <a:endParaRPr lang="en-US" sz="2400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>
                <a:solidFill>
                  <a:srgbClr val="FFFFFF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8916" y="6382871"/>
            <a:ext cx="167148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Revenue</a:t>
            </a:r>
            <a:endParaRPr lang="en-CA" dirty="0">
              <a:latin typeface="Arial" charset="0"/>
              <a:ea typeface="MS PGothic" charset="0"/>
              <a:cs typeface="Geneva" charset="0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384175" y="1444625"/>
            <a:ext cx="8378825" cy="4480895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% from Business Globally</a:t>
            </a:r>
            <a:endParaRPr lang="en-US" sz="2400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5102225" y="1444625"/>
            <a:ext cx="4041775" cy="6397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$ from Business Globally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8916" y="6382871"/>
            <a:ext cx="167148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9219367"/>
              </p:ext>
            </p:extLst>
          </p:nvPr>
        </p:nvGraphicFramePr>
        <p:xfrm>
          <a:off x="384175" y="1929069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4395181"/>
              </p:ext>
            </p:extLst>
          </p:nvPr>
        </p:nvGraphicFramePr>
        <p:xfrm>
          <a:off x="4721224" y="1834689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535716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970937" y="312174"/>
            <a:ext cx="7086600" cy="6172200"/>
          </a:xfrm>
          <a:prstGeom prst="rect">
            <a:avLst/>
          </a:prstGeom>
          <a:solidFill>
            <a:schemeClr val="accent1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FFFF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  <a:endParaRPr lang="en-US" sz="2800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FFFF"/>
                </a:solidFill>
                <a:effectLst/>
                <a:latin typeface="Arial"/>
                <a:ea typeface="Calibri"/>
                <a:cs typeface="Times New Roman"/>
              </a:rPr>
              <a:t>The top 5 international locations WBEs reported doing business globally were: Canada, China, Europe, Mexico, and the United Kingdom.</a:t>
            </a:r>
            <a:endParaRPr lang="en-US" sz="2800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FFFF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  <a:endParaRPr lang="en-US" sz="2800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1" dirty="0">
                <a:solidFill>
                  <a:srgbClr val="FFFFFF"/>
                </a:solidFill>
                <a:effectLst/>
                <a:latin typeface="Arial"/>
                <a:ea typeface="Calibri"/>
                <a:cs typeface="Times New Roman"/>
              </a:rPr>
              <a:t>These same 5 locations were also considered top priorities for further business expansion. </a:t>
            </a:r>
            <a:endParaRPr lang="en-US" sz="2800" dirty="0"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b="1" dirty="0">
                <a:solidFill>
                  <a:srgbClr val="FFFFFF"/>
                </a:solidFill>
                <a:effectLst/>
                <a:latin typeface="Arial"/>
                <a:ea typeface="Calibri"/>
                <a:cs typeface="Times New Roman"/>
              </a:rPr>
              <a:t> 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637328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1_Office Theme">
  <a:themeElements>
    <a:clrScheme name="WBENC">
      <a:dk1>
        <a:srgbClr val="000000"/>
      </a:dk1>
      <a:lt1>
        <a:srgbClr val="FFFFFF"/>
      </a:lt1>
      <a:dk2>
        <a:srgbClr val="7E8083"/>
      </a:dk2>
      <a:lt2>
        <a:srgbClr val="A7B2B1"/>
      </a:lt2>
      <a:accent1>
        <a:srgbClr val="008C99"/>
      </a:accent1>
      <a:accent2>
        <a:srgbClr val="FEC232"/>
      </a:accent2>
      <a:accent3>
        <a:srgbClr val="9D9FA2"/>
      </a:accent3>
      <a:accent4>
        <a:srgbClr val="712C86"/>
      </a:accent4>
      <a:accent5>
        <a:srgbClr val="ACDAE8"/>
      </a:accent5>
      <a:accent6>
        <a:srgbClr val="7FB138"/>
      </a:accent6>
      <a:hlink>
        <a:srgbClr val="005695"/>
      </a:hlink>
      <a:folHlink>
        <a:srgbClr val="A9D26D"/>
      </a:folHlink>
    </a:clrScheme>
    <a:fontScheme name="1_Office Theme">
      <a:majorFont>
        <a:latin typeface="Arial"/>
        <a:ea typeface="ＭＳ Ｐゴシック"/>
        <a:cs typeface="Geneva"/>
      </a:majorFont>
      <a:minorFont>
        <a:latin typeface="Arial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5695"/>
        </a:dk1>
        <a:lt1>
          <a:srgbClr val="FFFFFF"/>
        </a:lt1>
        <a:dk2>
          <a:srgbClr val="7E8083"/>
        </a:dk2>
        <a:lt2>
          <a:srgbClr val="A7B2B1"/>
        </a:lt2>
        <a:accent1>
          <a:srgbClr val="26BCD7"/>
        </a:accent1>
        <a:accent2>
          <a:srgbClr val="8DC43F"/>
        </a:accent2>
        <a:accent3>
          <a:srgbClr val="FFFFFF"/>
        </a:accent3>
        <a:accent4>
          <a:srgbClr val="00487E"/>
        </a:accent4>
        <a:accent5>
          <a:srgbClr val="ACDAE8"/>
        </a:accent5>
        <a:accent6>
          <a:srgbClr val="7FB138"/>
        </a:accent6>
        <a:hlink>
          <a:srgbClr val="005695"/>
        </a:hlink>
        <a:folHlink>
          <a:srgbClr val="A9D26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3492</TotalTime>
  <Words>250</Words>
  <Application>Microsoft Office PowerPoint</Application>
  <PresentationFormat>On-screen Show (4:3)</PresentationFormat>
  <Paragraphs>40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ＭＳ Ｐゴシック</vt:lpstr>
      <vt:lpstr>ＭＳ Ｐゴシック</vt:lpstr>
      <vt:lpstr>Arial</vt:lpstr>
      <vt:lpstr>Calibri</vt:lpstr>
      <vt:lpstr>Geneva</vt:lpstr>
      <vt:lpstr>Times New Roman</vt:lpstr>
      <vt:lpstr>Wingdings</vt:lpstr>
      <vt:lpstr>1_Office Theme</vt:lpstr>
      <vt:lpstr>Global Services and Programs</vt:lpstr>
      <vt:lpstr>Mission</vt:lpstr>
      <vt:lpstr>WBE Global Survey Results</vt:lpstr>
      <vt:lpstr>145 (45%) of WBE participants who completed the survey reported having done business globally.</vt:lpstr>
      <vt:lpstr>Of the WBEs who have done business globally, the majority (59%) have worked outside of the United States between 1 and 9 years.</vt:lpstr>
      <vt:lpstr>Of the WBEs who have not done business globally, 24% reported being prepared to start expanding internationally.</vt:lpstr>
      <vt:lpstr>Headline</vt:lpstr>
      <vt:lpstr>Annual Revenue</vt:lpstr>
      <vt:lpstr>PowerPoint Presentation</vt:lpstr>
      <vt:lpstr>Location Priorities</vt:lpstr>
      <vt:lpstr>Global Services Committee 2015 Goals and Objectives</vt:lpstr>
      <vt:lpstr>PowerPoint Presentation</vt:lpstr>
    </vt:vector>
  </TitlesOfParts>
  <Company>Endeavour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freelance;Helen Avery</dc:creator>
  <cp:keywords>project management;project charter;Summit &amp; Salute;2013;presentation;kickoff meeting;project team leads;sponsor</cp:keywords>
  <cp:lastModifiedBy>Mary Callaghan</cp:lastModifiedBy>
  <cp:revision>173</cp:revision>
  <cp:lastPrinted>2011-02-09T16:46:50Z</cp:lastPrinted>
  <dcterms:created xsi:type="dcterms:W3CDTF">2011-02-09T16:13:10Z</dcterms:created>
  <dcterms:modified xsi:type="dcterms:W3CDTF">2015-06-17T13:27:49Z</dcterms:modified>
</cp:coreProperties>
</file>