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8"/>
  </p:notesMasterIdLst>
  <p:handoutMasterIdLst>
    <p:handoutMasterId r:id="rId9"/>
  </p:handoutMasterIdLst>
  <p:sldIdLst>
    <p:sldId id="348" r:id="rId2"/>
    <p:sldId id="349" r:id="rId3"/>
    <p:sldId id="360" r:id="rId4"/>
    <p:sldId id="363" r:id="rId5"/>
    <p:sldId id="364" r:id="rId6"/>
    <p:sldId id="347" r:id="rId7"/>
  </p:sldIdLst>
  <p:sldSz cx="9144000" cy="6858000" type="screen4x3"/>
  <p:notesSz cx="6954838" cy="92408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89">
          <p15:clr>
            <a:srgbClr val="A4A3A4"/>
          </p15:clr>
        </p15:guide>
        <p15:guide id="2" orient="horz" pos="760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orient="horz" pos="1161">
          <p15:clr>
            <a:srgbClr val="A4A3A4"/>
          </p15:clr>
        </p15:guide>
        <p15:guide id="5" orient="horz" pos="3269">
          <p15:clr>
            <a:srgbClr val="A4A3A4"/>
          </p15:clr>
        </p15:guide>
        <p15:guide id="6" orient="horz" pos="1826">
          <p15:clr>
            <a:srgbClr val="A4A3A4"/>
          </p15:clr>
        </p15:guide>
        <p15:guide id="7" pos="3442">
          <p15:clr>
            <a:srgbClr val="A4A3A4"/>
          </p15:clr>
        </p15:guide>
        <p15:guide id="8" pos="242">
          <p15:clr>
            <a:srgbClr val="A4A3A4"/>
          </p15:clr>
        </p15:guide>
        <p15:guide id="9" pos="1796">
          <p15:clr>
            <a:srgbClr val="A4A3A4"/>
          </p15:clr>
        </p15:guide>
        <p15:guide id="10" pos="5517">
          <p15:clr>
            <a:srgbClr val="A4A3A4"/>
          </p15:clr>
        </p15:guide>
        <p15:guide id="11" pos="3975">
          <p15:clr>
            <a:srgbClr val="A4A3A4"/>
          </p15:clr>
        </p15:guide>
        <p15:guide id="12" pos="4104">
          <p15:clr>
            <a:srgbClr val="A4A3A4"/>
          </p15:clr>
        </p15:guide>
        <p15:guide id="13" pos="16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8"/>
    <a:srgbClr val="333333"/>
    <a:srgbClr val="14508B"/>
    <a:srgbClr val="0F467A"/>
    <a:srgbClr val="2C2C2C"/>
    <a:srgbClr val="171717"/>
    <a:srgbClr val="61616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0" autoAdjust="0"/>
    <p:restoredTop sz="94700" autoAdjust="0"/>
  </p:normalViewPr>
  <p:slideViewPr>
    <p:cSldViewPr snapToGrid="0">
      <p:cViewPr varScale="1">
        <p:scale>
          <a:sx n="89" d="100"/>
          <a:sy n="89" d="100"/>
        </p:scale>
        <p:origin x="1368" y="77"/>
      </p:cViewPr>
      <p:guideLst>
        <p:guide orient="horz" pos="3489"/>
        <p:guide orient="horz" pos="760"/>
        <p:guide orient="horz" pos="3744"/>
        <p:guide orient="horz" pos="1161"/>
        <p:guide orient="horz" pos="3269"/>
        <p:guide orient="horz" pos="1826"/>
        <p:guide pos="3442"/>
        <p:guide pos="242"/>
        <p:guide pos="1796"/>
        <p:guide pos="5517"/>
        <p:guide pos="3975"/>
        <p:guide pos="4104"/>
        <p:guide pos="1691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08" y="42"/>
      </p:cViewPr>
      <p:guideLst>
        <p:guide orient="horz" pos="2911"/>
        <p:guide pos="21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2042"/>
          </a:xfrm>
          <a:prstGeom prst="rect">
            <a:avLst/>
          </a:prstGeom>
        </p:spPr>
        <p:txBody>
          <a:bodyPr vert="horz" wrap="square" lIns="92523" tIns="46261" rIns="92523" bIns="4626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1"/>
            <a:ext cx="3013763" cy="462042"/>
          </a:xfrm>
          <a:prstGeom prst="rect">
            <a:avLst/>
          </a:prstGeom>
        </p:spPr>
        <p:txBody>
          <a:bodyPr vert="horz" wrap="square" lIns="92523" tIns="46261" rIns="92523" bIns="46261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FB483B2-D619-A742-963C-A1EC57CE867F}" type="datetime1">
              <a:rPr lang="en-US"/>
              <a:pPr/>
              <a:t>11/16/2015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5"/>
            <a:ext cx="3013763" cy="462042"/>
          </a:xfrm>
          <a:prstGeom prst="rect">
            <a:avLst/>
          </a:prstGeom>
        </p:spPr>
        <p:txBody>
          <a:bodyPr vert="horz" wrap="square" lIns="92523" tIns="46261" rIns="92523" bIns="4626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5"/>
            <a:ext cx="3013763" cy="462042"/>
          </a:xfrm>
          <a:prstGeom prst="rect">
            <a:avLst/>
          </a:prstGeom>
        </p:spPr>
        <p:txBody>
          <a:bodyPr vert="horz" wrap="square" lIns="92523" tIns="46261" rIns="92523" bIns="46261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86E4EDB-0431-FF41-BF45-38922CC112B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25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523" tIns="46261" rIns="92523" bIns="4626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9"/>
            <a:ext cx="5563870" cy="4158377"/>
          </a:xfrm>
          <a:prstGeom prst="rect">
            <a:avLst/>
          </a:prstGeom>
        </p:spPr>
        <p:txBody>
          <a:bodyPr vert="horz" wrap="square" lIns="92523" tIns="46261" rIns="92523" bIns="4626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365612" y="8916768"/>
            <a:ext cx="439508" cy="237437"/>
          </a:xfrm>
          <a:prstGeom prst="rect">
            <a:avLst/>
          </a:prstGeom>
        </p:spPr>
        <p:txBody>
          <a:bodyPr lIns="92523" tIns="46261" rIns="92523" bIns="46261"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75B51B51-4A4E-874B-91C5-ABFB4B497756}" type="slidenum">
              <a:rPr lang="en-US" sz="1200" b="0"/>
              <a:pPr algn="r" eaLnBrk="1" hangingPunct="1"/>
              <a:t>‹#›</a:t>
            </a:fld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85987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1pPr>
    <a:lvl2pPr marL="222250" indent="-2222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2pPr>
    <a:lvl3pPr marL="457200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568325" indent="-2095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803275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2292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Title 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WBENC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957263"/>
            <a:ext cx="38274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arrow yello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" y="6284914"/>
            <a:ext cx="1825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4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355600" y="4624388"/>
            <a:ext cx="8226425" cy="347662"/>
          </a:xfrm>
          <a:extLst/>
        </p:spPr>
        <p:txBody>
          <a:bodyPr/>
          <a:lstStyle>
            <a:lvl1pPr marL="0" indent="0">
              <a:defRPr sz="3000">
                <a:solidFill>
                  <a:schemeClr val="accent2"/>
                </a:solidFill>
                <a:latin typeface="Arial" charset="0"/>
                <a:cs typeface="Geneva" charset="0"/>
              </a:defRPr>
            </a:lvl1pPr>
          </a:lstStyle>
          <a:p>
            <a:pPr lvl="0"/>
            <a:r>
              <a:rPr lang="en-CA" noProof="0" dirty="0"/>
              <a:t>Click </a:t>
            </a:r>
            <a:r>
              <a:rPr lang="en-CA" noProof="0" dirty="0" smtClean="0"/>
              <a:t>edit </a:t>
            </a:r>
            <a:r>
              <a:rPr lang="en-CA" noProof="0" dirty="0"/>
              <a:t>Master subtitle style</a:t>
            </a:r>
          </a:p>
        </p:txBody>
      </p:sp>
      <p:sp>
        <p:nvSpPr>
          <p:cNvPr id="61455" name="Title Placeholder 1"/>
          <p:cNvSpPr>
            <a:spLocks noGrp="1"/>
          </p:cNvSpPr>
          <p:nvPr>
            <p:ph type="ctrTitle"/>
          </p:nvPr>
        </p:nvSpPr>
        <p:spPr>
          <a:xfrm>
            <a:off x="355600" y="3938588"/>
            <a:ext cx="8226425" cy="603250"/>
          </a:xfrm>
          <a:extLst/>
        </p:spPr>
        <p:txBody>
          <a:bodyPr/>
          <a:lstStyle>
            <a:lvl1pPr>
              <a:defRPr sz="4400" b="1">
                <a:solidFill>
                  <a:schemeClr val="accent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 lvl="0"/>
            <a:r>
              <a:rPr lang="en-CA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18997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CC21EA05-6B4D-EA42-83A8-186F2B06A868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47899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04DA0E21-39FC-4E48-A9B3-A2C2C99606BF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85279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October 2014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4755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D3EDF74-0876-394D-B506-218C0AA127F4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85279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October 2014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9375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div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A13FA59-D8BC-204D-A970-488720E04AA3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3" name="Freeform 12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4" name="Oval 13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5" name="Freeform 14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5" y="1159845"/>
            <a:ext cx="5916613" cy="4765675"/>
          </a:xfrm>
        </p:spPr>
        <p:txBody>
          <a:bodyPr/>
          <a:lstStyle>
            <a:lvl1pPr marL="0" indent="0"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4175" y="1159845"/>
            <a:ext cx="2243138" cy="4783755"/>
          </a:xfrm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lang="en-US" sz="1600" b="1" kern="1200" baseline="0" dirty="0" smtClean="0">
                <a:solidFill>
                  <a:srgbClr val="008C97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1pPr>
            <a:lvl2pPr>
              <a:defRPr lang="en-US" sz="1600" b="0" kern="1200" baseline="0" dirty="0" smtClean="0">
                <a:solidFill>
                  <a:schemeClr val="tx1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6138010" y="6489700"/>
            <a:ext cx="85279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October 2014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20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1120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33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F65CCFC5-E934-3246-A96B-EA4F5BFDB207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85279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October 2014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2802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7E1ED6-D18E-7E4C-942C-754239F4DEEE}" type="datetimeFigureOut">
              <a:rPr lang="en-US" smtClean="0"/>
              <a:pPr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3A8ACA-56C4-6F49-BFA1-0B66D77E34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84175" y="1577975"/>
            <a:ext cx="8378825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5" name="Title Placeholder 1"/>
          <p:cNvSpPr>
            <a:spLocks noGrp="1"/>
          </p:cNvSpPr>
          <p:nvPr userDrawn="1">
            <p:ph type="title"/>
          </p:nvPr>
        </p:nvSpPr>
        <p:spPr bwMode="gray">
          <a:xfrm>
            <a:off x="384175" y="0"/>
            <a:ext cx="837565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06" r:id="rId7"/>
    <p:sldLayoutId id="2147483712" r:id="rId8"/>
    <p:sldLayoutId id="2147483713" r:id="rId9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23850" indent="-3222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200" kern="1200">
          <a:solidFill>
            <a:schemeClr val="tx1"/>
          </a:solidFill>
          <a:latin typeface="+mn-lt"/>
          <a:ea typeface="Geneva" pitchFamily="68" charset="-128"/>
          <a:cs typeface="+mn-cs"/>
        </a:defRPr>
      </a:lvl2pPr>
      <a:lvl3pPr marL="600075" indent="-274638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chemeClr val="accent2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3pPr>
      <a:lvl4pPr marL="857250" indent="-2555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4pPr>
      <a:lvl5pPr marL="1152525" indent="-2936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1600" kern="1200">
          <a:solidFill>
            <a:schemeClr val="tx1"/>
          </a:solidFill>
          <a:latin typeface="+mn-lt"/>
          <a:ea typeface="Geneva" pitchFamily="6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Placeholder 3"/>
          <p:cNvSpPr>
            <a:spLocks noGrp="1"/>
          </p:cNvSpPr>
          <p:nvPr>
            <p:ph type="subTitle" idx="1"/>
          </p:nvPr>
        </p:nvSpPr>
        <p:spPr>
          <a:xfrm>
            <a:off x="234830" y="4977442"/>
            <a:ext cx="8226425" cy="1045533"/>
          </a:xfrm>
        </p:spPr>
        <p:txBody>
          <a:bodyPr/>
          <a:lstStyle/>
          <a:p>
            <a:pPr marL="0" indent="0">
              <a:buNone/>
            </a:pPr>
            <a:r>
              <a:rPr lang="en-CA" altLang="en-US" dirty="0" smtClean="0">
                <a:solidFill>
                  <a:schemeClr val="tx1"/>
                </a:solidFill>
              </a:rPr>
              <a:t>WBENC Board Meeting</a:t>
            </a:r>
          </a:p>
          <a:p>
            <a:pPr marL="0" indent="0">
              <a:buNone/>
            </a:pPr>
            <a:r>
              <a:rPr lang="en-CA" altLang="en-US" dirty="0" smtClean="0">
                <a:solidFill>
                  <a:schemeClr val="tx1"/>
                </a:solidFill>
              </a:rPr>
              <a:t>November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600" y="3674853"/>
            <a:ext cx="8226425" cy="1371599"/>
          </a:xfrm>
        </p:spPr>
        <p:txBody>
          <a:bodyPr/>
          <a:lstStyle/>
          <a:p>
            <a:r>
              <a:rPr lang="en-US" sz="3200" dirty="0" smtClean="0"/>
              <a:t>National Certification Committee: Digitization Update </a:t>
            </a:r>
            <a:endParaRPr lang="en-US" sz="3200" dirty="0"/>
          </a:p>
        </p:txBody>
      </p:sp>
      <p:grpSp>
        <p:nvGrpSpPr>
          <p:cNvPr id="8197" name="Group 4"/>
          <p:cNvGrpSpPr>
            <a:grpSpLocks/>
          </p:cNvGrpSpPr>
          <p:nvPr/>
        </p:nvGrpSpPr>
        <p:grpSpPr bwMode="auto">
          <a:xfrm>
            <a:off x="7283450" y="6116638"/>
            <a:ext cx="528638" cy="527050"/>
            <a:chOff x="5661535" y="4573551"/>
            <a:chExt cx="963199" cy="963199"/>
          </a:xfrm>
        </p:grpSpPr>
        <p:sp>
          <p:nvSpPr>
            <p:cNvPr id="6" name="Freeform 5"/>
            <p:cNvSpPr>
              <a:spLocks noChangeAspect="1"/>
            </p:cNvSpPr>
            <p:nvPr/>
          </p:nvSpPr>
          <p:spPr>
            <a:xfrm>
              <a:off x="5670213" y="4744721"/>
              <a:ext cx="847498" cy="620857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7" name="Oval 6">
              <a:hlinkClick r:id="" action="ppaction://hlinkshowjump?jump=nextslide"/>
            </p:cNvPr>
            <p:cNvSpPr/>
            <p:nvPr/>
          </p:nvSpPr>
          <p:spPr>
            <a:xfrm>
              <a:off x="5661535" y="4573551"/>
              <a:ext cx="963199" cy="96319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32265772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5"/>
          <p:cNvSpPr>
            <a:spLocks noGrp="1"/>
          </p:cNvSpPr>
          <p:nvPr>
            <p:ph idx="1"/>
          </p:nvPr>
        </p:nvSpPr>
        <p:spPr>
          <a:xfrm>
            <a:off x="384175" y="993775"/>
            <a:ext cx="8378825" cy="5372519"/>
          </a:xfrm>
        </p:spPr>
        <p:txBody>
          <a:bodyPr/>
          <a:lstStyle/>
          <a:p>
            <a:endParaRPr lang="en-US" altLang="en-US" sz="1400" u="sng" dirty="0" smtClean="0"/>
          </a:p>
          <a:p>
            <a:pPr lvl="1"/>
            <a:r>
              <a:rPr lang="en-CA" altLang="en-US" sz="2400" dirty="0" smtClean="0">
                <a:ea typeface="Geneva" charset="0"/>
              </a:rPr>
              <a:t>Goal</a:t>
            </a:r>
          </a:p>
          <a:p>
            <a:pPr lvl="2"/>
            <a:r>
              <a:rPr lang="en-CA" altLang="en-US" dirty="0" smtClean="0">
                <a:ea typeface="Geneva" charset="0"/>
              </a:rPr>
              <a:t>Integrate digitized business process improvements and technology infrastructure that will eliminate paper, provide operation continuity and stainability while reducing physical file storage within the certification process</a:t>
            </a:r>
          </a:p>
          <a:p>
            <a:pPr lvl="1"/>
            <a:endParaRPr lang="en-CA" altLang="en-US" sz="2000" dirty="0">
              <a:ea typeface="Geneva" charset="0"/>
            </a:endParaRPr>
          </a:p>
          <a:p>
            <a:pPr lvl="1"/>
            <a:r>
              <a:rPr lang="en-CA" altLang="en-US" sz="2400" dirty="0" smtClean="0">
                <a:ea typeface="Geneva" charset="0"/>
              </a:rPr>
              <a:t>Objectives</a:t>
            </a:r>
          </a:p>
          <a:p>
            <a:pPr lvl="2"/>
            <a:r>
              <a:rPr lang="en-CA" altLang="en-US" dirty="0" smtClean="0">
                <a:ea typeface="Geneva" charset="0"/>
              </a:rPr>
              <a:t>Replace the current paper process for certification application (required documentation)</a:t>
            </a:r>
          </a:p>
          <a:p>
            <a:pPr lvl="2"/>
            <a:r>
              <a:rPr lang="en-CA" altLang="en-US" dirty="0" smtClean="0">
                <a:ea typeface="Geneva" charset="0"/>
              </a:rPr>
              <a:t>Improve the current process for reviewing files (standardization)</a:t>
            </a:r>
          </a:p>
          <a:p>
            <a:pPr lvl="2"/>
            <a:r>
              <a:rPr lang="en-CA" altLang="en-US" dirty="0" smtClean="0">
                <a:ea typeface="Geneva" charset="0"/>
              </a:rPr>
              <a:t>Reduce physical file storage and eliminate paper</a:t>
            </a:r>
          </a:p>
          <a:p>
            <a:pPr lvl="2"/>
            <a:endParaRPr lang="en-CA" altLang="en-US" dirty="0" smtClean="0">
              <a:ea typeface="Geneva" charset="0"/>
            </a:endParaRPr>
          </a:p>
          <a:p>
            <a:pPr lvl="1">
              <a:buFont typeface="Wingdings" pitchFamily="2" charset="2"/>
              <a:buNone/>
            </a:pPr>
            <a:endParaRPr lang="en-CA" altLang="en-US" dirty="0" smtClean="0">
              <a:ea typeface="Geneva" charset="0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750"/>
          </a:xfrm>
        </p:spPr>
        <p:txBody>
          <a:bodyPr/>
          <a:lstStyle/>
          <a:p>
            <a:r>
              <a:rPr lang="en-US" altLang="en-US" dirty="0" smtClean="0"/>
              <a:t>Digitization</a:t>
            </a:r>
          </a:p>
        </p:txBody>
      </p:sp>
    </p:spTree>
    <p:extLst>
      <p:ext uri="{BB962C8B-B14F-4D97-AF65-F5344CB8AC3E}">
        <p14:creationId xmlns:p14="http://schemas.microsoft.com/office/powerpoint/2010/main" val="40389167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Digitization: Milestones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430067"/>
              </p:ext>
            </p:extLst>
          </p:nvPr>
        </p:nvGraphicFramePr>
        <p:xfrm>
          <a:off x="528035" y="901522"/>
          <a:ext cx="8358388" cy="5553962"/>
        </p:xfrm>
        <a:graphic>
          <a:graphicData uri="http://schemas.openxmlformats.org/drawingml/2006/table">
            <a:tbl>
              <a:tblPr firstRow="1" firstCol="1" bandRow="1"/>
              <a:tblGrid>
                <a:gridCol w="2219923"/>
                <a:gridCol w="2220635"/>
                <a:gridCol w="3917830"/>
              </a:tblGrid>
              <a:tr h="3029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Deliverable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Timing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96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WBENCLink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stability assessment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stabilization is imperative prior to project initiation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 2013- January 2014 (COMPLETE)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344">
                <a:tc>
                  <a:txBody>
                    <a:bodyPr/>
                    <a:lstStyle/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certifying entities currently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utilizing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digitized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Government and 3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party certifiers included in analysis 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2014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(COMPLETE)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460">
                <a:tc>
                  <a:txBody>
                    <a:bodyPr/>
                    <a:lstStyle/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Analysis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required application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documentation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Comparison of other certifying entities included in analysis 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2014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(COMPLETE)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179">
                <a:tc>
                  <a:txBody>
                    <a:bodyPr/>
                    <a:lstStyle/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Enhancement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implementation of Recertification process improvements </a:t>
                      </a:r>
                      <a:endParaRPr lang="en-US" sz="11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Six month pilot conducted, post analysis conducted and full implementation completed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2013-April 2014 (COMPLETE)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211">
                <a:tc>
                  <a:txBody>
                    <a:bodyPr/>
                    <a:lstStyle/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digitization options discovery (i.e.: best tools, network impact analysis, etc)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 discovery: Pitney Bowes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Tool discovery &amp; network impact: Logistics Solutions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 and discovery sessions relevant to both approaches; bolt-on and total system conversion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2014 (COMPLETE)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2014-November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 (COMPLETE)</a:t>
                      </a: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055">
                <a:tc>
                  <a:txBody>
                    <a:bodyPr/>
                    <a:lstStyle/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process mapping for current </a:t>
                      </a:r>
                      <a:r>
                        <a:rPr lang="en-US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landscape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WBENC mapping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RPO Input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process consensus amongst WBENC and RPOs is essential to new integration discussions and work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 2015 (COMPLETE)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2015 (COMPLETE)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2015 (COMPLETE)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153" marR="48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0241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Digitization: Milestones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563381"/>
              </p:ext>
            </p:extLst>
          </p:nvPr>
        </p:nvGraphicFramePr>
        <p:xfrm>
          <a:off x="515156" y="1043189"/>
          <a:ext cx="8100811" cy="5334798"/>
        </p:xfrm>
        <a:graphic>
          <a:graphicData uri="http://schemas.openxmlformats.org/drawingml/2006/table">
            <a:tbl>
              <a:tblPr firstRow="1" firstCol="1" bandRow="1"/>
              <a:tblGrid>
                <a:gridCol w="2699693"/>
                <a:gridCol w="2700559"/>
                <a:gridCol w="2700559"/>
              </a:tblGrid>
              <a:tr h="553331">
                <a:tc>
                  <a:txBody>
                    <a:bodyPr/>
                    <a:lstStyle/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Apply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level process mapping to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RPOs and obtained 6 Hat input from the RPOs relevant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to the new system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Provided the WBENC mapping to the RPOs for analysis of each RPO business process to identify gaps &amp; </a:t>
                      </a:r>
                      <a:r>
                        <a:rPr lang="en-US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trneds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2015 (COMPLETE)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8884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   Conduct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RFI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Conducted a search and identified 3 potential suppliers amongst WBENC network firms and 1 Microsoft referral: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B2GNow- regional corporate member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ConnXus- national corporate member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Logistics Solutions, Inc.- MBE firm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Prism- WBE firm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April- July 2015 (COMPLETE)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95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87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  Synthesize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RPO mapping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     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Hat input </a:t>
                      </a: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2015 (COMPLETE)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77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  Participated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system demo as a result of RFI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responses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the 4 potential suppliers, demos were conducted by 2: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B2GNow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ConnXus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July-September 2015 (COMPLETE)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21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 Conducted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 of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WBENCLink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potential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supplier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a result of the demo’s, WBENC conducted a demo of </a:t>
                      </a:r>
                      <a:r>
                        <a:rPr lang="en-US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WBENCLink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 one potential supplier: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B2GNow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2015 (COMPLETE)</a:t>
                      </a:r>
                    </a:p>
                  </a:txBody>
                  <a:tcPr marL="64201" marR="6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5142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Digitization: Next Steps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151939"/>
              </p:ext>
            </p:extLst>
          </p:nvPr>
        </p:nvGraphicFramePr>
        <p:xfrm>
          <a:off x="489396" y="1146220"/>
          <a:ext cx="8273603" cy="5152194"/>
        </p:xfrm>
        <a:graphic>
          <a:graphicData uri="http://schemas.openxmlformats.org/drawingml/2006/table">
            <a:tbl>
              <a:tblPr firstRow="1" firstCol="1" bandRow="1"/>
              <a:tblGrid>
                <a:gridCol w="2757277"/>
                <a:gridCol w="2758163"/>
                <a:gridCol w="2758163"/>
              </a:tblGrid>
              <a:tr h="3187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Deliverable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Timing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09">
                <a:tc>
                  <a:txBody>
                    <a:bodyPr/>
                    <a:lstStyle/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mapping &amp; workflow for transitioning to the new </a:t>
                      </a:r>
                      <a:r>
                        <a:rPr lang="en-US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WBENCLink</a:t>
                      </a: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of potential new system and WBENC needs to develop enhanced system &amp; process improvements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–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09">
                <a:tc>
                  <a:txBody>
                    <a:bodyPr/>
                    <a:lstStyle/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analysis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WBENC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WBE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 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to ensure there are no gaps in the data collected during the certification process</a:t>
                      </a:r>
                    </a:p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endParaRPr lang="en-US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session is essential to ensuring relevant information is collected for WBENC Standards and sourcing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-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December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5009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    Selection </a:t>
                      </a: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Selection process will be determined collaboratively and technology impact will be assessed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December 2015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52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    Complete comprehensive   communication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plan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October-November 2015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04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    Complete implementation plan for transitioning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October- December 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6204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en-US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37341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BENC">
      <a:dk1>
        <a:srgbClr val="000000"/>
      </a:dk1>
      <a:lt1>
        <a:srgbClr val="FFFFFF"/>
      </a:lt1>
      <a:dk2>
        <a:srgbClr val="7E8083"/>
      </a:dk2>
      <a:lt2>
        <a:srgbClr val="A7B2B1"/>
      </a:lt2>
      <a:accent1>
        <a:srgbClr val="008C99"/>
      </a:accent1>
      <a:accent2>
        <a:srgbClr val="FEC232"/>
      </a:accent2>
      <a:accent3>
        <a:srgbClr val="9D9FA2"/>
      </a:accent3>
      <a:accent4>
        <a:srgbClr val="712C86"/>
      </a:accent4>
      <a:accent5>
        <a:srgbClr val="ACDAE8"/>
      </a:accent5>
      <a:accent6>
        <a:srgbClr val="7FB138"/>
      </a:accent6>
      <a:hlink>
        <a:srgbClr val="005695"/>
      </a:hlink>
      <a:folHlink>
        <a:srgbClr val="A9D26D"/>
      </a:folHlink>
    </a:clrScheme>
    <a:fontScheme name="1_Office Theme">
      <a:majorFont>
        <a:latin typeface="Arial"/>
        <a:ea typeface="ＭＳ Ｐゴシック"/>
        <a:cs typeface="Geneva"/>
      </a:majorFont>
      <a:minorFont>
        <a:latin typeface="Arial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5695"/>
        </a:dk1>
        <a:lt1>
          <a:srgbClr val="FFFFFF"/>
        </a:lt1>
        <a:dk2>
          <a:srgbClr val="7E8083"/>
        </a:dk2>
        <a:lt2>
          <a:srgbClr val="A7B2B1"/>
        </a:lt2>
        <a:accent1>
          <a:srgbClr val="26BCD7"/>
        </a:accent1>
        <a:accent2>
          <a:srgbClr val="8DC43F"/>
        </a:accent2>
        <a:accent3>
          <a:srgbClr val="FFFFFF"/>
        </a:accent3>
        <a:accent4>
          <a:srgbClr val="00487E"/>
        </a:accent4>
        <a:accent5>
          <a:srgbClr val="ACDAE8"/>
        </a:accent5>
        <a:accent6>
          <a:srgbClr val="7FB138"/>
        </a:accent6>
        <a:hlink>
          <a:srgbClr val="005695"/>
        </a:hlink>
        <a:folHlink>
          <a:srgbClr val="A9D2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5366</TotalTime>
  <Words>501</Words>
  <Application>Microsoft Office PowerPoint</Application>
  <PresentationFormat>On-screen Show (4:3)</PresentationFormat>
  <Paragraphs>104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Geneva</vt:lpstr>
      <vt:lpstr>Times New Roman</vt:lpstr>
      <vt:lpstr>Wingdings</vt:lpstr>
      <vt:lpstr>1_Office Theme</vt:lpstr>
      <vt:lpstr>National Certification Committee: Digitization Update </vt:lpstr>
      <vt:lpstr>Digitization</vt:lpstr>
      <vt:lpstr>Digitization: Milestones</vt:lpstr>
      <vt:lpstr>Digitization: Milestones</vt:lpstr>
      <vt:lpstr>Digitization: Next Steps</vt:lpstr>
      <vt:lpstr>THANK YOU!</vt:lpstr>
    </vt:vector>
  </TitlesOfParts>
  <Company>Endeavour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freelance;Helen Avery</dc:creator>
  <cp:keywords>project management;project charter;Summit &amp; Salute;2013;presentation;kickoff meeting;project team leads;sponsor</cp:keywords>
  <cp:lastModifiedBy>Candace Waterman</cp:lastModifiedBy>
  <cp:revision>361</cp:revision>
  <cp:lastPrinted>2015-11-17T02:11:45Z</cp:lastPrinted>
  <dcterms:created xsi:type="dcterms:W3CDTF">2011-02-09T16:13:10Z</dcterms:created>
  <dcterms:modified xsi:type="dcterms:W3CDTF">2015-11-17T02:12:31Z</dcterms:modified>
</cp:coreProperties>
</file>