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4.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5.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1"/>
    <p:sldMasterId id="2147483715" r:id="rId2"/>
    <p:sldMasterId id="2147483724" r:id="rId3"/>
    <p:sldMasterId id="2147483732" r:id="rId4"/>
    <p:sldMasterId id="2147483740" r:id="rId5"/>
    <p:sldMasterId id="2147483748" r:id="rId6"/>
  </p:sldMasterIdLst>
  <p:notesMasterIdLst>
    <p:notesMasterId r:id="rId35"/>
  </p:notesMasterIdLst>
  <p:handoutMasterIdLst>
    <p:handoutMasterId r:id="rId36"/>
  </p:handoutMasterIdLst>
  <p:sldIdLst>
    <p:sldId id="353" r:id="rId7"/>
    <p:sldId id="354" r:id="rId8"/>
    <p:sldId id="356" r:id="rId9"/>
    <p:sldId id="357" r:id="rId10"/>
    <p:sldId id="358" r:id="rId11"/>
    <p:sldId id="261" r:id="rId12"/>
    <p:sldId id="317" r:id="rId13"/>
    <p:sldId id="337" r:id="rId14"/>
    <p:sldId id="332" r:id="rId15"/>
    <p:sldId id="324" r:id="rId16"/>
    <p:sldId id="347" r:id="rId17"/>
    <p:sldId id="344" r:id="rId18"/>
    <p:sldId id="345" r:id="rId19"/>
    <p:sldId id="292" r:id="rId20"/>
    <p:sldId id="359" r:id="rId21"/>
    <p:sldId id="360" r:id="rId22"/>
    <p:sldId id="361" r:id="rId23"/>
    <p:sldId id="362" r:id="rId24"/>
    <p:sldId id="363" r:id="rId25"/>
    <p:sldId id="364" r:id="rId26"/>
    <p:sldId id="365" r:id="rId27"/>
    <p:sldId id="366" r:id="rId28"/>
    <p:sldId id="367" r:id="rId29"/>
    <p:sldId id="348" r:id="rId30"/>
    <p:sldId id="349" r:id="rId31"/>
    <p:sldId id="350" r:id="rId32"/>
    <p:sldId id="351" r:id="rId33"/>
    <p:sldId id="352" r:id="rId34"/>
  </p:sldIdLst>
  <p:sldSz cx="9144000" cy="6858000" type="screen4x3"/>
  <p:notesSz cx="7023100" cy="9309100"/>
  <p:defaultTextStyle>
    <a:defPPr>
      <a:defRPr lang="en-US"/>
    </a:defPPr>
    <a:lvl1pPr algn="l" defTabSz="457200" rtl="0" fontAlgn="base">
      <a:spcBef>
        <a:spcPct val="0"/>
      </a:spcBef>
      <a:spcAft>
        <a:spcPct val="0"/>
      </a:spcAft>
      <a:defRPr b="1" kern="1200">
        <a:solidFill>
          <a:schemeClr val="tx1"/>
        </a:solidFill>
        <a:latin typeface="Arial" charset="0"/>
        <a:ea typeface="MS PGothic" charset="0"/>
        <a:cs typeface="MS PGothic" charset="0"/>
      </a:defRPr>
    </a:lvl1pPr>
    <a:lvl2pPr marL="457200" algn="l" defTabSz="457200" rtl="0" fontAlgn="base">
      <a:spcBef>
        <a:spcPct val="0"/>
      </a:spcBef>
      <a:spcAft>
        <a:spcPct val="0"/>
      </a:spcAft>
      <a:defRPr b="1" kern="1200">
        <a:solidFill>
          <a:schemeClr val="tx1"/>
        </a:solidFill>
        <a:latin typeface="Arial" charset="0"/>
        <a:ea typeface="MS PGothic" charset="0"/>
        <a:cs typeface="MS PGothic" charset="0"/>
      </a:defRPr>
    </a:lvl2pPr>
    <a:lvl3pPr marL="914400" algn="l" defTabSz="457200" rtl="0" fontAlgn="base">
      <a:spcBef>
        <a:spcPct val="0"/>
      </a:spcBef>
      <a:spcAft>
        <a:spcPct val="0"/>
      </a:spcAft>
      <a:defRPr b="1" kern="1200">
        <a:solidFill>
          <a:schemeClr val="tx1"/>
        </a:solidFill>
        <a:latin typeface="Arial" charset="0"/>
        <a:ea typeface="MS PGothic" charset="0"/>
        <a:cs typeface="MS PGothic" charset="0"/>
      </a:defRPr>
    </a:lvl3pPr>
    <a:lvl4pPr marL="1371600" algn="l" defTabSz="457200" rtl="0" fontAlgn="base">
      <a:spcBef>
        <a:spcPct val="0"/>
      </a:spcBef>
      <a:spcAft>
        <a:spcPct val="0"/>
      </a:spcAft>
      <a:defRPr b="1" kern="1200">
        <a:solidFill>
          <a:schemeClr val="tx1"/>
        </a:solidFill>
        <a:latin typeface="Arial" charset="0"/>
        <a:ea typeface="MS PGothic" charset="0"/>
        <a:cs typeface="MS PGothic" charset="0"/>
      </a:defRPr>
    </a:lvl4pPr>
    <a:lvl5pPr marL="1828800" algn="l" defTabSz="457200" rtl="0" fontAlgn="base">
      <a:spcBef>
        <a:spcPct val="0"/>
      </a:spcBef>
      <a:spcAft>
        <a:spcPct val="0"/>
      </a:spcAft>
      <a:defRPr b="1" kern="1200">
        <a:solidFill>
          <a:schemeClr val="tx1"/>
        </a:solidFill>
        <a:latin typeface="Arial" charset="0"/>
        <a:ea typeface="MS PGothic" charset="0"/>
        <a:cs typeface="MS PGothic" charset="0"/>
      </a:defRPr>
    </a:lvl5pPr>
    <a:lvl6pPr marL="2286000" algn="l" defTabSz="457200" rtl="0" eaLnBrk="1" latinLnBrk="0" hangingPunct="1">
      <a:defRPr b="1" kern="1200">
        <a:solidFill>
          <a:schemeClr val="tx1"/>
        </a:solidFill>
        <a:latin typeface="Arial" charset="0"/>
        <a:ea typeface="MS PGothic" charset="0"/>
        <a:cs typeface="MS PGothic" charset="0"/>
      </a:defRPr>
    </a:lvl6pPr>
    <a:lvl7pPr marL="2743200" algn="l" defTabSz="457200" rtl="0" eaLnBrk="1" latinLnBrk="0" hangingPunct="1">
      <a:defRPr b="1" kern="1200">
        <a:solidFill>
          <a:schemeClr val="tx1"/>
        </a:solidFill>
        <a:latin typeface="Arial" charset="0"/>
        <a:ea typeface="MS PGothic" charset="0"/>
        <a:cs typeface="MS PGothic" charset="0"/>
      </a:defRPr>
    </a:lvl7pPr>
    <a:lvl8pPr marL="3200400" algn="l" defTabSz="457200" rtl="0" eaLnBrk="1" latinLnBrk="0" hangingPunct="1">
      <a:defRPr b="1" kern="1200">
        <a:solidFill>
          <a:schemeClr val="tx1"/>
        </a:solidFill>
        <a:latin typeface="Arial" charset="0"/>
        <a:ea typeface="MS PGothic" charset="0"/>
        <a:cs typeface="MS PGothic" charset="0"/>
      </a:defRPr>
    </a:lvl8pPr>
    <a:lvl9pPr marL="3657600" algn="l" defTabSz="457200" rtl="0" eaLnBrk="1" latinLnBrk="0" hangingPunct="1">
      <a:defRPr b="1" kern="1200">
        <a:solidFill>
          <a:schemeClr val="tx1"/>
        </a:solidFill>
        <a:latin typeface="Arial" charset="0"/>
        <a:ea typeface="MS PGothic" charset="0"/>
        <a:cs typeface="MS PGothic" charset="0"/>
      </a:defRPr>
    </a:lvl9pPr>
  </p:defaultTextStyle>
  <p:extLst>
    <p:ext uri="{EFAFB233-063F-42B5-8137-9DF3F51BA10A}">
      <p15:sldGuideLst xmlns:p15="http://schemas.microsoft.com/office/powerpoint/2012/main">
        <p15:guide id="1" orient="horz" pos="3489">
          <p15:clr>
            <a:srgbClr val="A4A3A4"/>
          </p15:clr>
        </p15:guide>
        <p15:guide id="2" orient="horz" pos="760">
          <p15:clr>
            <a:srgbClr val="A4A3A4"/>
          </p15:clr>
        </p15:guide>
        <p15:guide id="3" orient="horz" pos="3744">
          <p15:clr>
            <a:srgbClr val="A4A3A4"/>
          </p15:clr>
        </p15:guide>
        <p15:guide id="4" orient="horz" pos="1161">
          <p15:clr>
            <a:srgbClr val="A4A3A4"/>
          </p15:clr>
        </p15:guide>
        <p15:guide id="5" orient="horz" pos="3269">
          <p15:clr>
            <a:srgbClr val="A4A3A4"/>
          </p15:clr>
        </p15:guide>
        <p15:guide id="6" orient="horz" pos="1826">
          <p15:clr>
            <a:srgbClr val="A4A3A4"/>
          </p15:clr>
        </p15:guide>
        <p15:guide id="7" pos="3442">
          <p15:clr>
            <a:srgbClr val="A4A3A4"/>
          </p15:clr>
        </p15:guide>
        <p15:guide id="8" pos="242">
          <p15:clr>
            <a:srgbClr val="A4A3A4"/>
          </p15:clr>
        </p15:guide>
        <p15:guide id="9" pos="1796">
          <p15:clr>
            <a:srgbClr val="A4A3A4"/>
          </p15:clr>
        </p15:guide>
        <p15:guide id="10" pos="5517">
          <p15:clr>
            <a:srgbClr val="A4A3A4"/>
          </p15:clr>
        </p15:guide>
        <p15:guide id="11" pos="3975">
          <p15:clr>
            <a:srgbClr val="A4A3A4"/>
          </p15:clr>
        </p15:guide>
        <p15:guide id="12" pos="4104">
          <p15:clr>
            <a:srgbClr val="A4A3A4"/>
          </p15:clr>
        </p15:guide>
        <p15:guide id="13" pos="169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9DC"/>
    <a:srgbClr val="F9F9F8"/>
    <a:srgbClr val="333333"/>
    <a:srgbClr val="14508B"/>
    <a:srgbClr val="0F467A"/>
    <a:srgbClr val="2C2C2C"/>
    <a:srgbClr val="171717"/>
    <a:srgbClr val="616161"/>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14" autoAdjust="0"/>
    <p:restoredTop sz="95405" autoAdjust="0"/>
  </p:normalViewPr>
  <p:slideViewPr>
    <p:cSldViewPr snapToGrid="0">
      <p:cViewPr varScale="1">
        <p:scale>
          <a:sx n="85" d="100"/>
          <a:sy n="85" d="100"/>
        </p:scale>
        <p:origin x="1469" y="58"/>
      </p:cViewPr>
      <p:guideLst>
        <p:guide orient="horz" pos="3489"/>
        <p:guide orient="horz" pos="760"/>
        <p:guide orient="horz" pos="3744"/>
        <p:guide orient="horz" pos="1161"/>
        <p:guide orient="horz" pos="3269"/>
        <p:guide orient="horz" pos="1826"/>
        <p:guide pos="3442"/>
        <p:guide pos="242"/>
        <p:guide pos="1796"/>
        <p:guide pos="5517"/>
        <p:guide pos="3975"/>
        <p:guide pos="4104"/>
        <p:guide pos="1691"/>
      </p:guideLst>
    </p:cSldViewPr>
  </p:slideViewPr>
  <p:outlineViewPr>
    <p:cViewPr>
      <p:scale>
        <a:sx n="75" d="100"/>
        <a:sy n="75"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3" d="100"/>
          <a:sy n="83" d="100"/>
        </p:scale>
        <p:origin x="-3204" y="-102"/>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heme" Target="theme/theme1.xml"/><Relationship Id="rId21" Type="http://schemas.openxmlformats.org/officeDocument/2006/relationships/slide" Target="slides/slide15.xml"/><Relationship Id="rId34" Type="http://schemas.openxmlformats.org/officeDocument/2006/relationships/slide" Target="slides/slide28.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notesMaster" Target="notesMasters/notesMaster1.xml"/><Relationship Id="rId8" Type="http://schemas.openxmlformats.org/officeDocument/2006/relationships/slide" Target="slides/slide2.xml"/><Relationship Id="rId3" Type="http://schemas.openxmlformats.org/officeDocument/2006/relationships/slideMaster" Target="slideMasters/slideMaster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16798584527066743"/>
          <c:y val="3.4958772984030974E-2"/>
          <c:w val="0.8829712692163475"/>
          <c:h val="0.85460987831066648"/>
        </c:manualLayout>
      </c:layout>
      <c:barChart>
        <c:barDir val="col"/>
        <c:grouping val="clustered"/>
        <c:varyColors val="0"/>
        <c:ser>
          <c:idx val="0"/>
          <c:order val="0"/>
          <c:tx>
            <c:strRef>
              <c:f>Sheet1!$B$1</c:f>
              <c:strCache>
                <c:ptCount val="1"/>
                <c:pt idx="0">
                  <c:v>2016 Actual</c:v>
                </c:pt>
              </c:strCache>
            </c:strRef>
          </c:tx>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c:spPr>
          <c:invertIfNegative val="0"/>
          <c:dPt>
            <c:idx val="0"/>
            <c:invertIfNegative val="0"/>
            <c:bubble3D val="0"/>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w="25400" cap="flat" cmpd="sng" algn="ctr">
                <a:solidFill>
                  <a:schemeClr val="accent1">
                    <a:shade val="50000"/>
                  </a:schemeClr>
                </a:solidFill>
                <a:prstDash val="solid"/>
              </a:ln>
              <a:effectLst/>
            </c:spPr>
          </c:dPt>
          <c:dPt>
            <c:idx val="1"/>
            <c:invertIfNegative val="0"/>
            <c:bubble3D val="0"/>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solidFill>
                  <a:schemeClr val="accent1"/>
                </a:solidFill>
              </a:ln>
            </c:spPr>
          </c:dPt>
          <c:dLbls>
            <c:dLbl>
              <c:idx val="0"/>
              <c:layout>
                <c:manualLayout>
                  <c:x val="-2.6592272782878266E-2"/>
                  <c:y val="-1.100076846735799E-2"/>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1"/>
              <c:layout>
                <c:manualLayout>
                  <c:x val="-2.9817307319343702E-2"/>
                  <c:y val="-1.8382558793433215E-2"/>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2"/>
              <c:layout>
                <c:manualLayout>
                  <c:x val="-2.3406623243712571E-3"/>
                  <c:y val="-1.5338916826189237E-3"/>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800" baseline="0">
                    <a:latin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Revenue</c:v>
                </c:pt>
                <c:pt idx="1">
                  <c:v>Expenses</c:v>
                </c:pt>
                <c:pt idx="2">
                  <c:v>Net Income</c:v>
                </c:pt>
              </c:strCache>
            </c:strRef>
          </c:cat>
          <c:val>
            <c:numRef>
              <c:f>Sheet1!$B$2:$B$4</c:f>
              <c:numCache>
                <c:formatCode>#,##0_);\(#,##0\)</c:formatCode>
                <c:ptCount val="3"/>
                <c:pt idx="0">
                  <c:v>10964</c:v>
                </c:pt>
                <c:pt idx="1">
                  <c:v>10802</c:v>
                </c:pt>
                <c:pt idx="2">
                  <c:v>162</c:v>
                </c:pt>
              </c:numCache>
            </c:numRef>
          </c:val>
        </c:ser>
        <c:ser>
          <c:idx val="1"/>
          <c:order val="1"/>
          <c:tx>
            <c:strRef>
              <c:f>Sheet1!$C$1</c:f>
              <c:strCache>
                <c:ptCount val="1"/>
                <c:pt idx="0">
                  <c:v>2016 Reforecast (August)</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6200000" scaled="1"/>
              <a:tileRect/>
            </a:gradFill>
          </c:spPr>
          <c:invertIfNegative val="0"/>
          <c:dLbls>
            <c:dLbl>
              <c:idx val="0"/>
              <c:layout>
                <c:manualLayout>
                  <c:x val="2.7835645212783413E-3"/>
                  <c:y val="5.6093248279874086E-4"/>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1"/>
              <c:layout>
                <c:manualLayout>
                  <c:x val="3.2526040345752538E-3"/>
                  <c:y val="-8.1488376018300397E-3"/>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2"/>
              <c:layout>
                <c:manualLayout>
                  <c:x val="-4.5194881143836912E-3"/>
                  <c:y val="-1.0110782643836072E-2"/>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800" baseline="0">
                    <a:latin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Revenue</c:v>
                </c:pt>
                <c:pt idx="1">
                  <c:v>Expenses</c:v>
                </c:pt>
                <c:pt idx="2">
                  <c:v>Net Income</c:v>
                </c:pt>
              </c:strCache>
            </c:strRef>
          </c:cat>
          <c:val>
            <c:numRef>
              <c:f>Sheet1!$C$2:$C$4</c:f>
              <c:numCache>
                <c:formatCode>#,##0_);\(#,##0\)</c:formatCode>
                <c:ptCount val="3"/>
                <c:pt idx="0">
                  <c:v>10914</c:v>
                </c:pt>
                <c:pt idx="1">
                  <c:v>10732</c:v>
                </c:pt>
                <c:pt idx="2">
                  <c:v>182</c:v>
                </c:pt>
              </c:numCache>
            </c:numRef>
          </c:val>
        </c:ser>
        <c:ser>
          <c:idx val="2"/>
          <c:order val="2"/>
          <c:tx>
            <c:strRef>
              <c:f>Sheet1!$D$1</c:f>
              <c:strCache>
                <c:ptCount val="1"/>
                <c:pt idx="0">
                  <c:v>2016 Budget</c:v>
                </c:pt>
              </c:strCache>
            </c:strRef>
          </c:tx>
          <c:spPr>
            <a:gradFill flip="none" rotWithShape="1">
              <a:gsLst>
                <a:gs pos="0">
                  <a:schemeClr val="bg1">
                    <a:lumMod val="75000"/>
                    <a:shade val="30000"/>
                    <a:satMod val="115000"/>
                  </a:schemeClr>
                </a:gs>
                <a:gs pos="50000">
                  <a:schemeClr val="bg1">
                    <a:lumMod val="75000"/>
                    <a:shade val="67500"/>
                    <a:satMod val="115000"/>
                  </a:schemeClr>
                </a:gs>
                <a:gs pos="100000">
                  <a:schemeClr val="bg1">
                    <a:lumMod val="75000"/>
                    <a:shade val="100000"/>
                    <a:satMod val="115000"/>
                  </a:schemeClr>
                </a:gs>
              </a:gsLst>
              <a:lin ang="16200000" scaled="1"/>
              <a:tileRect/>
            </a:gradFill>
          </c:spPr>
          <c:invertIfNegative val="0"/>
          <c:dLbls>
            <c:dLbl>
              <c:idx val="0"/>
              <c:layout>
                <c:manualLayout>
                  <c:x val="3.1830238726790451E-2"/>
                  <c:y val="5.1528698239016882E-3"/>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3.183023872679034E-2"/>
                  <c:y val="-2.5764349119508441E-3"/>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1.5157256536566881E-3"/>
                  <c:y val="-1.0305739647803376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wrap="square" lIns="38100" tIns="19050" rIns="38100" bIns="19050" anchor="ctr">
                <a:spAutoFit/>
              </a:bodyPr>
              <a:lstStyle/>
              <a:p>
                <a:pPr>
                  <a:defRPr baseline="0">
                    <a:latin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Revenue</c:v>
                </c:pt>
                <c:pt idx="1">
                  <c:v>Expenses</c:v>
                </c:pt>
                <c:pt idx="2">
                  <c:v>Net Income</c:v>
                </c:pt>
              </c:strCache>
            </c:strRef>
          </c:cat>
          <c:val>
            <c:numRef>
              <c:f>Sheet1!$D$2:$D$4</c:f>
              <c:numCache>
                <c:formatCode>#,##0_);\(#,##0\)</c:formatCode>
                <c:ptCount val="3"/>
                <c:pt idx="0">
                  <c:v>10632</c:v>
                </c:pt>
                <c:pt idx="1">
                  <c:v>10450</c:v>
                </c:pt>
                <c:pt idx="2">
                  <c:v>182</c:v>
                </c:pt>
              </c:numCache>
            </c:numRef>
          </c:val>
        </c:ser>
        <c:dLbls>
          <c:showLegendKey val="0"/>
          <c:showVal val="1"/>
          <c:showCatName val="0"/>
          <c:showSerName val="0"/>
          <c:showPercent val="0"/>
          <c:showBubbleSize val="0"/>
        </c:dLbls>
        <c:gapWidth val="150"/>
        <c:axId val="244862912"/>
        <c:axId val="244863472"/>
      </c:barChart>
      <c:catAx>
        <c:axId val="244862912"/>
        <c:scaling>
          <c:orientation val="minMax"/>
        </c:scaling>
        <c:delete val="0"/>
        <c:axPos val="b"/>
        <c:numFmt formatCode="General" sourceLinked="0"/>
        <c:majorTickMark val="out"/>
        <c:minorTickMark val="none"/>
        <c:tickLblPos val="low"/>
        <c:txPr>
          <a:bodyPr/>
          <a:lstStyle/>
          <a:p>
            <a:pPr>
              <a:defRPr b="1" i="0" baseline="0">
                <a:latin typeface="Arial" panose="020B0604020202020204" pitchFamily="34" charset="0"/>
              </a:defRPr>
            </a:pPr>
            <a:endParaRPr lang="en-US"/>
          </a:p>
        </c:txPr>
        <c:crossAx val="244863472"/>
        <c:crosses val="autoZero"/>
        <c:auto val="1"/>
        <c:lblAlgn val="ctr"/>
        <c:lblOffset val="100"/>
        <c:noMultiLvlLbl val="0"/>
      </c:catAx>
      <c:valAx>
        <c:axId val="244863472"/>
        <c:scaling>
          <c:orientation val="minMax"/>
        </c:scaling>
        <c:delete val="0"/>
        <c:axPos val="l"/>
        <c:majorGridlines/>
        <c:numFmt formatCode="#,##0_);\(#,##0\)" sourceLinked="1"/>
        <c:majorTickMark val="out"/>
        <c:minorTickMark val="none"/>
        <c:tickLblPos val="nextTo"/>
        <c:txPr>
          <a:bodyPr/>
          <a:lstStyle/>
          <a:p>
            <a:pPr>
              <a:defRPr sz="1600">
                <a:latin typeface="Arial Black" pitchFamily="34" charset="0"/>
              </a:defRPr>
            </a:pPr>
            <a:endParaRPr lang="en-US"/>
          </a:p>
        </c:txPr>
        <c:crossAx val="244862912"/>
        <c:crosses val="autoZero"/>
        <c:crossBetween val="between"/>
      </c:valAx>
    </c:plotArea>
    <c:legend>
      <c:legendPos val="tr"/>
      <c:layout>
        <c:manualLayout>
          <c:xMode val="edge"/>
          <c:yMode val="edge"/>
          <c:x val="0.7235268668339534"/>
          <c:y val="4.7946642235842392E-2"/>
          <c:w val="0.25747237828693165"/>
          <c:h val="0.41835744362476401"/>
        </c:manualLayout>
      </c:layout>
      <c:overlay val="1"/>
      <c:txPr>
        <a:bodyPr/>
        <a:lstStyle/>
        <a:p>
          <a:pPr>
            <a:defRPr sz="1600" b="1" i="0" baseline="0">
              <a:latin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12530133998502177"/>
          <c:y val="3.4958772984030974E-2"/>
          <c:w val="0.8829712692163475"/>
          <c:h val="0.85460987831066648"/>
        </c:manualLayout>
      </c:layout>
      <c:barChart>
        <c:barDir val="col"/>
        <c:grouping val="clustered"/>
        <c:varyColors val="0"/>
        <c:ser>
          <c:idx val="0"/>
          <c:order val="0"/>
          <c:tx>
            <c:strRef>
              <c:f>Sheet1!$B$1</c:f>
              <c:strCache>
                <c:ptCount val="1"/>
                <c:pt idx="0">
                  <c:v>2016 Actual (Unaudited)</c:v>
                </c:pt>
              </c:strCache>
            </c:strRef>
          </c:tx>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c:spPr>
          <c:invertIfNegative val="0"/>
          <c:dPt>
            <c:idx val="0"/>
            <c:invertIfNegative val="0"/>
            <c:bubble3D val="0"/>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w="25400" cap="flat" cmpd="sng" algn="ctr">
                <a:solidFill>
                  <a:schemeClr val="accent1">
                    <a:shade val="50000"/>
                  </a:schemeClr>
                </a:solidFill>
                <a:prstDash val="solid"/>
              </a:ln>
              <a:effectLst/>
            </c:spPr>
          </c:dPt>
          <c:dPt>
            <c:idx val="1"/>
            <c:invertIfNegative val="0"/>
            <c:bubble3D val="0"/>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solidFill>
                  <a:schemeClr val="accent1"/>
                </a:solidFill>
              </a:ln>
            </c:spPr>
          </c:dPt>
          <c:dLbls>
            <c:dLbl>
              <c:idx val="0"/>
              <c:layout>
                <c:manualLayout>
                  <c:x val="-2.3488597901812746E-2"/>
                  <c:y val="3.852184357651077E-3"/>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1"/>
              <c:layout>
                <c:manualLayout>
                  <c:x val="-2.3032519657540648E-2"/>
                  <c:y val="-3.4751087506094594E-4"/>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2"/>
              <c:layout>
                <c:manualLayout>
                  <c:x val="-5.3721136316845228E-3"/>
                  <c:y val="-9.2631964184714567E-3"/>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800" b="1" i="0" baseline="0">
                    <a:latin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Revenue</c:v>
                </c:pt>
                <c:pt idx="1">
                  <c:v>Expenses</c:v>
                </c:pt>
                <c:pt idx="2">
                  <c:v>Net Income</c:v>
                </c:pt>
              </c:strCache>
            </c:strRef>
          </c:cat>
          <c:val>
            <c:numRef>
              <c:f>Sheet1!$B$2:$B$4</c:f>
              <c:numCache>
                <c:formatCode>#,##0_);\(#,##0\)</c:formatCode>
                <c:ptCount val="3"/>
                <c:pt idx="0">
                  <c:v>10964</c:v>
                </c:pt>
                <c:pt idx="1">
                  <c:v>10802</c:v>
                </c:pt>
                <c:pt idx="2">
                  <c:v>162</c:v>
                </c:pt>
              </c:numCache>
            </c:numRef>
          </c:val>
        </c:ser>
        <c:ser>
          <c:idx val="1"/>
          <c:order val="1"/>
          <c:tx>
            <c:strRef>
              <c:f>Sheet1!$C$1</c:f>
              <c:strCache>
                <c:ptCount val="1"/>
                <c:pt idx="0">
                  <c:v>2017 Budget  </c:v>
                </c:pt>
              </c:strCache>
            </c:strRef>
          </c:tx>
          <c:spPr>
            <a:gradFill flip="none" rotWithShape="1">
              <a:gsLst>
                <a:gs pos="0">
                  <a:schemeClr val="bg1">
                    <a:lumMod val="75000"/>
                    <a:shade val="30000"/>
                    <a:satMod val="115000"/>
                  </a:schemeClr>
                </a:gs>
                <a:gs pos="50000">
                  <a:schemeClr val="bg1">
                    <a:lumMod val="75000"/>
                    <a:shade val="67500"/>
                    <a:satMod val="115000"/>
                  </a:schemeClr>
                </a:gs>
                <a:gs pos="100000">
                  <a:schemeClr val="bg1">
                    <a:lumMod val="75000"/>
                    <a:shade val="100000"/>
                    <a:satMod val="115000"/>
                  </a:schemeClr>
                </a:gs>
              </a:gsLst>
              <a:lin ang="16200000" scaled="1"/>
              <a:tileRect/>
            </a:gradFill>
          </c:spPr>
          <c:invertIfNegative val="0"/>
          <c:dLbls>
            <c:dLbl>
              <c:idx val="0"/>
              <c:layout>
                <c:manualLayout>
                  <c:x val="-1.7636124396917228E-3"/>
                  <c:y val="-9.7448071650046292E-3"/>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1"/>
              <c:layout>
                <c:manualLayout>
                  <c:x val="2.2115272726187742E-4"/>
                  <c:y val="-8.1488376018300397E-3"/>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2"/>
              <c:layout>
                <c:manualLayout>
                  <c:x val="-4.5194881143835802E-3"/>
                  <c:y val="-7.534347731885228E-3"/>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800" b="1" i="0" baseline="0">
                    <a:latin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Revenue</c:v>
                </c:pt>
                <c:pt idx="1">
                  <c:v>Expenses</c:v>
                </c:pt>
                <c:pt idx="2">
                  <c:v>Net Income</c:v>
                </c:pt>
              </c:strCache>
            </c:strRef>
          </c:cat>
          <c:val>
            <c:numRef>
              <c:f>Sheet1!$C$2:$C$4</c:f>
              <c:numCache>
                <c:formatCode>#,##0_);\(#,##0\)</c:formatCode>
                <c:ptCount val="3"/>
                <c:pt idx="0">
                  <c:v>11575</c:v>
                </c:pt>
                <c:pt idx="1">
                  <c:v>11575</c:v>
                </c:pt>
                <c:pt idx="2">
                  <c:v>0</c:v>
                </c:pt>
              </c:numCache>
            </c:numRef>
          </c:val>
        </c:ser>
        <c:dLbls>
          <c:showLegendKey val="0"/>
          <c:showVal val="1"/>
          <c:showCatName val="0"/>
          <c:showSerName val="0"/>
          <c:showPercent val="0"/>
          <c:showBubbleSize val="0"/>
        </c:dLbls>
        <c:gapWidth val="150"/>
        <c:axId val="244866832"/>
        <c:axId val="244866272"/>
      </c:barChart>
      <c:catAx>
        <c:axId val="244866832"/>
        <c:scaling>
          <c:orientation val="minMax"/>
        </c:scaling>
        <c:delete val="0"/>
        <c:axPos val="b"/>
        <c:numFmt formatCode="General" sourceLinked="0"/>
        <c:majorTickMark val="out"/>
        <c:minorTickMark val="none"/>
        <c:tickLblPos val="low"/>
        <c:txPr>
          <a:bodyPr/>
          <a:lstStyle/>
          <a:p>
            <a:pPr>
              <a:defRPr b="1" i="0" baseline="0">
                <a:latin typeface="Arial" panose="020B0604020202020204" pitchFamily="34" charset="0"/>
              </a:defRPr>
            </a:pPr>
            <a:endParaRPr lang="en-US"/>
          </a:p>
        </c:txPr>
        <c:crossAx val="244866272"/>
        <c:crosses val="autoZero"/>
        <c:auto val="1"/>
        <c:lblAlgn val="ctr"/>
        <c:lblOffset val="100"/>
        <c:noMultiLvlLbl val="0"/>
      </c:catAx>
      <c:valAx>
        <c:axId val="244866272"/>
        <c:scaling>
          <c:orientation val="minMax"/>
        </c:scaling>
        <c:delete val="0"/>
        <c:axPos val="l"/>
        <c:majorGridlines/>
        <c:numFmt formatCode="#,##0_);\(#,##0\)" sourceLinked="1"/>
        <c:majorTickMark val="out"/>
        <c:minorTickMark val="none"/>
        <c:tickLblPos val="nextTo"/>
        <c:txPr>
          <a:bodyPr/>
          <a:lstStyle/>
          <a:p>
            <a:pPr>
              <a:defRPr sz="1600">
                <a:latin typeface="Arial Black" pitchFamily="34" charset="0"/>
              </a:defRPr>
            </a:pPr>
            <a:endParaRPr lang="en-US"/>
          </a:p>
        </c:txPr>
        <c:crossAx val="244866832"/>
        <c:crosses val="autoZero"/>
        <c:crossBetween val="between"/>
      </c:valAx>
    </c:plotArea>
    <c:legend>
      <c:legendPos val="tr"/>
      <c:layout>
        <c:manualLayout>
          <c:xMode val="edge"/>
          <c:yMode val="edge"/>
          <c:x val="0.71746393216738336"/>
          <c:y val="2.6124198933565046E-2"/>
          <c:w val="0.24808908898867987"/>
          <c:h val="0.2921121329391726"/>
        </c:manualLayout>
      </c:layout>
      <c:overlay val="1"/>
      <c:txPr>
        <a:bodyPr/>
        <a:lstStyle/>
        <a:p>
          <a:pPr>
            <a:defRPr sz="1800" b="1" i="0" baseline="0">
              <a:latin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drawings/_rels/drawing1.xml.rels><?xml version="1.0" encoding="UTF-8" standalone="yes"?>
<Relationships xmlns="http://schemas.openxmlformats.org/package/2006/relationships"><Relationship Id="rId1" Type="http://schemas.openxmlformats.org/officeDocument/2006/relationships/image" Target="../media/image12.png"/></Relationships>
</file>

<file path=ppt/drawings/_rels/drawing2.xml.rels><?xml version="1.0" encoding="UTF-8" standalone="yes"?>
<Relationships xmlns="http://schemas.openxmlformats.org/package/2006/relationships"><Relationship Id="rId1" Type="http://schemas.openxmlformats.org/officeDocument/2006/relationships/image" Target="../media/image12.png"/></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emf"/></Relationships>
</file>

<file path=ppt/drawings/drawing1.xml><?xml version="1.0" encoding="utf-8"?>
<c:userShapes xmlns:c="http://schemas.openxmlformats.org/drawingml/2006/chart">
  <cdr:relSizeAnchor xmlns:cdr="http://schemas.openxmlformats.org/drawingml/2006/chartDrawing">
    <cdr:from>
      <cdr:x>1.19348E-7</cdr:x>
      <cdr:y>0.92423</cdr:y>
    </cdr:from>
    <cdr:to>
      <cdr:x>0.13555</cdr:x>
      <cdr:y>1</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1" y="4555787"/>
          <a:ext cx="1135788" cy="373505"/>
        </a:xfrm>
        <a:prstGeom xmlns:a="http://schemas.openxmlformats.org/drawingml/2006/main" prst="rect">
          <a:avLst/>
        </a:prstGeom>
      </cdr:spPr>
    </cdr:pic>
  </cdr:relSizeAnchor>
  <cdr:relSizeAnchor xmlns:cdr="http://schemas.openxmlformats.org/drawingml/2006/chartDrawing">
    <cdr:from>
      <cdr:x>0.72125</cdr:x>
      <cdr:y>0.8145</cdr:y>
    </cdr:from>
    <cdr:to>
      <cdr:x>0.83039</cdr:x>
      <cdr:y>1</cdr:y>
    </cdr:to>
    <cdr:sp macro="" textlink="">
      <cdr:nvSpPr>
        <cdr:cNvPr id="3" name="TextBox 2"/>
        <cdr:cNvSpPr txBox="1"/>
      </cdr:nvSpPr>
      <cdr:spPr>
        <a:xfrm xmlns:a="http://schemas.openxmlformats.org/drawingml/2006/main">
          <a:off x="6043258" y="420546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0.82615</cdr:x>
      <cdr:y>0.7541</cdr:y>
    </cdr:from>
    <cdr:to>
      <cdr:x>0.83992</cdr:x>
      <cdr:y>0.82074</cdr:y>
    </cdr:to>
    <cdr:sp macro="" textlink="">
      <cdr:nvSpPr>
        <cdr:cNvPr id="4" name="TextBox 3"/>
        <cdr:cNvSpPr txBox="1"/>
      </cdr:nvSpPr>
      <cdr:spPr>
        <a:xfrm xmlns:a="http://schemas.openxmlformats.org/drawingml/2006/main">
          <a:off x="6922149" y="3717197"/>
          <a:ext cx="115408" cy="32847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8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1.19348E-7</cdr:x>
      <cdr:y>0.91991</cdr:y>
    </cdr:from>
    <cdr:to>
      <cdr:x>0.14327</cdr:x>
      <cdr:y>1</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1" y="4534522"/>
          <a:ext cx="1200452" cy="394770"/>
        </a:xfrm>
        <a:prstGeom xmlns:a="http://schemas.openxmlformats.org/drawingml/2006/main" prst="rect">
          <a:avLst/>
        </a:prstGeom>
      </cdr:spPr>
    </cdr:pic>
  </cdr:relSizeAnchor>
  <cdr:relSizeAnchor xmlns:cdr="http://schemas.openxmlformats.org/drawingml/2006/chartDrawing">
    <cdr:from>
      <cdr:x>0.72125</cdr:x>
      <cdr:y>0.8145</cdr:y>
    </cdr:from>
    <cdr:to>
      <cdr:x>0.83039</cdr:x>
      <cdr:y>1</cdr:y>
    </cdr:to>
    <cdr:sp macro="" textlink="">
      <cdr:nvSpPr>
        <cdr:cNvPr id="3" name="TextBox 2"/>
        <cdr:cNvSpPr txBox="1"/>
      </cdr:nvSpPr>
      <cdr:spPr>
        <a:xfrm xmlns:a="http://schemas.openxmlformats.org/drawingml/2006/main">
          <a:off x="6043258" y="420546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0.82615</cdr:x>
      <cdr:y>0.7541</cdr:y>
    </cdr:from>
    <cdr:to>
      <cdr:x>0.83992</cdr:x>
      <cdr:y>0.82074</cdr:y>
    </cdr:to>
    <cdr:sp macro="" textlink="">
      <cdr:nvSpPr>
        <cdr:cNvPr id="4" name="TextBox 3"/>
        <cdr:cNvSpPr txBox="1"/>
      </cdr:nvSpPr>
      <cdr:spPr>
        <a:xfrm xmlns:a="http://schemas.openxmlformats.org/drawingml/2006/main">
          <a:off x="6922149" y="3717197"/>
          <a:ext cx="115408" cy="32847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8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3" cy="465455"/>
          </a:xfrm>
          <a:prstGeom prst="rect">
            <a:avLst/>
          </a:prstGeom>
        </p:spPr>
        <p:txBody>
          <a:bodyPr vert="horz" wrap="square" lIns="93492" tIns="46745" rIns="93492" bIns="46745" numCol="1" anchor="t" anchorCtr="0" compatLnSpc="1">
            <a:prstTxWarp prst="textNoShape">
              <a:avLst/>
            </a:prstTxWarp>
          </a:bodyPr>
          <a:lstStyle>
            <a:lvl1pPr>
              <a:defRPr sz="1200" b="0">
                <a:latin typeface="Arial" charset="0"/>
                <a:ea typeface="+mn-ea"/>
                <a:cs typeface="+mn-cs"/>
              </a:defRPr>
            </a:lvl1pPr>
          </a:lstStyle>
          <a:p>
            <a:pPr>
              <a:defRPr/>
            </a:pPr>
            <a:endParaRPr lang="en-GB" dirty="0"/>
          </a:p>
        </p:txBody>
      </p:sp>
      <p:sp>
        <p:nvSpPr>
          <p:cNvPr id="3" name="Date Placeholder 2"/>
          <p:cNvSpPr>
            <a:spLocks noGrp="1"/>
          </p:cNvSpPr>
          <p:nvPr>
            <p:ph type="dt" sz="quarter" idx="1"/>
          </p:nvPr>
        </p:nvSpPr>
        <p:spPr>
          <a:xfrm>
            <a:off x="3978132" y="1"/>
            <a:ext cx="3043343" cy="465455"/>
          </a:xfrm>
          <a:prstGeom prst="rect">
            <a:avLst/>
          </a:prstGeom>
        </p:spPr>
        <p:txBody>
          <a:bodyPr vert="horz" wrap="square" lIns="93492" tIns="46745" rIns="93492" bIns="46745" numCol="1" anchor="t" anchorCtr="0" compatLnSpc="1">
            <a:prstTxWarp prst="textNoShape">
              <a:avLst/>
            </a:prstTxWarp>
          </a:bodyPr>
          <a:lstStyle>
            <a:lvl1pPr algn="r">
              <a:defRPr sz="1200" b="0"/>
            </a:lvl1pPr>
          </a:lstStyle>
          <a:p>
            <a:fld id="{DFB483B2-D619-A742-963C-A1EC57CE867F}" type="datetime1">
              <a:rPr lang="en-US"/>
              <a:pPr/>
              <a:t>3/21/2017</a:t>
            </a:fld>
            <a:endParaRPr lang="en-GB" dirty="0"/>
          </a:p>
        </p:txBody>
      </p:sp>
      <p:sp>
        <p:nvSpPr>
          <p:cNvPr id="4" name="Footer Placeholder 3"/>
          <p:cNvSpPr>
            <a:spLocks noGrp="1"/>
          </p:cNvSpPr>
          <p:nvPr>
            <p:ph type="ftr" sz="quarter" idx="2"/>
          </p:nvPr>
        </p:nvSpPr>
        <p:spPr>
          <a:xfrm>
            <a:off x="0" y="8842033"/>
            <a:ext cx="3043343" cy="465455"/>
          </a:xfrm>
          <a:prstGeom prst="rect">
            <a:avLst/>
          </a:prstGeom>
        </p:spPr>
        <p:txBody>
          <a:bodyPr vert="horz" wrap="square" lIns="93492" tIns="46745" rIns="93492" bIns="46745" numCol="1" anchor="b" anchorCtr="0" compatLnSpc="1">
            <a:prstTxWarp prst="textNoShape">
              <a:avLst/>
            </a:prstTxWarp>
          </a:bodyPr>
          <a:lstStyle>
            <a:lvl1pPr>
              <a:defRPr sz="1200" b="0">
                <a:latin typeface="Arial" charset="0"/>
                <a:ea typeface="+mn-ea"/>
                <a:cs typeface="+mn-cs"/>
              </a:defRPr>
            </a:lvl1pPr>
          </a:lstStyle>
          <a:p>
            <a:pPr>
              <a:defRPr/>
            </a:pPr>
            <a:endParaRPr lang="en-GB" dirty="0"/>
          </a:p>
        </p:txBody>
      </p:sp>
      <p:sp>
        <p:nvSpPr>
          <p:cNvPr id="5" name="Slide Number Placeholder 4"/>
          <p:cNvSpPr>
            <a:spLocks noGrp="1"/>
          </p:cNvSpPr>
          <p:nvPr>
            <p:ph type="sldNum" sz="quarter" idx="3"/>
          </p:nvPr>
        </p:nvSpPr>
        <p:spPr>
          <a:xfrm>
            <a:off x="3978132" y="8842033"/>
            <a:ext cx="3043343" cy="465455"/>
          </a:xfrm>
          <a:prstGeom prst="rect">
            <a:avLst/>
          </a:prstGeom>
        </p:spPr>
        <p:txBody>
          <a:bodyPr vert="horz" wrap="square" lIns="93492" tIns="46745" rIns="93492" bIns="46745" numCol="1" anchor="b" anchorCtr="0" compatLnSpc="1">
            <a:prstTxWarp prst="textNoShape">
              <a:avLst/>
            </a:prstTxWarp>
          </a:bodyPr>
          <a:lstStyle>
            <a:lvl1pPr algn="r">
              <a:defRPr sz="1200" b="0"/>
            </a:lvl1pPr>
          </a:lstStyle>
          <a:p>
            <a:fld id="{D86E4EDB-0431-FF41-BF45-38922CC112BA}" type="slidenum">
              <a:rPr lang="en-GB"/>
              <a:pPr/>
              <a:t>‹#›</a:t>
            </a:fld>
            <a:endParaRPr lang="en-GB" dirty="0"/>
          </a:p>
        </p:txBody>
      </p:sp>
    </p:spTree>
    <p:extLst>
      <p:ext uri="{BB962C8B-B14F-4D97-AF65-F5344CB8AC3E}">
        <p14:creationId xmlns:p14="http://schemas.microsoft.com/office/powerpoint/2010/main" val="22052560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wrap="square" lIns="93492" tIns="46745" rIns="93492" bIns="46745" numCol="1" anchor="ctr" anchorCtr="0" compatLnSpc="1">
            <a:prstTxWarp prst="textNoShape">
              <a:avLst/>
            </a:prstTxWarp>
          </a:bodyPr>
          <a:lstStyle/>
          <a:p>
            <a:pPr lvl="0"/>
            <a:endParaRPr lang="en-GB" noProof="0" dirty="0" smtClean="0"/>
          </a:p>
        </p:txBody>
      </p:sp>
      <p:sp>
        <p:nvSpPr>
          <p:cNvPr id="5" name="Notes Placeholder 4"/>
          <p:cNvSpPr>
            <a:spLocks noGrp="1"/>
          </p:cNvSpPr>
          <p:nvPr>
            <p:ph type="body" sz="quarter" idx="3"/>
          </p:nvPr>
        </p:nvSpPr>
        <p:spPr>
          <a:xfrm>
            <a:off x="702310" y="4421826"/>
            <a:ext cx="5618480" cy="4189095"/>
          </a:xfrm>
          <a:prstGeom prst="rect">
            <a:avLst/>
          </a:prstGeom>
        </p:spPr>
        <p:txBody>
          <a:bodyPr vert="horz" wrap="square" lIns="93492" tIns="46745" rIns="93492" bIns="46745" numCol="1" anchor="t" anchorCtr="0" compatLnSpc="1">
            <a:prstTxWarp prst="textNoShape">
              <a:avLst/>
            </a:prstTxWarp>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8" name="Slide Number Placeholder 6"/>
          <p:cNvSpPr txBox="1">
            <a:spLocks/>
          </p:cNvSpPr>
          <p:nvPr/>
        </p:nvSpPr>
        <p:spPr>
          <a:xfrm>
            <a:off x="6428089" y="8982635"/>
            <a:ext cx="443822" cy="239192"/>
          </a:xfrm>
          <a:prstGeom prst="rect">
            <a:avLst/>
          </a:prstGeom>
        </p:spPr>
        <p:txBody>
          <a:bodyPr lIns="93492" tIns="46745" rIns="93492" bIns="46745" anchor="b"/>
          <a:lstStyle>
            <a:lvl1pPr eaLnBrk="0" hangingPunct="0">
              <a:defRPr b="1">
                <a:solidFill>
                  <a:schemeClr val="tx1"/>
                </a:solidFill>
                <a:latin typeface="Arial" charset="0"/>
                <a:ea typeface="MS PGothic" charset="0"/>
                <a:cs typeface="MS PGothic" charset="0"/>
              </a:defRPr>
            </a:lvl1pPr>
            <a:lvl2pPr marL="742950" indent="-285750" eaLnBrk="0" hangingPunct="0">
              <a:defRPr b="1">
                <a:solidFill>
                  <a:schemeClr val="tx1"/>
                </a:solidFill>
                <a:latin typeface="Arial" charset="0"/>
                <a:ea typeface="MS PGothic" charset="0"/>
                <a:cs typeface="MS PGothic" charset="0"/>
              </a:defRPr>
            </a:lvl2pPr>
            <a:lvl3pPr marL="1143000" indent="-228600" eaLnBrk="0" hangingPunct="0">
              <a:defRPr b="1">
                <a:solidFill>
                  <a:schemeClr val="tx1"/>
                </a:solidFill>
                <a:latin typeface="Arial" charset="0"/>
                <a:ea typeface="MS PGothic" charset="0"/>
                <a:cs typeface="MS PGothic" charset="0"/>
              </a:defRPr>
            </a:lvl3pPr>
            <a:lvl4pPr marL="1600200" indent="-228600" eaLnBrk="0" hangingPunct="0">
              <a:defRPr b="1">
                <a:solidFill>
                  <a:schemeClr val="tx1"/>
                </a:solidFill>
                <a:latin typeface="Arial" charset="0"/>
                <a:ea typeface="MS PGothic" charset="0"/>
                <a:cs typeface="MS PGothic" charset="0"/>
              </a:defRPr>
            </a:lvl4pPr>
            <a:lvl5pPr marL="2057400" indent="-228600" eaLnBrk="0" hangingPunct="0">
              <a:defRPr b="1">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b="1">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b="1">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b="1">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b="1">
                <a:solidFill>
                  <a:schemeClr val="tx1"/>
                </a:solidFill>
                <a:latin typeface="Arial" charset="0"/>
                <a:ea typeface="MS PGothic" charset="0"/>
                <a:cs typeface="MS PGothic" charset="0"/>
              </a:defRPr>
            </a:lvl9pPr>
          </a:lstStyle>
          <a:p>
            <a:pPr algn="r" eaLnBrk="1" hangingPunct="1"/>
            <a:fld id="{75B51B51-4A4E-874B-91C5-ABFB4B497756}" type="slidenum">
              <a:rPr lang="en-US" sz="1200" b="0"/>
              <a:pPr algn="r" eaLnBrk="1" hangingPunct="1"/>
              <a:t>‹#›</a:t>
            </a:fld>
            <a:endParaRPr lang="en-US" sz="1200" b="0" dirty="0"/>
          </a:p>
        </p:txBody>
      </p:sp>
    </p:spTree>
    <p:extLst>
      <p:ext uri="{BB962C8B-B14F-4D97-AF65-F5344CB8AC3E}">
        <p14:creationId xmlns:p14="http://schemas.microsoft.com/office/powerpoint/2010/main" val="285987802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Arial" pitchFamily="34" charset="0"/>
        <a:ea typeface="Arial" pitchFamily="34" charset="0"/>
        <a:cs typeface="Arial" pitchFamily="34" charset="0"/>
      </a:defRPr>
    </a:lvl1pPr>
    <a:lvl2pPr marL="222250" indent="-222250" algn="l" defTabSz="457200" rtl="0" eaLnBrk="0" fontAlgn="base" hangingPunct="0">
      <a:spcBef>
        <a:spcPct val="30000"/>
      </a:spcBef>
      <a:spcAft>
        <a:spcPct val="0"/>
      </a:spcAft>
      <a:buFont typeface="Arial" charset="0"/>
      <a:buChar char="•"/>
      <a:defRPr sz="1200" kern="1200">
        <a:solidFill>
          <a:schemeClr val="tx1"/>
        </a:solidFill>
        <a:latin typeface="Arial" pitchFamily="34" charset="0"/>
        <a:ea typeface="Arial" pitchFamily="34" charset="0"/>
        <a:cs typeface="Arial" pitchFamily="34" charset="0"/>
      </a:defRPr>
    </a:lvl2pPr>
    <a:lvl3pPr marL="457200" indent="-234950" algn="l" defTabSz="457200" rtl="0" eaLnBrk="0" fontAlgn="base" hangingPunct="0">
      <a:spcBef>
        <a:spcPct val="30000"/>
      </a:spcBef>
      <a:spcAft>
        <a:spcPct val="0"/>
      </a:spcAft>
      <a:buFont typeface="Arial" charset="0"/>
      <a:buChar char="•"/>
      <a:defRPr sz="1200" kern="1200">
        <a:solidFill>
          <a:schemeClr val="tx1"/>
        </a:solidFill>
        <a:latin typeface="Arial" pitchFamily="34" charset="0"/>
        <a:ea typeface="MS PGothic" pitchFamily="34" charset="-128"/>
        <a:cs typeface="Arial" pitchFamily="34" charset="0"/>
      </a:defRPr>
    </a:lvl3pPr>
    <a:lvl4pPr marL="568325" indent="-209550" algn="l" defTabSz="457200" rtl="0" eaLnBrk="0" fontAlgn="base" hangingPunct="0">
      <a:spcBef>
        <a:spcPct val="30000"/>
      </a:spcBef>
      <a:spcAft>
        <a:spcPct val="0"/>
      </a:spcAft>
      <a:buFont typeface="Arial" charset="0"/>
      <a:buChar char="•"/>
      <a:defRPr sz="1200" kern="1200">
        <a:solidFill>
          <a:schemeClr val="tx1"/>
        </a:solidFill>
        <a:latin typeface="Arial" pitchFamily="34" charset="0"/>
        <a:ea typeface="MS PGothic" pitchFamily="34" charset="-128"/>
        <a:cs typeface="Arial" pitchFamily="34" charset="0"/>
      </a:defRPr>
    </a:lvl4pPr>
    <a:lvl5pPr marL="803275" indent="-234950" algn="l" defTabSz="457200" rtl="0" eaLnBrk="0" fontAlgn="base" hangingPunct="0">
      <a:spcBef>
        <a:spcPct val="30000"/>
      </a:spcBef>
      <a:spcAft>
        <a:spcPct val="0"/>
      </a:spcAft>
      <a:buFont typeface="Arial" charset="0"/>
      <a:buChar char="•"/>
      <a:defRPr sz="1200" kern="1200">
        <a:solidFill>
          <a:schemeClr val="tx1"/>
        </a:solidFill>
        <a:latin typeface="Arial" pitchFamily="34" charset="0"/>
        <a:ea typeface="MS PGothic" pitchFamily="34" charset="-128"/>
        <a:cs typeface="Arial" pitchFamily="34"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928723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Talking Points:</a:t>
            </a:r>
          </a:p>
          <a:p>
            <a:endParaRPr lang="en-US" dirty="0" smtClean="0"/>
          </a:p>
          <a:p>
            <a:r>
              <a:rPr lang="en-US" dirty="0" smtClean="0"/>
              <a:t>WBENC continues to maintain a strong</a:t>
            </a:r>
            <a:r>
              <a:rPr lang="en-US" baseline="0" dirty="0" smtClean="0"/>
              <a:t> cash position and has seen a large uptick in its Net Liquid Current Assets and Net Working Capital ratios due to more timely invoicing of 2017 membership and sponsorship commitments.</a:t>
            </a:r>
          </a:p>
          <a:p>
            <a:endParaRPr lang="en-US" baseline="0" dirty="0" smtClean="0"/>
          </a:p>
          <a:p>
            <a:r>
              <a:rPr lang="en-US" baseline="0" dirty="0" smtClean="0"/>
              <a:t>Many of these commitments were invoiced in November and December of 2016.  In previous years, many of them would not have been invoiced until January.</a:t>
            </a:r>
          </a:p>
          <a:p>
            <a:endParaRPr lang="en-US" baseline="0" dirty="0" smtClean="0"/>
          </a:p>
          <a:p>
            <a:r>
              <a:rPr lang="en-US" baseline="0" dirty="0" smtClean="0"/>
              <a:t>WBENC staff does not have any collection concerns in relation to the accounts receivable balance at 12/31.</a:t>
            </a:r>
          </a:p>
          <a:p>
            <a:endParaRPr lang="en-US" baseline="0" dirty="0" smtClean="0"/>
          </a:p>
          <a:p>
            <a:r>
              <a:rPr lang="en-US" baseline="0" dirty="0" smtClean="0"/>
              <a:t>As we continue to manage cash, we’re seeing a trend of corporations not paying their invoices timely or extending their payment terms to 90 or 120 days.  For those of you who can influence this process within your organizations, please pay your invoices as early as possible.</a:t>
            </a:r>
            <a:endParaRPr lang="en-US" dirty="0"/>
          </a:p>
        </p:txBody>
      </p:sp>
    </p:spTree>
    <p:extLst>
      <p:ext uri="{BB962C8B-B14F-4D97-AF65-F5344CB8AC3E}">
        <p14:creationId xmlns:p14="http://schemas.microsoft.com/office/powerpoint/2010/main" val="20345122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Talking Points:</a:t>
            </a:r>
          </a:p>
          <a:p>
            <a:endParaRPr lang="en-US" dirty="0" smtClean="0"/>
          </a:p>
          <a:p>
            <a:r>
              <a:rPr lang="en-US" dirty="0" smtClean="0"/>
              <a:t>This chart is a comparison of 2016 actual</a:t>
            </a:r>
            <a:r>
              <a:rPr lang="en-US" baseline="0" dirty="0" smtClean="0"/>
              <a:t> number</a:t>
            </a:r>
            <a:r>
              <a:rPr lang="en-US" dirty="0" smtClean="0"/>
              <a:t>s</a:t>
            </a:r>
            <a:r>
              <a:rPr lang="en-US" baseline="0" dirty="0" smtClean="0"/>
              <a:t> (unaudited) to the 2017 budget.</a:t>
            </a:r>
          </a:p>
          <a:p>
            <a:endParaRPr lang="en-US" baseline="0" dirty="0" smtClean="0"/>
          </a:p>
          <a:p>
            <a:pPr marL="0" marR="0" lvl="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Since 2017 is WBENC’s 20</a:t>
            </a:r>
            <a:r>
              <a:rPr lang="en-US" baseline="30000" dirty="0" smtClean="0"/>
              <a:t>th</a:t>
            </a:r>
            <a:r>
              <a:rPr lang="en-US" baseline="0" dirty="0" smtClean="0"/>
              <a:t> Anniversary Year, the organization anticipates spending more on each event to celebrate the anniversary.  This is why a break-even budget was put forth and approved for 2017.</a:t>
            </a:r>
            <a:endParaRPr lang="en-US" dirty="0" smtClean="0"/>
          </a:p>
          <a:p>
            <a:endParaRPr lang="en-US" dirty="0"/>
          </a:p>
        </p:txBody>
      </p:sp>
    </p:spTree>
    <p:extLst>
      <p:ext uri="{BB962C8B-B14F-4D97-AF65-F5344CB8AC3E}">
        <p14:creationId xmlns:p14="http://schemas.microsoft.com/office/powerpoint/2010/main" val="39967291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Talking Points:</a:t>
            </a:r>
          </a:p>
          <a:p>
            <a:endParaRPr lang="en-US" dirty="0" smtClean="0"/>
          </a:p>
          <a:p>
            <a:r>
              <a:rPr lang="en-US" dirty="0" smtClean="0"/>
              <a:t>Membership and sponsorship commitments</a:t>
            </a:r>
            <a:r>
              <a:rPr lang="en-US" baseline="0" dirty="0" smtClean="0"/>
              <a:t> continue to come in and WBENC is on track to meet its goals.</a:t>
            </a:r>
          </a:p>
          <a:p>
            <a:endParaRPr lang="en-US" baseline="0" dirty="0" smtClean="0"/>
          </a:p>
          <a:p>
            <a:r>
              <a:rPr lang="en-US" baseline="0" dirty="0" smtClean="0"/>
              <a:t>At this time last year, WBENC had reached 78% of its $2.55mm Conference Sponsorship goal.</a:t>
            </a:r>
            <a:endParaRPr lang="en-US" dirty="0"/>
          </a:p>
        </p:txBody>
      </p:sp>
    </p:spTree>
    <p:extLst>
      <p:ext uri="{BB962C8B-B14F-4D97-AF65-F5344CB8AC3E}">
        <p14:creationId xmlns:p14="http://schemas.microsoft.com/office/powerpoint/2010/main" val="6490524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Talking Points:</a:t>
            </a:r>
          </a:p>
          <a:p>
            <a:endParaRPr lang="en-US" dirty="0" smtClean="0"/>
          </a:p>
          <a:p>
            <a:r>
              <a:rPr lang="en-US" dirty="0" smtClean="0"/>
              <a:t>Throughout 2016, the Finance Committee and its</a:t>
            </a:r>
            <a:r>
              <a:rPr lang="en-US" baseline="0" dirty="0" smtClean="0"/>
              <a:t> Investments Sub-committee have worked towards the goal of opening an investment account for the safekeeping and growth of WBENC’s unrestricted net assets reserve.</a:t>
            </a:r>
          </a:p>
          <a:p>
            <a:endParaRPr lang="en-US" baseline="0" dirty="0" smtClean="0"/>
          </a:p>
          <a:p>
            <a:r>
              <a:rPr lang="en-US" baseline="0" dirty="0" smtClean="0"/>
              <a:t>I am proud to report that this goal has been achieved and that WBENC now has an investment account with PNC Bank.  The account was officially opened in February, 2017 and $1.0mm will be transferred into it this month.</a:t>
            </a:r>
            <a:endParaRPr lang="en-US" dirty="0" smtClean="0"/>
          </a:p>
          <a:p>
            <a:endParaRPr lang="en-US" dirty="0" smtClean="0"/>
          </a:p>
        </p:txBody>
      </p:sp>
    </p:spTree>
    <p:extLst>
      <p:ext uri="{BB962C8B-B14F-4D97-AF65-F5344CB8AC3E}">
        <p14:creationId xmlns:p14="http://schemas.microsoft.com/office/powerpoint/2010/main" val="39565345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5076136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TextEdit="1"/>
          </p:cNvSpPr>
          <p:nvPr>
            <p:ph type="sldImg"/>
          </p:nvPr>
        </p:nvSpPr>
        <p:spPr bwMode="auto">
          <a:xfrm>
            <a:off x="1184275" y="698500"/>
            <a:ext cx="4654550" cy="34909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smtClean="0"/>
          </a:p>
        </p:txBody>
      </p:sp>
    </p:spTree>
    <p:extLst>
      <p:ext uri="{BB962C8B-B14F-4D97-AF65-F5344CB8AC3E}">
        <p14:creationId xmlns:p14="http://schemas.microsoft.com/office/powerpoint/2010/main" val="37949889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6179" indent="-286179">
              <a:buFont typeface="Arial" panose="020B0604020202020204" pitchFamily="34" charset="0"/>
              <a:buChar char="•"/>
            </a:pPr>
            <a:r>
              <a:rPr lang="en-US" dirty="0" smtClean="0"/>
              <a:t>Foster diversity in the world of commerce.  Diversity promotes innovation, opens new channels of revenue, and creates partnerships which provide opportunities that fuel the economy.</a:t>
            </a:r>
          </a:p>
          <a:p>
            <a:pPr marL="286179" indent="-286179">
              <a:buFont typeface="Arial" panose="020B0604020202020204" pitchFamily="34" charset="0"/>
              <a:buChar char="•"/>
            </a:pPr>
            <a:r>
              <a:rPr lang="en-US" dirty="0" smtClean="0"/>
              <a:t>While reinforcing our important vision and mission, we will broaden our reach and focus on GROWTH AND SUSTAINABILITY throughout our network by delivering our products and services through our certification, opportunities, resources, and engagement and recognition (C.O.R.E.) platform.</a:t>
            </a:r>
          </a:p>
          <a:p>
            <a:r>
              <a:rPr lang="en-US" dirty="0" smtClean="0"/>
              <a:t>While maintaining our superior branded reputation, we are prepared to adapt to the evolving needs of our constituents.  We are poised to evaluate and identify additional ways to contribute to our members’ competitive supply chains and to evaluate future opportunities that become available to advance WBEs and breakdown barriers to WBE growth. </a:t>
            </a:r>
          </a:p>
          <a:p>
            <a:endParaRPr lang="en-US" dirty="0"/>
          </a:p>
        </p:txBody>
      </p:sp>
    </p:spTree>
    <p:extLst>
      <p:ext uri="{BB962C8B-B14F-4D97-AF65-F5344CB8AC3E}">
        <p14:creationId xmlns:p14="http://schemas.microsoft.com/office/powerpoint/2010/main" val="2478146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dirty="0" smtClean="0"/>
              <a:t>GROWTH</a:t>
            </a:r>
          </a:p>
          <a:p>
            <a:pPr lvl="4">
              <a:buSzPct val="100000"/>
              <a:buFont typeface="Arial" panose="020B0604020202020204" pitchFamily="34" charset="0"/>
              <a:buChar char="•"/>
            </a:pPr>
            <a:r>
              <a:rPr lang="en-US" sz="1400" dirty="0"/>
              <a:t>Conduct baseline assessment of current network structure and potential growth needs</a:t>
            </a:r>
          </a:p>
          <a:p>
            <a:pPr lvl="4">
              <a:buSzPct val="100000"/>
              <a:buFont typeface="Arial" panose="020B0604020202020204" pitchFamily="34" charset="0"/>
              <a:buChar char="•"/>
            </a:pPr>
            <a:r>
              <a:rPr lang="en-US" sz="1400" dirty="0"/>
              <a:t>Create strategy, criteria and process for network expansion or change</a:t>
            </a:r>
          </a:p>
          <a:p>
            <a:r>
              <a:rPr lang="en-US" dirty="0" smtClean="0"/>
              <a:t>CORE</a:t>
            </a:r>
          </a:p>
          <a:p>
            <a:pPr lvl="4">
              <a:buFont typeface="Arial" panose="020B0604020202020204" pitchFamily="34" charset="0"/>
              <a:buChar char="•"/>
            </a:pPr>
            <a:r>
              <a:rPr lang="en-US" sz="1400" dirty="0"/>
              <a:t>Define standards for CORE services and programs delivered across the network</a:t>
            </a:r>
            <a:r>
              <a:rPr lang="en-US" sz="1400" b="1" dirty="0"/>
              <a:t> </a:t>
            </a:r>
          </a:p>
          <a:p>
            <a:pPr lvl="4">
              <a:buFont typeface="Arial" panose="020B0604020202020204" pitchFamily="34" charset="0"/>
              <a:buChar char="•"/>
            </a:pPr>
            <a:r>
              <a:rPr lang="en-US" sz="1400" dirty="0"/>
              <a:t>Create a strategy for program delivery that will ensure WBENC and its network remain relevant with current and future needs of all constituency groups</a:t>
            </a:r>
          </a:p>
          <a:p>
            <a:endParaRPr lang="en-US" dirty="0" smtClean="0"/>
          </a:p>
          <a:p>
            <a:r>
              <a:rPr lang="en-US" dirty="0" smtClean="0"/>
              <a:t>GOVERNANCE</a:t>
            </a:r>
          </a:p>
          <a:p>
            <a:pPr marL="286179" lvl="4" indent="-286179" defTabSz="457886">
              <a:defRPr/>
            </a:pPr>
            <a:r>
              <a:rPr lang="en-US" sz="1400" dirty="0"/>
              <a:t>Update governance model between WBENC and RPO’s and revise the Service Agreement</a:t>
            </a:r>
          </a:p>
          <a:p>
            <a:pPr marL="286179" lvl="4" indent="-286179" defTabSz="457886">
              <a:defRPr/>
            </a:pPr>
            <a:endParaRPr lang="en-US" sz="1400" dirty="0"/>
          </a:p>
          <a:p>
            <a:pPr marL="286179" lvl="4" indent="-286179" defTabSz="457886">
              <a:defRPr/>
            </a:pPr>
            <a:endParaRPr lang="en-US" sz="1400" dirty="0"/>
          </a:p>
          <a:p>
            <a:pPr marL="286179" lvl="4" indent="-286179" defTabSz="457886">
              <a:defRPr/>
            </a:pPr>
            <a:endParaRPr lang="en-US" sz="1400" dirty="0"/>
          </a:p>
          <a:p>
            <a:pPr marL="0" lvl="4" indent="0" defTabSz="457886">
              <a:buNone/>
              <a:defRPr/>
            </a:pPr>
            <a:r>
              <a:rPr lang="en-US" dirty="0" smtClean="0"/>
              <a:t>2016 Communication Plan</a:t>
            </a:r>
          </a:p>
          <a:p>
            <a:pPr marL="612104" lvl="2" indent="-286179"/>
            <a:r>
              <a:rPr lang="en-US" dirty="0" smtClean="0"/>
              <a:t>Monthly calls with Leadership Council and participation in LC retreats</a:t>
            </a:r>
          </a:p>
          <a:p>
            <a:pPr marL="612104" lvl="2" indent="-286179" defTabSz="457886">
              <a:defRPr/>
            </a:pPr>
            <a:r>
              <a:rPr lang="en-US" dirty="0" smtClean="0"/>
              <a:t>Monthly Extended Executive Committee briefings</a:t>
            </a:r>
          </a:p>
          <a:p>
            <a:pPr marL="154218" indent="-286179" defTabSz="457886">
              <a:buFont typeface="Arial" panose="020B0604020202020204" pitchFamily="34" charset="0"/>
              <a:buChar char="•"/>
              <a:defRPr/>
            </a:pPr>
            <a:r>
              <a:rPr lang="en-US" dirty="0" smtClean="0"/>
              <a:t>Use</a:t>
            </a:r>
            <a:r>
              <a:rPr lang="en-US" baseline="0" dirty="0" smtClean="0"/>
              <a:t> f</a:t>
            </a:r>
            <a:r>
              <a:rPr lang="en-US" dirty="0" smtClean="0"/>
              <a:t>or</a:t>
            </a:r>
            <a:r>
              <a:rPr lang="en-US" baseline="0" dirty="0" smtClean="0"/>
              <a:t> BOTH LC and EEC</a:t>
            </a:r>
            <a:endParaRPr lang="en-US" dirty="0" smtClean="0"/>
          </a:p>
          <a:p>
            <a:pPr marL="723395" lvl="3" indent="-286179">
              <a:buFont typeface="Symbol" panose="05050102010706020507" pitchFamily="18" charset="2"/>
              <a:buChar char=""/>
            </a:pPr>
            <a:r>
              <a:rPr lang="en-US" dirty="0" smtClean="0"/>
              <a:t>Status on Task Force milestones</a:t>
            </a:r>
          </a:p>
          <a:p>
            <a:pPr marL="723395" lvl="3" indent="-286179">
              <a:buFont typeface="Symbol" panose="05050102010706020507" pitchFamily="18" charset="2"/>
              <a:buChar char=""/>
            </a:pPr>
            <a:r>
              <a:rPr lang="en-US" dirty="0" smtClean="0"/>
              <a:t>Ask</a:t>
            </a:r>
            <a:r>
              <a:rPr lang="en-US" baseline="0" dirty="0" smtClean="0"/>
              <a:t> for specific participation (i.e. ad-hoc committees)</a:t>
            </a:r>
            <a:endParaRPr lang="en-US" dirty="0" smtClean="0"/>
          </a:p>
          <a:p>
            <a:pPr marL="723395" lvl="3" indent="-286179">
              <a:buFont typeface="Symbol" panose="05050102010706020507" pitchFamily="18" charset="2"/>
              <a:buChar char=""/>
            </a:pPr>
            <a:r>
              <a:rPr lang="en-US" dirty="0" smtClean="0"/>
              <a:t>To</a:t>
            </a:r>
            <a:r>
              <a:rPr lang="en-US" baseline="0" dirty="0" smtClean="0"/>
              <a:t> seek input and feedback</a:t>
            </a:r>
          </a:p>
          <a:p>
            <a:pPr marL="723395" lvl="3" indent="-286179">
              <a:buFont typeface="Symbol" panose="05050102010706020507" pitchFamily="18" charset="2"/>
              <a:buChar char=""/>
            </a:pPr>
            <a:r>
              <a:rPr lang="en-US" baseline="0" dirty="0" smtClean="0"/>
              <a:t>For alignment (LC) and for approval (EEC)</a:t>
            </a:r>
            <a:endParaRPr lang="en-US" dirty="0" smtClean="0"/>
          </a:p>
          <a:p>
            <a:pPr marL="612104" lvl="2" indent="-286179"/>
            <a:r>
              <a:rPr lang="en-US" dirty="0" smtClean="0"/>
              <a:t>Forum Leadership input sessions as needed</a:t>
            </a:r>
          </a:p>
          <a:p>
            <a:pPr marL="612104" lvl="2" indent="-286179"/>
            <a:r>
              <a:rPr lang="en-US" dirty="0" smtClean="0"/>
              <a:t>Periodic briefings with Legal Counsel</a:t>
            </a:r>
          </a:p>
          <a:p>
            <a:pPr marL="612104" lvl="2" indent="-286179"/>
            <a:r>
              <a:rPr lang="en-US" dirty="0" smtClean="0"/>
              <a:t>Regular Board updates  - March, June, November</a:t>
            </a:r>
          </a:p>
          <a:p>
            <a:pPr marL="1589" lvl="1" indent="0">
              <a:buNone/>
            </a:pPr>
            <a:endParaRPr lang="en-US" b="1" u="sng" dirty="0" smtClean="0"/>
          </a:p>
          <a:p>
            <a:endParaRPr lang="en-US" dirty="0" smtClean="0"/>
          </a:p>
          <a:p>
            <a:endParaRPr lang="en-US" dirty="0"/>
          </a:p>
        </p:txBody>
      </p:sp>
    </p:spTree>
    <p:extLst>
      <p:ext uri="{BB962C8B-B14F-4D97-AF65-F5344CB8AC3E}">
        <p14:creationId xmlns:p14="http://schemas.microsoft.com/office/powerpoint/2010/main" val="8306127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smtClean="0"/>
          </a:p>
        </p:txBody>
      </p:sp>
    </p:spTree>
    <p:extLst>
      <p:ext uri="{BB962C8B-B14F-4D97-AF65-F5344CB8AC3E}">
        <p14:creationId xmlns:p14="http://schemas.microsoft.com/office/powerpoint/2010/main" val="16188920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899610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68433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82538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02883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0355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277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GB" dirty="0">
              <a:latin typeface="Arial" charset="0"/>
              <a:ea typeface="Arial" charset="0"/>
              <a:cs typeface="Arial" charset="0"/>
            </a:endParaRPr>
          </a:p>
        </p:txBody>
      </p:sp>
    </p:spTree>
    <p:extLst>
      <p:ext uri="{BB962C8B-B14F-4D97-AF65-F5344CB8AC3E}">
        <p14:creationId xmlns:p14="http://schemas.microsoft.com/office/powerpoint/2010/main" val="39538797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145602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Talking Points:</a:t>
            </a:r>
          </a:p>
          <a:p>
            <a:endParaRPr lang="en-US" baseline="0" dirty="0" smtClean="0"/>
          </a:p>
          <a:p>
            <a:r>
              <a:rPr lang="en-US" baseline="0" dirty="0" smtClean="0"/>
              <a:t>In light of the year’s expense overruns, we are thrilled to have ended the year in such a great position.</a:t>
            </a:r>
          </a:p>
          <a:p>
            <a:endParaRPr lang="en-US" baseline="0" dirty="0" smtClean="0"/>
          </a:p>
          <a:p>
            <a:r>
              <a:rPr lang="en-US" baseline="0" dirty="0" smtClean="0"/>
              <a:t>As a reminder, WBENC experienced expense overruns with the 2016 Summit &amp; Salute in Phoenix due to not being exempt from sales taxes and from the need to use two locations – the hotel and the convention center – in order to accommodate the large attendance.</a:t>
            </a:r>
          </a:p>
          <a:p>
            <a:endParaRPr lang="en-US" baseline="0" dirty="0" smtClean="0"/>
          </a:p>
          <a:p>
            <a:r>
              <a:rPr lang="en-US" baseline="0" dirty="0" smtClean="0"/>
              <a:t>WBENC also experienced expense overruns at the 2016 National Conference in Orlando due to higher-than-anticipated food and beverage costs and the need for heightened security.</a:t>
            </a:r>
            <a:endParaRPr lang="en-US" dirty="0"/>
          </a:p>
        </p:txBody>
      </p:sp>
    </p:spTree>
    <p:extLst>
      <p:ext uri="{BB962C8B-B14F-4D97-AF65-F5344CB8AC3E}">
        <p14:creationId xmlns:p14="http://schemas.microsoft.com/office/powerpoint/2010/main" val="31456025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Talking Points:</a:t>
            </a:r>
          </a:p>
          <a:p>
            <a:endParaRPr lang="en-US" dirty="0" smtClean="0"/>
          </a:p>
          <a:p>
            <a:r>
              <a:rPr lang="en-US" dirty="0" smtClean="0"/>
              <a:t>This chart</a:t>
            </a:r>
            <a:r>
              <a:rPr lang="en-US" baseline="0" dirty="0" smtClean="0"/>
              <a:t> is a comparison of the 2016 actual numbers (unaudited) to the original 2016 budget and to the reforecast that was done in August, 2016.</a:t>
            </a:r>
            <a:endParaRPr lang="en-US" dirty="0"/>
          </a:p>
        </p:txBody>
      </p:sp>
    </p:spTree>
    <p:extLst>
      <p:ext uri="{BB962C8B-B14F-4D97-AF65-F5344CB8AC3E}">
        <p14:creationId xmlns:p14="http://schemas.microsoft.com/office/powerpoint/2010/main" val="25181761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6.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9" descr="Title imag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71021"/>
            <a:ext cx="9144000" cy="574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54" name="Text Placeholder 2"/>
          <p:cNvSpPr>
            <a:spLocks noGrp="1"/>
          </p:cNvSpPr>
          <p:nvPr>
            <p:ph type="subTitle" idx="1" hasCustomPrompt="1"/>
          </p:nvPr>
        </p:nvSpPr>
        <p:spPr>
          <a:xfrm>
            <a:off x="355600" y="4624388"/>
            <a:ext cx="8226425" cy="347662"/>
          </a:xfrm>
          <a:extLst/>
        </p:spPr>
        <p:txBody>
          <a:bodyPr/>
          <a:lstStyle>
            <a:lvl1pPr marL="0" indent="0">
              <a:defRPr sz="3000">
                <a:solidFill>
                  <a:schemeClr val="accent2"/>
                </a:solidFill>
                <a:latin typeface="Arial" charset="0"/>
                <a:cs typeface="Geneva" charset="0"/>
              </a:defRPr>
            </a:lvl1pPr>
          </a:lstStyle>
          <a:p>
            <a:pPr lvl="0"/>
            <a:r>
              <a:rPr lang="en-CA" noProof="0" dirty="0"/>
              <a:t>Click </a:t>
            </a:r>
            <a:r>
              <a:rPr lang="en-CA" noProof="0" dirty="0" smtClean="0"/>
              <a:t>edit </a:t>
            </a:r>
            <a:r>
              <a:rPr lang="en-CA" noProof="0" dirty="0"/>
              <a:t>Master subtitle style</a:t>
            </a:r>
          </a:p>
        </p:txBody>
      </p:sp>
      <p:sp>
        <p:nvSpPr>
          <p:cNvPr id="61455" name="Title Placeholder 1"/>
          <p:cNvSpPr>
            <a:spLocks noGrp="1"/>
          </p:cNvSpPr>
          <p:nvPr>
            <p:ph type="ctrTitle"/>
          </p:nvPr>
        </p:nvSpPr>
        <p:spPr>
          <a:xfrm>
            <a:off x="355600" y="3938588"/>
            <a:ext cx="8226425" cy="603250"/>
          </a:xfrm>
          <a:extLst/>
        </p:spPr>
        <p:txBody>
          <a:bodyPr/>
          <a:lstStyle>
            <a:lvl1pPr>
              <a:defRPr sz="4400" b="1">
                <a:solidFill>
                  <a:schemeClr val="accent1"/>
                </a:solidFill>
                <a:latin typeface="Arial" charset="0"/>
                <a:ea typeface="Geneva" charset="0"/>
                <a:cs typeface="Arial" charset="0"/>
              </a:defRPr>
            </a:lvl1pPr>
          </a:lstStyle>
          <a:p>
            <a:pPr lvl="0"/>
            <a:r>
              <a:rPr lang="en-CA" noProof="0" dirty="0"/>
              <a:t>Click to edit Master title style</a:t>
            </a:r>
          </a:p>
        </p:txBody>
      </p:sp>
      <p:pic>
        <p:nvPicPr>
          <p:cNvPr id="9"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400972" y="957263"/>
            <a:ext cx="3793870"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1899757"/>
      </p:ext>
    </p:extLst>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Title imag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574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0" descr="WBENC logo.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4175" y="957263"/>
            <a:ext cx="3827463"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6" descr="arrow yellow.pn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860550" y="6288088"/>
            <a:ext cx="1825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54" name="Text Placeholder 2"/>
          <p:cNvSpPr>
            <a:spLocks noGrp="1"/>
          </p:cNvSpPr>
          <p:nvPr>
            <p:ph type="subTitle" idx="1"/>
          </p:nvPr>
        </p:nvSpPr>
        <p:spPr>
          <a:xfrm>
            <a:off x="355600" y="4624388"/>
            <a:ext cx="8226425" cy="347662"/>
          </a:xfrm>
          <a:extLst/>
        </p:spPr>
        <p:txBody>
          <a:bodyPr/>
          <a:lstStyle>
            <a:lvl1pPr marL="0" indent="0">
              <a:defRPr sz="3000" baseline="0">
                <a:solidFill>
                  <a:schemeClr val="accent2"/>
                </a:solidFill>
                <a:latin typeface="Arial" charset="0"/>
                <a:cs typeface="Geneva" charset="0"/>
              </a:defRPr>
            </a:lvl1pPr>
          </a:lstStyle>
          <a:p>
            <a:pPr lvl="0"/>
            <a:r>
              <a:rPr lang="en-US" noProof="0" smtClean="0"/>
              <a:t>Click to edit Master subtitle style</a:t>
            </a:r>
            <a:endParaRPr lang="en-CA" noProof="0" dirty="0"/>
          </a:p>
        </p:txBody>
      </p:sp>
      <p:sp>
        <p:nvSpPr>
          <p:cNvPr id="61455" name="Title Placeholder 1"/>
          <p:cNvSpPr>
            <a:spLocks noGrp="1"/>
          </p:cNvSpPr>
          <p:nvPr>
            <p:ph type="ctrTitle"/>
          </p:nvPr>
        </p:nvSpPr>
        <p:spPr>
          <a:xfrm>
            <a:off x="355600" y="3938588"/>
            <a:ext cx="8226425" cy="603250"/>
          </a:xfrm>
          <a:extLst/>
        </p:spPr>
        <p:txBody>
          <a:bodyPr/>
          <a:lstStyle>
            <a:lvl1pPr>
              <a:defRPr sz="4400" b="1" baseline="0">
                <a:solidFill>
                  <a:schemeClr val="accent1"/>
                </a:solidFill>
                <a:latin typeface="Arial" charset="0"/>
                <a:ea typeface="Geneva" charset="0"/>
                <a:cs typeface="Arial" charset="0"/>
              </a:defRPr>
            </a:lvl1pPr>
          </a:lstStyle>
          <a:p>
            <a:pPr lvl="0"/>
            <a:r>
              <a:rPr lang="en-US" noProof="0" smtClean="0"/>
              <a:t>Click to edit Master title style</a:t>
            </a:r>
            <a:endParaRPr lang="en-CA" noProof="0" dirty="0"/>
          </a:p>
        </p:txBody>
      </p:sp>
    </p:spTree>
    <p:extLst>
      <p:ext uri="{BB962C8B-B14F-4D97-AF65-F5344CB8AC3E}">
        <p14:creationId xmlns:p14="http://schemas.microsoft.com/office/powerpoint/2010/main" val="301931037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5" y="6438900"/>
            <a:ext cx="4905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defTabSz="914400" eaLnBrk="1" hangingPunct="1">
              <a:defRPr/>
            </a:pPr>
            <a:fld id="{40B15E86-6BCF-433D-80FC-9C9D55073A93}" type="slidenum">
              <a:rPr lang="en-US" altLang="en-US" sz="1600" b="0" smtClean="0">
                <a:solidFill>
                  <a:srgbClr val="000000"/>
                </a:solidFill>
              </a:rPr>
              <a:pPr defTabSz="914400" eaLnBrk="1" hangingPunct="1">
                <a:defRPr/>
              </a:pPr>
              <a:t>‹#›</a:t>
            </a:fld>
            <a:endParaRPr lang="en-US" altLang="en-US" sz="1600" b="0" dirty="0" smtClean="0">
              <a:solidFill>
                <a:srgbClr val="000000"/>
              </a:solidFill>
            </a:endParaRPr>
          </a:p>
        </p:txBody>
      </p:sp>
      <p:cxnSp>
        <p:nvCxnSpPr>
          <p:cNvPr id="5" name="Straight Connector 4"/>
          <p:cNvCxnSpPr/>
          <p:nvPr userDrawn="1"/>
        </p:nvCxnSpPr>
        <p:spPr>
          <a:xfrm rot="5400000">
            <a:off x="708025"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6" name="TextBox 5"/>
          <p:cNvSpPr txBox="1">
            <a:spLocks noChangeArrowheads="1"/>
          </p:cNvSpPr>
          <p:nvPr userDrawn="1"/>
        </p:nvSpPr>
        <p:spPr bwMode="auto">
          <a:xfrm>
            <a:off x="2854325" y="6489700"/>
            <a:ext cx="730250" cy="169863"/>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1100" b="0" dirty="0" smtClean="0">
                <a:solidFill>
                  <a:srgbClr val="9D9FA2"/>
                </a:solidFill>
              </a:rPr>
              <a:t>Digitization </a:t>
            </a:r>
          </a:p>
        </p:txBody>
      </p:sp>
      <p:pic>
        <p:nvPicPr>
          <p:cNvPr id="7" name="Picture 13" descr="arrow yellow.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52975" y="6492875"/>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descr="arrow 4.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77988" y="6478588"/>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21"/>
          <p:cNvGrpSpPr>
            <a:grpSpLocks/>
          </p:cNvGrpSpPr>
          <p:nvPr userDrawn="1"/>
        </p:nvGrpSpPr>
        <p:grpSpPr bwMode="auto">
          <a:xfrm>
            <a:off x="1330325" y="6492875"/>
            <a:ext cx="182563" cy="182563"/>
            <a:chOff x="1276349" y="5514975"/>
            <a:chExt cx="182880" cy="182880"/>
          </a:xfrm>
        </p:grpSpPr>
        <p:sp>
          <p:nvSpPr>
            <p:cNvPr id="10" name="Freeform 9"/>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1" name="Oval 10">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grpSp>
      <p:sp>
        <p:nvSpPr>
          <p:cNvPr id="12" name="Freeform 11">
            <a:hlinkClick r:id="" action="ppaction://hlinkshowjump?jump=previousslide"/>
          </p:cNvPr>
          <p:cNvSpPr>
            <a:spLocks noChangeAspect="1"/>
          </p:cNvSpPr>
          <p:nvPr userDrawn="1"/>
        </p:nvSpPr>
        <p:spPr>
          <a:xfrm flipH="1">
            <a:off x="1049338" y="6530975"/>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3" name="Oval 12">
            <a:hlinkClick r:id="" action="ppaction://hlinkshowjump?jump=previousslide"/>
          </p:cNvPr>
          <p:cNvSpPr/>
          <p:nvPr userDrawn="1"/>
        </p:nvSpPr>
        <p:spPr>
          <a:xfrm flipH="1">
            <a:off x="1019175" y="6492875"/>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4" name="Rectangle 9"/>
          <p:cNvSpPr>
            <a:spLocks noChangeArrowheads="1"/>
          </p:cNvSpPr>
          <p:nvPr userDrawn="1"/>
        </p:nvSpPr>
        <p:spPr bwMode="auto">
          <a:xfrm>
            <a:off x="0" y="0"/>
            <a:ext cx="9144000" cy="809625"/>
          </a:xfrm>
          <a:prstGeom prst="rect">
            <a:avLst/>
          </a:prstGeom>
          <a:solidFill>
            <a:schemeClr val="accent3"/>
          </a:solidFill>
          <a:ln w="9525">
            <a:noFill/>
            <a:miter lim="800000"/>
            <a:headEnd/>
            <a:tailEnd/>
          </a:ln>
          <a:effectLst/>
        </p:spPr>
        <p:txBody>
          <a:bodyPr wrap="none" anchor="ctr"/>
          <a:lstStyle/>
          <a:p>
            <a:pPr>
              <a:defRPr/>
            </a:pPr>
            <a:endParaRPr lang="en-CA" dirty="0">
              <a:solidFill>
                <a:srgbClr val="000000"/>
              </a:solidFill>
              <a:ea typeface="MS PGothic" panose="020B0600070205080204" pitchFamily="34" charset="-128"/>
            </a:endParaRPr>
          </a:p>
        </p:txBody>
      </p:sp>
      <p:sp>
        <p:nvSpPr>
          <p:cNvPr id="2" name="Title 1"/>
          <p:cNvSpPr>
            <a:spLocks noGrp="1"/>
          </p:cNvSpPr>
          <p:nvPr>
            <p:ph type="title"/>
          </p:nvPr>
        </p:nvSpPr>
        <p:spPr>
          <a:xfrm>
            <a:off x="384175" y="-26633"/>
            <a:ext cx="8378825" cy="793101"/>
          </a:xfrm>
        </p:spPr>
        <p:txBody>
          <a:bodyPr/>
          <a:lstStyle>
            <a:lvl1pPr>
              <a:defRPr/>
            </a:lvl1pPr>
          </a:lstStyle>
          <a:p>
            <a:r>
              <a:rPr lang="en-US" smtClean="0"/>
              <a:t>Click to edit Master title style</a:t>
            </a:r>
            <a:endParaRPr lang="en-CA" dirty="0"/>
          </a:p>
        </p:txBody>
      </p:sp>
      <p:sp>
        <p:nvSpPr>
          <p:cNvPr id="3" name="Content Placeholder 2"/>
          <p:cNvSpPr>
            <a:spLocks noGrp="1"/>
          </p:cNvSpPr>
          <p:nvPr>
            <p:ph idx="1"/>
          </p:nvPr>
        </p:nvSpPr>
        <p:spPr>
          <a:xfrm>
            <a:off x="384175" y="1159845"/>
            <a:ext cx="8378825" cy="4765675"/>
          </a:xfrm>
        </p:spPr>
        <p:txBody>
          <a:bodyPr/>
          <a:lstStyle>
            <a:lvl2pPr>
              <a:defRPr baseline="0"/>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Tree>
    <p:extLst>
      <p:ext uri="{BB962C8B-B14F-4D97-AF65-F5344CB8AC3E}">
        <p14:creationId xmlns:p14="http://schemas.microsoft.com/office/powerpoint/2010/main" val="3699770273"/>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5" y="6438900"/>
            <a:ext cx="4905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defTabSz="914400" eaLnBrk="1" hangingPunct="1">
              <a:defRPr/>
            </a:pPr>
            <a:fld id="{DB8E6949-8D51-4D9A-8795-1CDC154D0805}" type="slidenum">
              <a:rPr lang="en-US" altLang="en-US" sz="1600" b="0" smtClean="0">
                <a:solidFill>
                  <a:srgbClr val="000000"/>
                </a:solidFill>
              </a:rPr>
              <a:pPr defTabSz="914400" eaLnBrk="1" hangingPunct="1">
                <a:defRPr/>
              </a:pPr>
              <a:t>‹#›</a:t>
            </a:fld>
            <a:endParaRPr lang="en-US" altLang="en-US" sz="1600" b="0" dirty="0" smtClean="0">
              <a:solidFill>
                <a:srgbClr val="000000"/>
              </a:solidFill>
            </a:endParaRPr>
          </a:p>
        </p:txBody>
      </p:sp>
      <p:cxnSp>
        <p:nvCxnSpPr>
          <p:cNvPr id="5" name="Straight Connector 4"/>
          <p:cNvCxnSpPr/>
          <p:nvPr userDrawn="1"/>
        </p:nvCxnSpPr>
        <p:spPr>
          <a:xfrm rot="5400000">
            <a:off x="708025"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6" name="TextBox 5"/>
          <p:cNvSpPr txBox="1">
            <a:spLocks noChangeArrowheads="1"/>
          </p:cNvSpPr>
          <p:nvPr userDrawn="1"/>
        </p:nvSpPr>
        <p:spPr bwMode="auto">
          <a:xfrm>
            <a:off x="2854325" y="6489700"/>
            <a:ext cx="692150" cy="169863"/>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1100" b="0" dirty="0" smtClean="0">
                <a:solidFill>
                  <a:srgbClr val="9D9FA2"/>
                </a:solidFill>
              </a:rPr>
              <a:t>Digitization</a:t>
            </a:r>
          </a:p>
        </p:txBody>
      </p:sp>
      <p:pic>
        <p:nvPicPr>
          <p:cNvPr id="7" name="Picture 13" descr="arrow yellow.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52975" y="6492875"/>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descr="arrow 4.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77988" y="6478588"/>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21"/>
          <p:cNvGrpSpPr>
            <a:grpSpLocks/>
          </p:cNvGrpSpPr>
          <p:nvPr userDrawn="1"/>
        </p:nvGrpSpPr>
        <p:grpSpPr bwMode="auto">
          <a:xfrm>
            <a:off x="1330325" y="6492875"/>
            <a:ext cx="182563" cy="182563"/>
            <a:chOff x="1276349" y="5514975"/>
            <a:chExt cx="182880" cy="182880"/>
          </a:xfrm>
        </p:grpSpPr>
        <p:sp>
          <p:nvSpPr>
            <p:cNvPr id="10" name="Freeform 9"/>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1" name="Oval 10">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grpSp>
      <p:sp>
        <p:nvSpPr>
          <p:cNvPr id="12" name="Freeform 11">
            <a:hlinkClick r:id="" action="ppaction://hlinkshowjump?jump=previousslide"/>
          </p:cNvPr>
          <p:cNvSpPr>
            <a:spLocks noChangeAspect="1"/>
          </p:cNvSpPr>
          <p:nvPr userDrawn="1"/>
        </p:nvSpPr>
        <p:spPr>
          <a:xfrm flipH="1">
            <a:off x="1049338" y="6530975"/>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3" name="Oval 12">
            <a:hlinkClick r:id="" action="ppaction://hlinkshowjump?jump=previousslide"/>
          </p:cNvPr>
          <p:cNvSpPr/>
          <p:nvPr userDrawn="1"/>
        </p:nvSpPr>
        <p:spPr>
          <a:xfrm flipH="1">
            <a:off x="1019175" y="6492875"/>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4" name="Rectangle 9"/>
          <p:cNvSpPr>
            <a:spLocks noChangeArrowheads="1"/>
          </p:cNvSpPr>
          <p:nvPr userDrawn="1"/>
        </p:nvSpPr>
        <p:spPr bwMode="auto">
          <a:xfrm>
            <a:off x="0" y="0"/>
            <a:ext cx="9144000" cy="809625"/>
          </a:xfrm>
          <a:prstGeom prst="rect">
            <a:avLst/>
          </a:prstGeom>
          <a:solidFill>
            <a:schemeClr val="accent3"/>
          </a:solidFill>
          <a:ln w="9525">
            <a:noFill/>
            <a:miter lim="800000"/>
            <a:headEnd/>
            <a:tailEnd/>
          </a:ln>
          <a:effectLst/>
        </p:spPr>
        <p:txBody>
          <a:bodyPr wrap="none" anchor="ctr"/>
          <a:lstStyle/>
          <a:p>
            <a:pPr>
              <a:defRPr/>
            </a:pPr>
            <a:endParaRPr lang="en-CA" dirty="0">
              <a:solidFill>
                <a:srgbClr val="000000"/>
              </a:solidFill>
              <a:ea typeface="MS PGothic" panose="020B0600070205080204" pitchFamily="34" charset="-128"/>
            </a:endParaRPr>
          </a:p>
        </p:txBody>
      </p:sp>
      <p:sp>
        <p:nvSpPr>
          <p:cNvPr id="2" name="Title 1"/>
          <p:cNvSpPr>
            <a:spLocks noGrp="1"/>
          </p:cNvSpPr>
          <p:nvPr>
            <p:ph type="title"/>
          </p:nvPr>
        </p:nvSpPr>
        <p:spPr>
          <a:xfrm>
            <a:off x="384175" y="-26633"/>
            <a:ext cx="8378825" cy="793101"/>
          </a:xfrm>
        </p:spPr>
        <p:txBody>
          <a:bodyPr/>
          <a:lstStyle>
            <a:lvl1pPr>
              <a:defRPr/>
            </a:lvl1pPr>
          </a:lstStyle>
          <a:p>
            <a:r>
              <a:rPr lang="en-US" smtClean="0"/>
              <a:t>Click to edit Master title style</a:t>
            </a:r>
            <a:endParaRPr lang="en-CA" dirty="0"/>
          </a:p>
        </p:txBody>
      </p:sp>
      <p:sp>
        <p:nvSpPr>
          <p:cNvPr id="3" name="Content Placeholder 2"/>
          <p:cNvSpPr>
            <a:spLocks noGrp="1"/>
          </p:cNvSpPr>
          <p:nvPr>
            <p:ph idx="1"/>
          </p:nvPr>
        </p:nvSpPr>
        <p:spPr>
          <a:xfrm>
            <a:off x="384175" y="1159845"/>
            <a:ext cx="8378825" cy="4765675"/>
          </a:xfrm>
        </p:spPr>
        <p:txBody>
          <a:bodyPr/>
          <a:lstStyle>
            <a:lvl2pPr>
              <a:defRPr baseline="0"/>
            </a:lvl2p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CA" altLang="en-US" dirty="0" smtClean="0"/>
          </a:p>
        </p:txBody>
      </p:sp>
    </p:spTree>
    <p:extLst>
      <p:ext uri="{BB962C8B-B14F-4D97-AF65-F5344CB8AC3E}">
        <p14:creationId xmlns:p14="http://schemas.microsoft.com/office/powerpoint/2010/main" val="2030274824"/>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5" y="6438900"/>
            <a:ext cx="4905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defTabSz="914400" eaLnBrk="1" hangingPunct="1">
              <a:defRPr/>
            </a:pPr>
            <a:fld id="{BFB2D33C-5B64-4635-B441-97A39EE0436A}" type="slidenum">
              <a:rPr lang="en-US" altLang="en-US" sz="1600" b="0" smtClean="0">
                <a:solidFill>
                  <a:srgbClr val="000000"/>
                </a:solidFill>
              </a:rPr>
              <a:pPr defTabSz="914400" eaLnBrk="1" hangingPunct="1">
                <a:defRPr/>
              </a:pPr>
              <a:t>‹#›</a:t>
            </a:fld>
            <a:endParaRPr lang="en-US" altLang="en-US" sz="1600" b="0" dirty="0" smtClean="0">
              <a:solidFill>
                <a:srgbClr val="000000"/>
              </a:solidFill>
            </a:endParaRPr>
          </a:p>
        </p:txBody>
      </p:sp>
      <p:cxnSp>
        <p:nvCxnSpPr>
          <p:cNvPr id="5" name="Straight Connector 4"/>
          <p:cNvCxnSpPr/>
          <p:nvPr userDrawn="1"/>
        </p:nvCxnSpPr>
        <p:spPr>
          <a:xfrm rot="5400000">
            <a:off x="708025"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6" name="TextBox 5"/>
          <p:cNvSpPr txBox="1">
            <a:spLocks noChangeArrowheads="1"/>
          </p:cNvSpPr>
          <p:nvPr userDrawn="1"/>
        </p:nvSpPr>
        <p:spPr bwMode="auto">
          <a:xfrm>
            <a:off x="2854325" y="6489700"/>
            <a:ext cx="692150" cy="169863"/>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1100" b="0" dirty="0" smtClean="0">
                <a:solidFill>
                  <a:srgbClr val="9D9FA2"/>
                </a:solidFill>
              </a:rPr>
              <a:t>Digitization</a:t>
            </a:r>
          </a:p>
        </p:txBody>
      </p:sp>
      <p:pic>
        <p:nvPicPr>
          <p:cNvPr id="7" name="Picture 13" descr="arrow yellow.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52975" y="6492875"/>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descr="arrow 4.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77988" y="6478588"/>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21"/>
          <p:cNvGrpSpPr>
            <a:grpSpLocks/>
          </p:cNvGrpSpPr>
          <p:nvPr userDrawn="1"/>
        </p:nvGrpSpPr>
        <p:grpSpPr bwMode="auto">
          <a:xfrm>
            <a:off x="1330325" y="6492875"/>
            <a:ext cx="182563" cy="182563"/>
            <a:chOff x="1276349" y="5514975"/>
            <a:chExt cx="182880" cy="182880"/>
          </a:xfrm>
        </p:grpSpPr>
        <p:sp>
          <p:nvSpPr>
            <p:cNvPr id="10" name="Freeform 9"/>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1" name="Oval 10">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grpSp>
      <p:sp>
        <p:nvSpPr>
          <p:cNvPr id="12" name="Freeform 11">
            <a:hlinkClick r:id="" action="ppaction://hlinkshowjump?jump=previousslide"/>
          </p:cNvPr>
          <p:cNvSpPr>
            <a:spLocks noChangeAspect="1"/>
          </p:cNvSpPr>
          <p:nvPr userDrawn="1"/>
        </p:nvSpPr>
        <p:spPr>
          <a:xfrm flipH="1">
            <a:off x="1049338" y="6530975"/>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3" name="Oval 12">
            <a:hlinkClick r:id="" action="ppaction://hlinkshowjump?jump=previousslide"/>
          </p:cNvPr>
          <p:cNvSpPr/>
          <p:nvPr userDrawn="1"/>
        </p:nvSpPr>
        <p:spPr>
          <a:xfrm flipH="1">
            <a:off x="1019175" y="6492875"/>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4" name="Rectangle 9"/>
          <p:cNvSpPr>
            <a:spLocks noChangeArrowheads="1"/>
          </p:cNvSpPr>
          <p:nvPr userDrawn="1"/>
        </p:nvSpPr>
        <p:spPr bwMode="auto">
          <a:xfrm>
            <a:off x="0" y="0"/>
            <a:ext cx="9144000" cy="8096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eaLnBrk="1" hangingPunct="1">
              <a:defRPr/>
            </a:pPr>
            <a:endParaRPr lang="en-CA" altLang="en-US" dirty="0" smtClean="0">
              <a:solidFill>
                <a:srgbClr val="000000"/>
              </a:solidFill>
            </a:endParaRPr>
          </a:p>
        </p:txBody>
      </p:sp>
      <p:sp>
        <p:nvSpPr>
          <p:cNvPr id="2" name="Title 1"/>
          <p:cNvSpPr>
            <a:spLocks noGrp="1"/>
          </p:cNvSpPr>
          <p:nvPr>
            <p:ph type="title"/>
          </p:nvPr>
        </p:nvSpPr>
        <p:spPr>
          <a:xfrm>
            <a:off x="384175" y="0"/>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5" y="1159845"/>
            <a:ext cx="8378825" cy="47656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1931932030"/>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5" y="6438900"/>
            <a:ext cx="4905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defTabSz="914400" eaLnBrk="1" hangingPunct="1">
              <a:defRPr/>
            </a:pPr>
            <a:fld id="{B102A0D1-AAFB-404D-8A96-B71686B04D7A}" type="slidenum">
              <a:rPr lang="en-US" altLang="en-US" sz="1600" b="0" smtClean="0">
                <a:solidFill>
                  <a:srgbClr val="000000"/>
                </a:solidFill>
              </a:rPr>
              <a:pPr defTabSz="914400" eaLnBrk="1" hangingPunct="1">
                <a:defRPr/>
              </a:pPr>
              <a:t>‹#›</a:t>
            </a:fld>
            <a:endParaRPr lang="en-US" altLang="en-US" sz="1600" b="0" dirty="0" smtClean="0">
              <a:solidFill>
                <a:srgbClr val="000000"/>
              </a:solidFill>
            </a:endParaRPr>
          </a:p>
        </p:txBody>
      </p:sp>
      <p:cxnSp>
        <p:nvCxnSpPr>
          <p:cNvPr id="5" name="Straight Connector 4"/>
          <p:cNvCxnSpPr/>
          <p:nvPr userDrawn="1"/>
        </p:nvCxnSpPr>
        <p:spPr>
          <a:xfrm rot="5400000">
            <a:off x="708025"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pic>
        <p:nvPicPr>
          <p:cNvPr id="6" name="Picture 13" descr="arrow yellow.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52975" y="6492875"/>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descr="arrow 4.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77988" y="6478588"/>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Group 21"/>
          <p:cNvGrpSpPr>
            <a:grpSpLocks/>
          </p:cNvGrpSpPr>
          <p:nvPr userDrawn="1"/>
        </p:nvGrpSpPr>
        <p:grpSpPr bwMode="auto">
          <a:xfrm>
            <a:off x="1330325" y="6492875"/>
            <a:ext cx="182563" cy="182563"/>
            <a:chOff x="1276349" y="5514975"/>
            <a:chExt cx="182880" cy="182880"/>
          </a:xfrm>
        </p:grpSpPr>
        <p:sp>
          <p:nvSpPr>
            <p:cNvPr id="9" name="Freeform 8"/>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0" name="Oval 9">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grpSp>
      <p:sp>
        <p:nvSpPr>
          <p:cNvPr id="11" name="Freeform 10">
            <a:hlinkClick r:id="" action="ppaction://hlinkshowjump?jump=previousslide"/>
          </p:cNvPr>
          <p:cNvSpPr>
            <a:spLocks noChangeAspect="1"/>
          </p:cNvSpPr>
          <p:nvPr userDrawn="1"/>
        </p:nvSpPr>
        <p:spPr>
          <a:xfrm flipH="1">
            <a:off x="1049338" y="6530975"/>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2" name="Oval 11">
            <a:hlinkClick r:id="" action="ppaction://hlinkshowjump?jump=previousslide"/>
          </p:cNvPr>
          <p:cNvSpPr/>
          <p:nvPr userDrawn="1"/>
        </p:nvSpPr>
        <p:spPr>
          <a:xfrm flipH="1">
            <a:off x="1019175" y="6492875"/>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3" name="Rectangle 9"/>
          <p:cNvSpPr>
            <a:spLocks noChangeArrowheads="1"/>
          </p:cNvSpPr>
          <p:nvPr userDrawn="1"/>
        </p:nvSpPr>
        <p:spPr bwMode="auto">
          <a:xfrm>
            <a:off x="0" y="0"/>
            <a:ext cx="9144000" cy="8096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eaLnBrk="1" hangingPunct="1">
              <a:defRPr/>
            </a:pPr>
            <a:endParaRPr lang="en-CA" altLang="en-US" dirty="0" smtClean="0">
              <a:solidFill>
                <a:srgbClr val="000000"/>
              </a:solidFill>
            </a:endParaRPr>
          </a:p>
        </p:txBody>
      </p:sp>
      <p:sp>
        <p:nvSpPr>
          <p:cNvPr id="2" name="Title 1"/>
          <p:cNvSpPr>
            <a:spLocks noGrp="1"/>
          </p:cNvSpPr>
          <p:nvPr>
            <p:ph type="title"/>
          </p:nvPr>
        </p:nvSpPr>
        <p:spPr>
          <a:xfrm>
            <a:off x="384175" y="0"/>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5" y="1159845"/>
            <a:ext cx="8378825" cy="47656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314826592"/>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Vertical divide + image">
    <p:spTree>
      <p:nvGrpSpPr>
        <p:cNvPr id="1" name=""/>
        <p:cNvGrpSpPr/>
        <p:nvPr/>
      </p:nvGrpSpPr>
      <p:grpSpPr>
        <a:xfrm>
          <a:off x="0" y="0"/>
          <a:ext cx="0" cy="0"/>
          <a:chOff x="0" y="0"/>
          <a:chExt cx="0" cy="0"/>
        </a:xfrm>
      </p:grpSpPr>
      <p:sp>
        <p:nvSpPr>
          <p:cNvPr id="5" name="Rectangle 5"/>
          <p:cNvSpPr>
            <a:spLocks noChangeArrowheads="1"/>
          </p:cNvSpPr>
          <p:nvPr userDrawn="1"/>
        </p:nvSpPr>
        <p:spPr bwMode="gray">
          <a:xfrm>
            <a:off x="358775" y="6438900"/>
            <a:ext cx="4905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defTabSz="914400" eaLnBrk="1" hangingPunct="1">
              <a:defRPr/>
            </a:pPr>
            <a:fld id="{C08F43D3-B631-4A56-BC89-B1963933663E}" type="slidenum">
              <a:rPr lang="en-US" altLang="en-US" sz="1600" b="0" smtClean="0">
                <a:solidFill>
                  <a:srgbClr val="000000"/>
                </a:solidFill>
              </a:rPr>
              <a:pPr defTabSz="914400" eaLnBrk="1" hangingPunct="1">
                <a:defRPr/>
              </a:pPr>
              <a:t>‹#›</a:t>
            </a:fld>
            <a:endParaRPr lang="en-US" altLang="en-US" sz="1600" b="0" dirty="0" smtClean="0">
              <a:solidFill>
                <a:srgbClr val="000000"/>
              </a:solidFill>
            </a:endParaRPr>
          </a:p>
        </p:txBody>
      </p:sp>
      <p:cxnSp>
        <p:nvCxnSpPr>
          <p:cNvPr id="6" name="Straight Connector 5"/>
          <p:cNvCxnSpPr/>
          <p:nvPr userDrawn="1"/>
        </p:nvCxnSpPr>
        <p:spPr>
          <a:xfrm rot="5400000">
            <a:off x="708025"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7" name="TextBox 6"/>
          <p:cNvSpPr txBox="1">
            <a:spLocks noChangeArrowheads="1"/>
          </p:cNvSpPr>
          <p:nvPr userDrawn="1"/>
        </p:nvSpPr>
        <p:spPr bwMode="auto">
          <a:xfrm>
            <a:off x="2854325" y="6489700"/>
            <a:ext cx="692150" cy="169863"/>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1100" b="0" dirty="0" smtClean="0">
                <a:solidFill>
                  <a:srgbClr val="9D9FA2"/>
                </a:solidFill>
              </a:rPr>
              <a:t>Digitization</a:t>
            </a:r>
          </a:p>
        </p:txBody>
      </p:sp>
      <p:pic>
        <p:nvPicPr>
          <p:cNvPr id="8" name="Picture 13" descr="arrow yellow.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52975" y="6492875"/>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4" descr="arrow 4.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77988" y="6478588"/>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21"/>
          <p:cNvGrpSpPr>
            <a:grpSpLocks/>
          </p:cNvGrpSpPr>
          <p:nvPr userDrawn="1"/>
        </p:nvGrpSpPr>
        <p:grpSpPr bwMode="auto">
          <a:xfrm>
            <a:off x="1330325" y="6492875"/>
            <a:ext cx="182563" cy="182563"/>
            <a:chOff x="1276349" y="5514975"/>
            <a:chExt cx="182880" cy="182880"/>
          </a:xfrm>
        </p:grpSpPr>
        <p:sp>
          <p:nvSpPr>
            <p:cNvPr id="12" name="Freeform 11"/>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3" name="Oval 12">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grpSp>
      <p:sp>
        <p:nvSpPr>
          <p:cNvPr id="14" name="Freeform 13">
            <a:hlinkClick r:id="" action="ppaction://hlinkshowjump?jump=previousslide"/>
          </p:cNvPr>
          <p:cNvSpPr>
            <a:spLocks noChangeAspect="1"/>
          </p:cNvSpPr>
          <p:nvPr userDrawn="1"/>
        </p:nvSpPr>
        <p:spPr>
          <a:xfrm flipH="1">
            <a:off x="1049338" y="6530975"/>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5" name="Oval 14">
            <a:hlinkClick r:id="" action="ppaction://hlinkshowjump?jump=previousslide"/>
          </p:cNvPr>
          <p:cNvSpPr/>
          <p:nvPr userDrawn="1"/>
        </p:nvSpPr>
        <p:spPr>
          <a:xfrm flipH="1">
            <a:off x="1019175" y="6492875"/>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6" name="Rectangle 9"/>
          <p:cNvSpPr>
            <a:spLocks noChangeArrowheads="1"/>
          </p:cNvSpPr>
          <p:nvPr userDrawn="1"/>
        </p:nvSpPr>
        <p:spPr bwMode="auto">
          <a:xfrm>
            <a:off x="0" y="0"/>
            <a:ext cx="9144000" cy="809625"/>
          </a:xfrm>
          <a:prstGeom prst="rect">
            <a:avLst/>
          </a:prstGeom>
          <a:solidFill>
            <a:schemeClr val="accent3"/>
          </a:solidFill>
          <a:ln w="9525">
            <a:noFill/>
            <a:miter lim="800000"/>
            <a:headEnd/>
            <a:tailEnd/>
          </a:ln>
          <a:effectLst/>
        </p:spPr>
        <p:txBody>
          <a:bodyPr wrap="none" anchor="ctr"/>
          <a:lstStyle/>
          <a:p>
            <a:pPr>
              <a:defRPr/>
            </a:pPr>
            <a:endParaRPr lang="en-CA" dirty="0">
              <a:solidFill>
                <a:srgbClr val="000000"/>
              </a:solidFill>
              <a:ea typeface="MS PGothic" panose="020B0600070205080204" pitchFamily="34" charset="-128"/>
            </a:endParaRPr>
          </a:p>
        </p:txBody>
      </p:sp>
      <p:sp>
        <p:nvSpPr>
          <p:cNvPr id="2" name="Title 1"/>
          <p:cNvSpPr>
            <a:spLocks noGrp="1"/>
          </p:cNvSpPr>
          <p:nvPr>
            <p:ph type="title"/>
          </p:nvPr>
        </p:nvSpPr>
        <p:spPr>
          <a:xfrm>
            <a:off x="384175" y="0"/>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2841625" y="1159845"/>
            <a:ext cx="5916613" cy="4765675"/>
          </a:xfrm>
        </p:spPr>
        <p:txBody>
          <a:bodyPr/>
          <a:lstStyle>
            <a:lvl1pPr marL="0" indent="0">
              <a:spcBef>
                <a:spcPts val="1200"/>
              </a:spcBef>
              <a:defRPr sz="180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9" name="Text Placeholder 8"/>
          <p:cNvSpPr>
            <a:spLocks noGrp="1"/>
          </p:cNvSpPr>
          <p:nvPr>
            <p:ph type="body" sz="quarter" idx="10"/>
          </p:nvPr>
        </p:nvSpPr>
        <p:spPr>
          <a:xfrm>
            <a:off x="384175" y="1159845"/>
            <a:ext cx="2243138" cy="4783755"/>
          </a:xfrm>
        </p:spPr>
        <p:txBody>
          <a:bodyPr/>
          <a:lstStyle>
            <a:lvl1pPr marL="0" indent="0" algn="l" rtl="0" eaLnBrk="0" fontAlgn="base" hangingPunct="0">
              <a:lnSpc>
                <a:spcPct val="90000"/>
              </a:lnSpc>
              <a:spcBef>
                <a:spcPct val="45000"/>
              </a:spcBef>
              <a:spcAft>
                <a:spcPct val="0"/>
              </a:spcAft>
              <a:buClr>
                <a:schemeClr val="tx1"/>
              </a:buClr>
              <a:buSzPct val="70000"/>
              <a:buFont typeface="Wingdings" pitchFamily="2" charset="2"/>
              <a:defRPr lang="en-US" sz="1600" b="1" kern="1200" baseline="0" dirty="0" smtClean="0">
                <a:solidFill>
                  <a:srgbClr val="008C97"/>
                </a:solidFill>
                <a:latin typeface="Arial" pitchFamily="34" charset="0"/>
                <a:ea typeface="Geneva" pitchFamily="68" charset="-128"/>
                <a:cs typeface="Arial" pitchFamily="34" charset="0"/>
              </a:defRPr>
            </a:lvl1pPr>
            <a:lvl2pPr>
              <a:defRPr lang="en-US" sz="1600" b="0" kern="1200" baseline="0" dirty="0" smtClean="0">
                <a:solidFill>
                  <a:schemeClr val="tx1"/>
                </a:solidFill>
                <a:latin typeface="Arial" pitchFamily="34" charset="0"/>
                <a:ea typeface="Geneva" pitchFamily="68" charset="-128"/>
                <a:cs typeface="Arial" pitchFamily="34" charset="0"/>
              </a:defRPr>
            </a:lvl2pPr>
            <a:lvl3pPr>
              <a:defRPr sz="1400">
                <a:solidFill>
                  <a:schemeClr val="tx1"/>
                </a:solidFill>
              </a:defRPr>
            </a:lvl3pPr>
            <a:lvl4pPr>
              <a:defRPr sz="1300">
                <a:solidFill>
                  <a:schemeClr val="tx1"/>
                </a:solidFill>
              </a:defRPr>
            </a:lvl4pPr>
            <a:lvl5pPr>
              <a:defRPr sz="12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1546320757"/>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727251214"/>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5" y="6438900"/>
            <a:ext cx="4905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defTabSz="914400" eaLnBrk="1" hangingPunct="1">
              <a:defRPr/>
            </a:pPr>
            <a:fld id="{220311F0-C72E-40D1-97F8-138E2D3C383F}" type="slidenum">
              <a:rPr lang="en-US" altLang="en-US" sz="1600" b="0" smtClean="0">
                <a:solidFill>
                  <a:srgbClr val="000000"/>
                </a:solidFill>
              </a:rPr>
              <a:pPr defTabSz="914400" eaLnBrk="1" hangingPunct="1">
                <a:defRPr/>
              </a:pPr>
              <a:t>‹#›</a:t>
            </a:fld>
            <a:endParaRPr lang="en-US" altLang="en-US" sz="1600" b="0" dirty="0" smtClean="0">
              <a:solidFill>
                <a:srgbClr val="000000"/>
              </a:solidFill>
            </a:endParaRPr>
          </a:p>
        </p:txBody>
      </p:sp>
      <p:cxnSp>
        <p:nvCxnSpPr>
          <p:cNvPr id="5" name="Straight Connector 4"/>
          <p:cNvCxnSpPr/>
          <p:nvPr userDrawn="1"/>
        </p:nvCxnSpPr>
        <p:spPr>
          <a:xfrm rot="5400000">
            <a:off x="708025"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6" name="TextBox 5"/>
          <p:cNvSpPr txBox="1">
            <a:spLocks noChangeArrowheads="1"/>
          </p:cNvSpPr>
          <p:nvPr userDrawn="1"/>
        </p:nvSpPr>
        <p:spPr bwMode="auto">
          <a:xfrm>
            <a:off x="2854325" y="6489700"/>
            <a:ext cx="692150" cy="169863"/>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1100" b="0" dirty="0" smtClean="0">
                <a:solidFill>
                  <a:srgbClr val="9D9FA2"/>
                </a:solidFill>
              </a:rPr>
              <a:t>Digitization</a:t>
            </a:r>
          </a:p>
        </p:txBody>
      </p:sp>
      <p:pic>
        <p:nvPicPr>
          <p:cNvPr id="7" name="Picture 13" descr="arrow yellow.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52975" y="6492875"/>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descr="arrow 4.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77988" y="6478588"/>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21"/>
          <p:cNvGrpSpPr>
            <a:grpSpLocks/>
          </p:cNvGrpSpPr>
          <p:nvPr userDrawn="1"/>
        </p:nvGrpSpPr>
        <p:grpSpPr bwMode="auto">
          <a:xfrm>
            <a:off x="1330325" y="6492875"/>
            <a:ext cx="182563" cy="182563"/>
            <a:chOff x="1276349" y="5514975"/>
            <a:chExt cx="182880" cy="182880"/>
          </a:xfrm>
        </p:grpSpPr>
        <p:sp>
          <p:nvSpPr>
            <p:cNvPr id="10" name="Freeform 9"/>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1" name="Oval 10">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grpSp>
      <p:sp>
        <p:nvSpPr>
          <p:cNvPr id="12" name="Freeform 11">
            <a:hlinkClick r:id="" action="ppaction://hlinkshowjump?jump=previousslide"/>
          </p:cNvPr>
          <p:cNvSpPr>
            <a:spLocks noChangeAspect="1"/>
          </p:cNvSpPr>
          <p:nvPr userDrawn="1"/>
        </p:nvSpPr>
        <p:spPr>
          <a:xfrm flipH="1">
            <a:off x="1049338" y="6530975"/>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3" name="Oval 12">
            <a:hlinkClick r:id="" action="ppaction://hlinkshowjump?jump=previousslide"/>
          </p:cNvPr>
          <p:cNvSpPr/>
          <p:nvPr userDrawn="1"/>
        </p:nvSpPr>
        <p:spPr>
          <a:xfrm flipH="1">
            <a:off x="1019175" y="6492875"/>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4" name="Rectangle 9"/>
          <p:cNvSpPr>
            <a:spLocks noChangeArrowheads="1"/>
          </p:cNvSpPr>
          <p:nvPr userDrawn="1"/>
        </p:nvSpPr>
        <p:spPr bwMode="auto">
          <a:xfrm>
            <a:off x="0" y="0"/>
            <a:ext cx="9144000" cy="809625"/>
          </a:xfrm>
          <a:prstGeom prst="rect">
            <a:avLst/>
          </a:prstGeom>
          <a:solidFill>
            <a:schemeClr val="accent4"/>
          </a:solidFill>
          <a:ln w="9525">
            <a:noFill/>
            <a:miter lim="800000"/>
            <a:headEnd/>
            <a:tailEnd/>
          </a:ln>
          <a:effectLst/>
        </p:spPr>
        <p:txBody>
          <a:bodyPr wrap="none" anchor="ctr"/>
          <a:lstStyle/>
          <a:p>
            <a:pPr>
              <a:defRPr/>
            </a:pPr>
            <a:endParaRPr lang="en-CA" dirty="0">
              <a:solidFill>
                <a:srgbClr val="000000"/>
              </a:solidFill>
              <a:ea typeface="MS PGothic" panose="020B0600070205080204" pitchFamily="34" charset="-128"/>
            </a:endParaRPr>
          </a:p>
        </p:txBody>
      </p:sp>
      <p:sp>
        <p:nvSpPr>
          <p:cNvPr id="2" name="Title 1"/>
          <p:cNvSpPr>
            <a:spLocks noGrp="1"/>
          </p:cNvSpPr>
          <p:nvPr>
            <p:ph type="title"/>
          </p:nvPr>
        </p:nvSpPr>
        <p:spPr>
          <a:xfrm>
            <a:off x="384175" y="0"/>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5" y="1159845"/>
            <a:ext cx="8378825" cy="47656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2781045694"/>
      </p:ext>
    </p:extLst>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Title imag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574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0" descr="WBENC logo.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4175" y="957263"/>
            <a:ext cx="3827463"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6" descr="arrow yellow.pn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572000" y="6316663"/>
            <a:ext cx="1825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userDrawn="1"/>
        </p:nvSpPr>
        <p:spPr bwMode="auto">
          <a:xfrm>
            <a:off x="4887913" y="6281738"/>
            <a:ext cx="1254125" cy="184150"/>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1200" b="0" dirty="0" smtClean="0">
                <a:solidFill>
                  <a:srgbClr val="000000"/>
                </a:solidFill>
              </a:rPr>
              <a:t>Ambassador Deck</a:t>
            </a:r>
          </a:p>
        </p:txBody>
      </p:sp>
      <p:sp>
        <p:nvSpPr>
          <p:cNvPr id="61454" name="Text Placeholder 2"/>
          <p:cNvSpPr>
            <a:spLocks noGrp="1"/>
          </p:cNvSpPr>
          <p:nvPr>
            <p:ph type="subTitle" idx="1"/>
          </p:nvPr>
        </p:nvSpPr>
        <p:spPr>
          <a:xfrm>
            <a:off x="355601" y="4624388"/>
            <a:ext cx="8226425" cy="347662"/>
          </a:xfrm>
          <a:extLst/>
        </p:spPr>
        <p:txBody>
          <a:bodyPr/>
          <a:lstStyle>
            <a:lvl1pPr marL="0" indent="0">
              <a:defRPr sz="2250">
                <a:solidFill>
                  <a:schemeClr val="accent2"/>
                </a:solidFill>
                <a:latin typeface="Arial" charset="0"/>
                <a:cs typeface="Geneva" charset="0"/>
              </a:defRPr>
            </a:lvl1pPr>
          </a:lstStyle>
          <a:p>
            <a:pPr lvl="0"/>
            <a:r>
              <a:rPr lang="en-CA" noProof="0"/>
              <a:t>Click to edit Master subtitle style</a:t>
            </a:r>
          </a:p>
        </p:txBody>
      </p:sp>
      <p:sp>
        <p:nvSpPr>
          <p:cNvPr id="61455" name="Title Placeholder 1"/>
          <p:cNvSpPr>
            <a:spLocks noGrp="1"/>
          </p:cNvSpPr>
          <p:nvPr>
            <p:ph type="ctrTitle"/>
          </p:nvPr>
        </p:nvSpPr>
        <p:spPr>
          <a:xfrm>
            <a:off x="355601" y="3938588"/>
            <a:ext cx="8226425" cy="603250"/>
          </a:xfrm>
          <a:extLst/>
        </p:spPr>
        <p:txBody>
          <a:bodyPr/>
          <a:lstStyle>
            <a:lvl1pPr>
              <a:defRPr sz="3300" b="1">
                <a:solidFill>
                  <a:schemeClr val="accent1"/>
                </a:solidFill>
                <a:latin typeface="Arial" charset="0"/>
                <a:ea typeface="Geneva" charset="0"/>
                <a:cs typeface="Arial" charset="0"/>
              </a:defRPr>
            </a:lvl1pPr>
          </a:lstStyle>
          <a:p>
            <a:pPr lvl="0"/>
            <a:r>
              <a:rPr lang="en-CA" noProof="0"/>
              <a:t>Click to edit Master title style</a:t>
            </a:r>
          </a:p>
        </p:txBody>
      </p:sp>
    </p:spTree>
    <p:extLst>
      <p:ext uri="{BB962C8B-B14F-4D97-AF65-F5344CB8AC3E}">
        <p14:creationId xmlns:p14="http://schemas.microsoft.com/office/powerpoint/2010/main" val="2856278199"/>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5" y="6438900"/>
            <a:ext cx="4905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defTabSz="685800" eaLnBrk="1" hangingPunct="1">
              <a:defRPr/>
            </a:pPr>
            <a:fld id="{FB81D2B4-21BB-460F-9B91-37CE0640C178}" type="slidenum">
              <a:rPr lang="en-US" sz="1200" b="0" smtClean="0">
                <a:solidFill>
                  <a:srgbClr val="000000"/>
                </a:solidFill>
              </a:rPr>
              <a:pPr defTabSz="685800" eaLnBrk="1" hangingPunct="1">
                <a:defRPr/>
              </a:pPr>
              <a:t>‹#›</a:t>
            </a:fld>
            <a:endParaRPr lang="en-US" sz="1200" b="0" dirty="0" smtClean="0">
              <a:solidFill>
                <a:srgbClr val="000000"/>
              </a:solidFill>
            </a:endParaRPr>
          </a:p>
        </p:txBody>
      </p:sp>
      <p:cxnSp>
        <p:nvCxnSpPr>
          <p:cNvPr id="5" name="Straight Connector 4"/>
          <p:cNvCxnSpPr/>
          <p:nvPr userDrawn="1"/>
        </p:nvCxnSpPr>
        <p:spPr>
          <a:xfrm rot="5400000">
            <a:off x="708025"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6" name="TextBox 5"/>
          <p:cNvSpPr txBox="1">
            <a:spLocks noChangeArrowheads="1"/>
          </p:cNvSpPr>
          <p:nvPr userDrawn="1"/>
        </p:nvSpPr>
        <p:spPr bwMode="auto">
          <a:xfrm>
            <a:off x="4981575" y="6499225"/>
            <a:ext cx="866775" cy="127000"/>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825" b="0" dirty="0" smtClean="0">
                <a:solidFill>
                  <a:srgbClr val="9D9FA2"/>
                </a:solidFill>
              </a:rPr>
              <a:t>Ambassador Deck</a:t>
            </a:r>
          </a:p>
        </p:txBody>
      </p:sp>
      <p:pic>
        <p:nvPicPr>
          <p:cNvPr id="7" name="Picture 13" descr="arrow yellow.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52975" y="6492875"/>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descr="arrow 4.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77988" y="6478588"/>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21"/>
          <p:cNvGrpSpPr>
            <a:grpSpLocks/>
          </p:cNvGrpSpPr>
          <p:nvPr userDrawn="1"/>
        </p:nvGrpSpPr>
        <p:grpSpPr bwMode="auto">
          <a:xfrm>
            <a:off x="1330325" y="6492875"/>
            <a:ext cx="182563" cy="182563"/>
            <a:chOff x="1276349" y="5514975"/>
            <a:chExt cx="182880" cy="182880"/>
          </a:xfrm>
        </p:grpSpPr>
        <p:sp>
          <p:nvSpPr>
            <p:cNvPr id="10" name="Freeform 9"/>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1" name="Oval 10">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grpSp>
      <p:sp>
        <p:nvSpPr>
          <p:cNvPr id="12" name="Freeform 11">
            <a:hlinkClick r:id="" action="ppaction://hlinkshowjump?jump=previousslide"/>
          </p:cNvPr>
          <p:cNvSpPr>
            <a:spLocks noChangeAspect="1"/>
          </p:cNvSpPr>
          <p:nvPr userDrawn="1"/>
        </p:nvSpPr>
        <p:spPr>
          <a:xfrm flipH="1">
            <a:off x="1049338" y="6530975"/>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3" name="Oval 12">
            <a:hlinkClick r:id="" action="ppaction://hlinkshowjump?jump=previousslide"/>
          </p:cNvPr>
          <p:cNvSpPr/>
          <p:nvPr userDrawn="1"/>
        </p:nvSpPr>
        <p:spPr>
          <a:xfrm flipH="1">
            <a:off x="1019175" y="6492875"/>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4" name="Rectangle 9"/>
          <p:cNvSpPr>
            <a:spLocks noChangeArrowheads="1"/>
          </p:cNvSpPr>
          <p:nvPr userDrawn="1"/>
        </p:nvSpPr>
        <p:spPr bwMode="auto">
          <a:xfrm>
            <a:off x="0" y="0"/>
            <a:ext cx="9144000" cy="809625"/>
          </a:xfrm>
          <a:prstGeom prst="rect">
            <a:avLst/>
          </a:prstGeom>
          <a:solidFill>
            <a:schemeClr val="accent3"/>
          </a:solidFill>
          <a:ln w="9525">
            <a:noFill/>
            <a:miter lim="800000"/>
            <a:headEnd/>
            <a:tailEnd/>
          </a:ln>
          <a:effectLst/>
        </p:spPr>
        <p:txBody>
          <a:bodyPr wrap="none" anchor="ctr"/>
          <a:lstStyle/>
          <a:p>
            <a:pPr>
              <a:defRPr/>
            </a:pPr>
            <a:endParaRPr lang="en-CA" dirty="0">
              <a:solidFill>
                <a:srgbClr val="000000"/>
              </a:solidFill>
              <a:ea typeface="MS PGothic" panose="020B0600070205080204" pitchFamily="34" charset="-128"/>
            </a:endParaRPr>
          </a:p>
        </p:txBody>
      </p:sp>
      <p:sp>
        <p:nvSpPr>
          <p:cNvPr id="2" name="Title 1"/>
          <p:cNvSpPr>
            <a:spLocks noGrp="1"/>
          </p:cNvSpPr>
          <p:nvPr>
            <p:ph type="title"/>
          </p:nvPr>
        </p:nvSpPr>
        <p:spPr>
          <a:xfrm>
            <a:off x="384176" y="2"/>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6" y="1159847"/>
            <a:ext cx="8378825" cy="47656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811790572"/>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5" y="6438900"/>
            <a:ext cx="490538" cy="246063"/>
          </a:xfrm>
          <a:prstGeom prst="rect">
            <a:avLst/>
          </a:prstGeom>
          <a:noFill/>
          <a:ln w="9525">
            <a:noFill/>
            <a:miter lim="800000"/>
            <a:headEnd/>
            <a:tailEnd/>
          </a:ln>
        </p:spPr>
        <p:txBody>
          <a:bodyPr lIns="0" tIns="0" rIns="0" bIns="0">
            <a:spAutoFit/>
          </a:bodyPr>
          <a:lstStyle/>
          <a:p>
            <a:pPr defTabSz="914400"/>
            <a:fld id="{CC21EA05-6B4D-EA42-83A8-186F2B06A868}" type="slidenum">
              <a:rPr lang="en-US" sz="1600" b="0"/>
              <a:pPr defTabSz="914400"/>
              <a:t>‹#›</a:t>
            </a:fld>
            <a:endParaRPr lang="en-US" sz="1600" b="0" dirty="0"/>
          </a:p>
        </p:txBody>
      </p:sp>
      <p:cxnSp>
        <p:nvCxnSpPr>
          <p:cNvPr id="5" name="Straight Connector 4"/>
          <p:cNvCxnSpPr/>
          <p:nvPr userDrawn="1"/>
        </p:nvCxnSpPr>
        <p:spPr>
          <a:xfrm rot="5400000">
            <a:off x="708025"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pic>
        <p:nvPicPr>
          <p:cNvPr id="8" name="Picture 13" descr="arrow yellow.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53847" y="6492875"/>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4" descr="arrow 4.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77988" y="6478588"/>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21"/>
          <p:cNvGrpSpPr>
            <a:grpSpLocks/>
          </p:cNvGrpSpPr>
          <p:nvPr userDrawn="1"/>
        </p:nvGrpSpPr>
        <p:grpSpPr bwMode="auto">
          <a:xfrm>
            <a:off x="1330325" y="6492875"/>
            <a:ext cx="182563" cy="182563"/>
            <a:chOff x="1276349" y="5514975"/>
            <a:chExt cx="182880" cy="182880"/>
          </a:xfrm>
        </p:grpSpPr>
        <p:sp>
          <p:nvSpPr>
            <p:cNvPr id="11" name="Freeform 10"/>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sp>
          <p:nvSpPr>
            <p:cNvPr id="12" name="Oval 11">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grpSp>
      <p:sp>
        <p:nvSpPr>
          <p:cNvPr id="13" name="Freeform 12">
            <a:hlinkClick r:id="" action="ppaction://hlinkshowjump?jump=previousslide"/>
          </p:cNvPr>
          <p:cNvSpPr>
            <a:spLocks noChangeAspect="1"/>
          </p:cNvSpPr>
          <p:nvPr userDrawn="1"/>
        </p:nvSpPr>
        <p:spPr>
          <a:xfrm flipH="1">
            <a:off x="1049338" y="6530975"/>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sp>
        <p:nvSpPr>
          <p:cNvPr id="14" name="Oval 13">
            <a:hlinkClick r:id="" action="ppaction://hlinkshowjump?jump=previousslide"/>
          </p:cNvPr>
          <p:cNvSpPr/>
          <p:nvPr userDrawn="1"/>
        </p:nvSpPr>
        <p:spPr>
          <a:xfrm flipH="1">
            <a:off x="1019175" y="6492875"/>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sp>
        <p:nvSpPr>
          <p:cNvPr id="15" name="Rectangle 9"/>
          <p:cNvSpPr>
            <a:spLocks noChangeArrowheads="1"/>
          </p:cNvSpPr>
          <p:nvPr userDrawn="1"/>
        </p:nvSpPr>
        <p:spPr bwMode="auto">
          <a:xfrm>
            <a:off x="0" y="0"/>
            <a:ext cx="9144000" cy="809625"/>
          </a:xfrm>
          <a:prstGeom prst="rect">
            <a:avLst/>
          </a:prstGeom>
          <a:solidFill>
            <a:schemeClr val="accent3"/>
          </a:solidFill>
          <a:ln w="9525">
            <a:noFill/>
            <a:miter lim="800000"/>
            <a:headEnd/>
            <a:tailEnd/>
          </a:ln>
          <a:effectLst/>
        </p:spPr>
        <p:txBody>
          <a:bodyPr wrap="none" anchor="ctr"/>
          <a:lstStyle/>
          <a:p>
            <a:pPr>
              <a:defRPr/>
            </a:pPr>
            <a:endParaRPr lang="en-CA" dirty="0">
              <a:ea typeface="MS PGothic" pitchFamily="34" charset="-128"/>
              <a:cs typeface="+mn-cs"/>
            </a:endParaRPr>
          </a:p>
        </p:txBody>
      </p:sp>
      <p:sp>
        <p:nvSpPr>
          <p:cNvPr id="2" name="Title 1"/>
          <p:cNvSpPr>
            <a:spLocks noGrp="1"/>
          </p:cNvSpPr>
          <p:nvPr>
            <p:ph type="title"/>
          </p:nvPr>
        </p:nvSpPr>
        <p:spPr>
          <a:xfrm>
            <a:off x="384175" y="0"/>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5" y="1159845"/>
            <a:ext cx="8378825" cy="47656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524789986"/>
      </p:ext>
    </p:extLst>
  </p:cSld>
  <p:clrMapOvr>
    <a:masterClrMapping/>
  </p:clrMapOvr>
  <p:transition>
    <p:wipe dir="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5" y="6438900"/>
            <a:ext cx="4905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defTabSz="685800" eaLnBrk="1" hangingPunct="1">
              <a:defRPr/>
            </a:pPr>
            <a:fld id="{727C20C9-48A2-487C-9DC6-E97936431477}" type="slidenum">
              <a:rPr lang="en-US" sz="1200" b="0" smtClean="0">
                <a:solidFill>
                  <a:srgbClr val="000000"/>
                </a:solidFill>
              </a:rPr>
              <a:pPr defTabSz="685800" eaLnBrk="1" hangingPunct="1">
                <a:defRPr/>
              </a:pPr>
              <a:t>‹#›</a:t>
            </a:fld>
            <a:endParaRPr lang="en-US" sz="1200" b="0" dirty="0" smtClean="0">
              <a:solidFill>
                <a:srgbClr val="000000"/>
              </a:solidFill>
            </a:endParaRPr>
          </a:p>
        </p:txBody>
      </p:sp>
      <p:cxnSp>
        <p:nvCxnSpPr>
          <p:cNvPr id="5" name="Straight Connector 4"/>
          <p:cNvCxnSpPr/>
          <p:nvPr userDrawn="1"/>
        </p:nvCxnSpPr>
        <p:spPr>
          <a:xfrm rot="5400000">
            <a:off x="708025"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6" name="TextBox 5"/>
          <p:cNvSpPr txBox="1">
            <a:spLocks noChangeArrowheads="1"/>
          </p:cNvSpPr>
          <p:nvPr userDrawn="1"/>
        </p:nvSpPr>
        <p:spPr bwMode="auto">
          <a:xfrm>
            <a:off x="5037138" y="6489700"/>
            <a:ext cx="866775" cy="127000"/>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825" b="0" dirty="0" smtClean="0">
                <a:solidFill>
                  <a:srgbClr val="9D9FA2"/>
                </a:solidFill>
              </a:rPr>
              <a:t>Ambassador Deck</a:t>
            </a:r>
          </a:p>
        </p:txBody>
      </p:sp>
      <p:pic>
        <p:nvPicPr>
          <p:cNvPr id="7" name="Picture 13" descr="arrow yellow.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52975" y="6492875"/>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descr="arrow 4.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77988" y="6478588"/>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21"/>
          <p:cNvGrpSpPr>
            <a:grpSpLocks/>
          </p:cNvGrpSpPr>
          <p:nvPr userDrawn="1"/>
        </p:nvGrpSpPr>
        <p:grpSpPr bwMode="auto">
          <a:xfrm>
            <a:off x="1330325" y="6492875"/>
            <a:ext cx="182563" cy="182563"/>
            <a:chOff x="1276349" y="5514975"/>
            <a:chExt cx="182880" cy="182880"/>
          </a:xfrm>
        </p:grpSpPr>
        <p:sp>
          <p:nvSpPr>
            <p:cNvPr id="10" name="Freeform 9"/>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1" name="Oval 10">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grpSp>
      <p:sp>
        <p:nvSpPr>
          <p:cNvPr id="12" name="Freeform 11">
            <a:hlinkClick r:id="" action="ppaction://hlinkshowjump?jump=previousslide"/>
          </p:cNvPr>
          <p:cNvSpPr>
            <a:spLocks noChangeAspect="1"/>
          </p:cNvSpPr>
          <p:nvPr userDrawn="1"/>
        </p:nvSpPr>
        <p:spPr>
          <a:xfrm flipH="1">
            <a:off x="1049338" y="6530975"/>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3" name="Oval 12">
            <a:hlinkClick r:id="" action="ppaction://hlinkshowjump?jump=previousslide"/>
          </p:cNvPr>
          <p:cNvSpPr/>
          <p:nvPr userDrawn="1"/>
        </p:nvSpPr>
        <p:spPr>
          <a:xfrm flipH="1">
            <a:off x="1019175" y="6492875"/>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4" name="Rectangle 9"/>
          <p:cNvSpPr>
            <a:spLocks noChangeArrowheads="1"/>
          </p:cNvSpPr>
          <p:nvPr userDrawn="1"/>
        </p:nvSpPr>
        <p:spPr bwMode="auto">
          <a:xfrm>
            <a:off x="0" y="0"/>
            <a:ext cx="9144000" cy="8096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eaLnBrk="1" hangingPunct="1">
              <a:defRPr/>
            </a:pPr>
            <a:endParaRPr lang="en-CA" dirty="0" smtClean="0">
              <a:solidFill>
                <a:srgbClr val="000000"/>
              </a:solidFill>
            </a:endParaRPr>
          </a:p>
        </p:txBody>
      </p:sp>
      <p:sp>
        <p:nvSpPr>
          <p:cNvPr id="2" name="Title 1"/>
          <p:cNvSpPr>
            <a:spLocks noGrp="1"/>
          </p:cNvSpPr>
          <p:nvPr>
            <p:ph type="title"/>
          </p:nvPr>
        </p:nvSpPr>
        <p:spPr>
          <a:xfrm>
            <a:off x="384176" y="2"/>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6" y="1159847"/>
            <a:ext cx="8378825" cy="47656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831796909"/>
      </p:ext>
    </p:extLst>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5" y="6438900"/>
            <a:ext cx="4905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defTabSz="685800" eaLnBrk="1" hangingPunct="1">
              <a:defRPr/>
            </a:pPr>
            <a:fld id="{F9BFCC7C-FD39-45D7-9BC1-0FE09B9BA723}" type="slidenum">
              <a:rPr lang="en-US" sz="1200" b="0" smtClean="0">
                <a:solidFill>
                  <a:srgbClr val="000000"/>
                </a:solidFill>
              </a:rPr>
              <a:pPr defTabSz="685800" eaLnBrk="1" hangingPunct="1">
                <a:defRPr/>
              </a:pPr>
              <a:t>‹#›</a:t>
            </a:fld>
            <a:endParaRPr lang="en-US" sz="1200" b="0" dirty="0" smtClean="0">
              <a:solidFill>
                <a:srgbClr val="000000"/>
              </a:solidFill>
            </a:endParaRPr>
          </a:p>
        </p:txBody>
      </p:sp>
      <p:cxnSp>
        <p:nvCxnSpPr>
          <p:cNvPr id="5" name="Straight Connector 4"/>
          <p:cNvCxnSpPr/>
          <p:nvPr userDrawn="1"/>
        </p:nvCxnSpPr>
        <p:spPr>
          <a:xfrm rot="5400000">
            <a:off x="708025"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6" name="TextBox 5"/>
          <p:cNvSpPr txBox="1">
            <a:spLocks noChangeArrowheads="1"/>
          </p:cNvSpPr>
          <p:nvPr userDrawn="1"/>
        </p:nvSpPr>
        <p:spPr bwMode="auto">
          <a:xfrm>
            <a:off x="5037138" y="6489700"/>
            <a:ext cx="866775" cy="127000"/>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825" b="0" dirty="0" smtClean="0">
                <a:solidFill>
                  <a:srgbClr val="9D9FA2"/>
                </a:solidFill>
              </a:rPr>
              <a:t>Ambassador Deck</a:t>
            </a:r>
          </a:p>
        </p:txBody>
      </p:sp>
      <p:pic>
        <p:nvPicPr>
          <p:cNvPr id="7" name="Picture 13" descr="arrow yellow.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52975" y="6492875"/>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descr="arrow 4.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77988" y="6478588"/>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21"/>
          <p:cNvGrpSpPr>
            <a:grpSpLocks/>
          </p:cNvGrpSpPr>
          <p:nvPr userDrawn="1"/>
        </p:nvGrpSpPr>
        <p:grpSpPr bwMode="auto">
          <a:xfrm>
            <a:off x="1330325" y="6492875"/>
            <a:ext cx="182563" cy="182563"/>
            <a:chOff x="1276349" y="5514975"/>
            <a:chExt cx="182880" cy="182880"/>
          </a:xfrm>
        </p:grpSpPr>
        <p:sp>
          <p:nvSpPr>
            <p:cNvPr id="10" name="Freeform 9"/>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1" name="Oval 10">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grpSp>
      <p:sp>
        <p:nvSpPr>
          <p:cNvPr id="12" name="Freeform 11">
            <a:hlinkClick r:id="" action="ppaction://hlinkshowjump?jump=previousslide"/>
          </p:cNvPr>
          <p:cNvSpPr>
            <a:spLocks noChangeAspect="1"/>
          </p:cNvSpPr>
          <p:nvPr userDrawn="1"/>
        </p:nvSpPr>
        <p:spPr>
          <a:xfrm flipH="1">
            <a:off x="1049338" y="6530975"/>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3" name="Oval 12">
            <a:hlinkClick r:id="" action="ppaction://hlinkshowjump?jump=previousslide"/>
          </p:cNvPr>
          <p:cNvSpPr/>
          <p:nvPr userDrawn="1"/>
        </p:nvSpPr>
        <p:spPr>
          <a:xfrm flipH="1">
            <a:off x="1019175" y="6492875"/>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4" name="Rectangle 9"/>
          <p:cNvSpPr>
            <a:spLocks noChangeArrowheads="1"/>
          </p:cNvSpPr>
          <p:nvPr userDrawn="1"/>
        </p:nvSpPr>
        <p:spPr bwMode="auto">
          <a:xfrm>
            <a:off x="0" y="0"/>
            <a:ext cx="9144000" cy="8096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eaLnBrk="1" hangingPunct="1">
              <a:defRPr/>
            </a:pPr>
            <a:endParaRPr lang="en-CA" dirty="0" smtClean="0">
              <a:solidFill>
                <a:srgbClr val="000000"/>
              </a:solidFill>
            </a:endParaRPr>
          </a:p>
        </p:txBody>
      </p:sp>
      <p:sp>
        <p:nvSpPr>
          <p:cNvPr id="2" name="Title 1"/>
          <p:cNvSpPr>
            <a:spLocks noGrp="1"/>
          </p:cNvSpPr>
          <p:nvPr>
            <p:ph type="title"/>
          </p:nvPr>
        </p:nvSpPr>
        <p:spPr>
          <a:xfrm>
            <a:off x="384176" y="2"/>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6" y="1159847"/>
            <a:ext cx="8378825" cy="47656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1381391977"/>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_Vertical divide + image">
    <p:spTree>
      <p:nvGrpSpPr>
        <p:cNvPr id="1" name=""/>
        <p:cNvGrpSpPr/>
        <p:nvPr/>
      </p:nvGrpSpPr>
      <p:grpSpPr>
        <a:xfrm>
          <a:off x="0" y="0"/>
          <a:ext cx="0" cy="0"/>
          <a:chOff x="0" y="0"/>
          <a:chExt cx="0" cy="0"/>
        </a:xfrm>
      </p:grpSpPr>
      <p:sp>
        <p:nvSpPr>
          <p:cNvPr id="5" name="Rectangle 5"/>
          <p:cNvSpPr>
            <a:spLocks noChangeArrowheads="1"/>
          </p:cNvSpPr>
          <p:nvPr userDrawn="1"/>
        </p:nvSpPr>
        <p:spPr bwMode="gray">
          <a:xfrm>
            <a:off x="358775" y="6438900"/>
            <a:ext cx="4905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defTabSz="685800" eaLnBrk="1" hangingPunct="1">
              <a:defRPr/>
            </a:pPr>
            <a:fld id="{1462468E-1360-468A-8368-536DF64C64D3}" type="slidenum">
              <a:rPr lang="en-US" sz="1200" b="0" smtClean="0">
                <a:solidFill>
                  <a:srgbClr val="000000"/>
                </a:solidFill>
              </a:rPr>
              <a:pPr defTabSz="685800" eaLnBrk="1" hangingPunct="1">
                <a:defRPr/>
              </a:pPr>
              <a:t>‹#›</a:t>
            </a:fld>
            <a:endParaRPr lang="en-US" sz="1200" b="0" dirty="0" smtClean="0">
              <a:solidFill>
                <a:srgbClr val="000000"/>
              </a:solidFill>
            </a:endParaRPr>
          </a:p>
        </p:txBody>
      </p:sp>
      <p:cxnSp>
        <p:nvCxnSpPr>
          <p:cNvPr id="6" name="Straight Connector 5"/>
          <p:cNvCxnSpPr/>
          <p:nvPr userDrawn="1"/>
        </p:nvCxnSpPr>
        <p:spPr>
          <a:xfrm rot="5400000">
            <a:off x="708025"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7" name="TextBox 6"/>
          <p:cNvSpPr txBox="1">
            <a:spLocks noChangeArrowheads="1"/>
          </p:cNvSpPr>
          <p:nvPr userDrawn="1"/>
        </p:nvSpPr>
        <p:spPr bwMode="auto">
          <a:xfrm>
            <a:off x="5037138" y="6489700"/>
            <a:ext cx="866775" cy="127000"/>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825" b="0" dirty="0" smtClean="0">
                <a:solidFill>
                  <a:srgbClr val="9D9FA2"/>
                </a:solidFill>
              </a:rPr>
              <a:t>Ambassador Deck</a:t>
            </a:r>
          </a:p>
        </p:txBody>
      </p:sp>
      <p:pic>
        <p:nvPicPr>
          <p:cNvPr id="8" name="Picture 13" descr="arrow yellow.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52975" y="6492875"/>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4" descr="arrow 4.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77988" y="6478588"/>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21"/>
          <p:cNvGrpSpPr>
            <a:grpSpLocks/>
          </p:cNvGrpSpPr>
          <p:nvPr userDrawn="1"/>
        </p:nvGrpSpPr>
        <p:grpSpPr bwMode="auto">
          <a:xfrm>
            <a:off x="1330325" y="6492875"/>
            <a:ext cx="182563" cy="182563"/>
            <a:chOff x="1276349" y="5514975"/>
            <a:chExt cx="182880" cy="182880"/>
          </a:xfrm>
        </p:grpSpPr>
        <p:sp>
          <p:nvSpPr>
            <p:cNvPr id="12" name="Freeform 11"/>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3" name="Oval 12">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grpSp>
      <p:sp>
        <p:nvSpPr>
          <p:cNvPr id="14" name="Freeform 13">
            <a:hlinkClick r:id="" action="ppaction://hlinkshowjump?jump=previousslide"/>
          </p:cNvPr>
          <p:cNvSpPr>
            <a:spLocks noChangeAspect="1"/>
          </p:cNvSpPr>
          <p:nvPr userDrawn="1"/>
        </p:nvSpPr>
        <p:spPr>
          <a:xfrm flipH="1">
            <a:off x="1049338" y="6530975"/>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5" name="Oval 14">
            <a:hlinkClick r:id="" action="ppaction://hlinkshowjump?jump=previousslide"/>
          </p:cNvPr>
          <p:cNvSpPr/>
          <p:nvPr userDrawn="1"/>
        </p:nvSpPr>
        <p:spPr>
          <a:xfrm flipH="1">
            <a:off x="1019175" y="6492875"/>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6" name="Rectangle 9"/>
          <p:cNvSpPr>
            <a:spLocks noChangeArrowheads="1"/>
          </p:cNvSpPr>
          <p:nvPr userDrawn="1"/>
        </p:nvSpPr>
        <p:spPr bwMode="auto">
          <a:xfrm>
            <a:off x="0" y="0"/>
            <a:ext cx="9144000" cy="809625"/>
          </a:xfrm>
          <a:prstGeom prst="rect">
            <a:avLst/>
          </a:prstGeom>
          <a:solidFill>
            <a:schemeClr val="accent3"/>
          </a:solidFill>
          <a:ln w="9525">
            <a:noFill/>
            <a:miter lim="800000"/>
            <a:headEnd/>
            <a:tailEnd/>
          </a:ln>
          <a:effectLst/>
        </p:spPr>
        <p:txBody>
          <a:bodyPr wrap="none" anchor="ctr"/>
          <a:lstStyle/>
          <a:p>
            <a:pPr>
              <a:defRPr/>
            </a:pPr>
            <a:endParaRPr lang="en-CA" dirty="0">
              <a:solidFill>
                <a:srgbClr val="000000"/>
              </a:solidFill>
              <a:ea typeface="MS PGothic" panose="020B0600070205080204" pitchFamily="34" charset="-128"/>
            </a:endParaRPr>
          </a:p>
        </p:txBody>
      </p:sp>
      <p:sp>
        <p:nvSpPr>
          <p:cNvPr id="2" name="Title 1"/>
          <p:cNvSpPr>
            <a:spLocks noGrp="1"/>
          </p:cNvSpPr>
          <p:nvPr>
            <p:ph type="title"/>
          </p:nvPr>
        </p:nvSpPr>
        <p:spPr>
          <a:xfrm>
            <a:off x="384176" y="2"/>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2841626" y="1159847"/>
            <a:ext cx="5916613" cy="4765675"/>
          </a:xfrm>
        </p:spPr>
        <p:txBody>
          <a:bodyPr/>
          <a:lstStyle>
            <a:lvl1pPr marL="0" indent="0">
              <a:spcBef>
                <a:spcPts val="900"/>
              </a:spcBef>
              <a:defRPr sz="1350">
                <a:solidFill>
                  <a:schemeClr val="tx1"/>
                </a:solidFill>
              </a:defRPr>
            </a:lvl1pPr>
            <a:lvl2pPr>
              <a:spcBef>
                <a:spcPts val="450"/>
              </a:spcBef>
              <a:defRPr sz="1050">
                <a:solidFill>
                  <a:schemeClr val="tx1"/>
                </a:solidFill>
              </a:defRPr>
            </a:lvl2pPr>
            <a:lvl3pPr>
              <a:spcBef>
                <a:spcPts val="450"/>
              </a:spcBef>
              <a:defRPr sz="1050">
                <a:solidFill>
                  <a:schemeClr val="tx1"/>
                </a:solidFill>
              </a:defRPr>
            </a:lvl3pPr>
            <a:lvl4pPr>
              <a:spcBef>
                <a:spcPts val="450"/>
              </a:spcBef>
              <a:defRPr sz="1050">
                <a:solidFill>
                  <a:schemeClr val="tx1"/>
                </a:solidFill>
              </a:defRPr>
            </a:lvl4pPr>
            <a:lvl5pPr>
              <a:spcBef>
                <a:spcPts val="450"/>
              </a:spcBef>
              <a:defRPr sz="105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9" name="Text Placeholder 8"/>
          <p:cNvSpPr>
            <a:spLocks noGrp="1"/>
          </p:cNvSpPr>
          <p:nvPr>
            <p:ph type="body" sz="quarter" idx="10"/>
          </p:nvPr>
        </p:nvSpPr>
        <p:spPr>
          <a:xfrm>
            <a:off x="384175" y="1159847"/>
            <a:ext cx="2243138" cy="4783755"/>
          </a:xfrm>
        </p:spPr>
        <p:txBody>
          <a:bodyPr/>
          <a:lstStyle>
            <a:lvl1pPr marL="0" indent="0" algn="l" rtl="0" eaLnBrk="0" fontAlgn="base" hangingPunct="0">
              <a:lnSpc>
                <a:spcPct val="90000"/>
              </a:lnSpc>
              <a:spcBef>
                <a:spcPct val="45000"/>
              </a:spcBef>
              <a:spcAft>
                <a:spcPct val="0"/>
              </a:spcAft>
              <a:buClr>
                <a:schemeClr val="tx1"/>
              </a:buClr>
              <a:buSzPct val="70000"/>
              <a:buFont typeface="Wingdings" pitchFamily="2" charset="2"/>
              <a:defRPr lang="en-US" sz="1200" b="1" kern="1200" baseline="0" dirty="0" smtClean="0">
                <a:solidFill>
                  <a:srgbClr val="008C97"/>
                </a:solidFill>
                <a:latin typeface="Arial" pitchFamily="34" charset="0"/>
                <a:ea typeface="Geneva" pitchFamily="68" charset="-128"/>
                <a:cs typeface="Arial" pitchFamily="34" charset="0"/>
              </a:defRPr>
            </a:lvl1pPr>
            <a:lvl2pPr>
              <a:defRPr lang="en-US" sz="1200" b="0" kern="1200" baseline="0" dirty="0" smtClean="0">
                <a:solidFill>
                  <a:schemeClr val="tx1"/>
                </a:solidFill>
                <a:latin typeface="Arial" pitchFamily="34" charset="0"/>
                <a:ea typeface="Geneva" pitchFamily="68" charset="-128"/>
                <a:cs typeface="Arial" pitchFamily="34" charset="0"/>
              </a:defRPr>
            </a:lvl2pPr>
            <a:lvl3pPr>
              <a:defRPr sz="1050">
                <a:solidFill>
                  <a:schemeClr val="tx1"/>
                </a:solidFill>
              </a:defRPr>
            </a:lvl3pPr>
            <a:lvl4pPr>
              <a:defRPr sz="975">
                <a:solidFill>
                  <a:schemeClr val="tx1"/>
                </a:solidFill>
              </a:defRPr>
            </a:lvl4pPr>
            <a:lvl5pPr>
              <a:defRPr sz="9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4096562420"/>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9042027"/>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5" y="6438900"/>
            <a:ext cx="4905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defTabSz="685800" eaLnBrk="1" hangingPunct="1">
              <a:defRPr/>
            </a:pPr>
            <a:fld id="{1139AE5D-FD5B-46D1-9A6D-595EC7B161E0}" type="slidenum">
              <a:rPr lang="en-US" sz="1200" b="0" smtClean="0">
                <a:solidFill>
                  <a:srgbClr val="000000"/>
                </a:solidFill>
              </a:rPr>
              <a:pPr defTabSz="685800" eaLnBrk="1" hangingPunct="1">
                <a:defRPr/>
              </a:pPr>
              <a:t>‹#›</a:t>
            </a:fld>
            <a:endParaRPr lang="en-US" sz="1200" b="0" dirty="0" smtClean="0">
              <a:solidFill>
                <a:srgbClr val="000000"/>
              </a:solidFill>
            </a:endParaRPr>
          </a:p>
        </p:txBody>
      </p:sp>
      <p:cxnSp>
        <p:nvCxnSpPr>
          <p:cNvPr id="5" name="Straight Connector 4"/>
          <p:cNvCxnSpPr/>
          <p:nvPr userDrawn="1"/>
        </p:nvCxnSpPr>
        <p:spPr>
          <a:xfrm rot="5400000">
            <a:off x="708025"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6" name="TextBox 5"/>
          <p:cNvSpPr txBox="1">
            <a:spLocks noChangeArrowheads="1"/>
          </p:cNvSpPr>
          <p:nvPr userDrawn="1"/>
        </p:nvSpPr>
        <p:spPr bwMode="auto">
          <a:xfrm>
            <a:off x="5037138" y="6489700"/>
            <a:ext cx="866775" cy="127000"/>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825" b="0" dirty="0" smtClean="0">
                <a:solidFill>
                  <a:srgbClr val="9D9FA2"/>
                </a:solidFill>
              </a:rPr>
              <a:t>Ambassador Deck</a:t>
            </a:r>
          </a:p>
        </p:txBody>
      </p:sp>
      <p:pic>
        <p:nvPicPr>
          <p:cNvPr id="7" name="Picture 13" descr="arrow yellow.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52975" y="6492875"/>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descr="arrow 4.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77988" y="6478588"/>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21"/>
          <p:cNvGrpSpPr>
            <a:grpSpLocks/>
          </p:cNvGrpSpPr>
          <p:nvPr userDrawn="1"/>
        </p:nvGrpSpPr>
        <p:grpSpPr bwMode="auto">
          <a:xfrm>
            <a:off x="1330325" y="6492875"/>
            <a:ext cx="182563" cy="182563"/>
            <a:chOff x="1276349" y="5514975"/>
            <a:chExt cx="182880" cy="182880"/>
          </a:xfrm>
        </p:grpSpPr>
        <p:sp>
          <p:nvSpPr>
            <p:cNvPr id="10" name="Freeform 9"/>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1" name="Oval 10">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grpSp>
      <p:sp>
        <p:nvSpPr>
          <p:cNvPr id="12" name="Freeform 11">
            <a:hlinkClick r:id="" action="ppaction://hlinkshowjump?jump=previousslide"/>
          </p:cNvPr>
          <p:cNvSpPr>
            <a:spLocks noChangeAspect="1"/>
          </p:cNvSpPr>
          <p:nvPr userDrawn="1"/>
        </p:nvSpPr>
        <p:spPr>
          <a:xfrm flipH="1">
            <a:off x="1049338" y="6530975"/>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3" name="Oval 12">
            <a:hlinkClick r:id="" action="ppaction://hlinkshowjump?jump=previousslide"/>
          </p:cNvPr>
          <p:cNvSpPr/>
          <p:nvPr userDrawn="1"/>
        </p:nvSpPr>
        <p:spPr>
          <a:xfrm flipH="1">
            <a:off x="1019175" y="6492875"/>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4" name="Rectangle 9"/>
          <p:cNvSpPr>
            <a:spLocks noChangeArrowheads="1"/>
          </p:cNvSpPr>
          <p:nvPr userDrawn="1"/>
        </p:nvSpPr>
        <p:spPr bwMode="auto">
          <a:xfrm>
            <a:off x="0" y="0"/>
            <a:ext cx="9144000" cy="809625"/>
          </a:xfrm>
          <a:prstGeom prst="rect">
            <a:avLst/>
          </a:prstGeom>
          <a:solidFill>
            <a:schemeClr val="accent4"/>
          </a:solidFill>
          <a:ln w="9525">
            <a:noFill/>
            <a:miter lim="800000"/>
            <a:headEnd/>
            <a:tailEnd/>
          </a:ln>
          <a:effectLst/>
        </p:spPr>
        <p:txBody>
          <a:bodyPr wrap="none" anchor="ctr"/>
          <a:lstStyle/>
          <a:p>
            <a:pPr>
              <a:defRPr/>
            </a:pPr>
            <a:endParaRPr lang="en-CA" dirty="0">
              <a:solidFill>
                <a:srgbClr val="000000"/>
              </a:solidFill>
              <a:ea typeface="MS PGothic" panose="020B0600070205080204" pitchFamily="34" charset="-128"/>
            </a:endParaRPr>
          </a:p>
        </p:txBody>
      </p:sp>
      <p:sp>
        <p:nvSpPr>
          <p:cNvPr id="2" name="Title 1"/>
          <p:cNvSpPr>
            <a:spLocks noGrp="1"/>
          </p:cNvSpPr>
          <p:nvPr>
            <p:ph type="title"/>
          </p:nvPr>
        </p:nvSpPr>
        <p:spPr>
          <a:xfrm>
            <a:off x="384176" y="2"/>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6" y="1159847"/>
            <a:ext cx="8378825" cy="47656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633859096"/>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9" descr="Title image.png"/>
          <p:cNvPicPr>
            <a:picLocks noChangeAspect="1"/>
          </p:cNvPicPr>
          <p:nvPr userDrawn="1"/>
        </p:nvPicPr>
        <p:blipFill rotWithShape="1">
          <a:blip r:embed="rId2">
            <a:extLst>
              <a:ext uri="{28A0092B-C50C-407E-A947-70E740481C1C}">
                <a14:useLocalDpi xmlns:a14="http://schemas.microsoft.com/office/drawing/2010/main" val="0"/>
              </a:ext>
            </a:extLst>
          </a:blip>
          <a:srcRect r="12233" b="36971"/>
          <a:stretch/>
        </p:blipFill>
        <p:spPr bwMode="auto">
          <a:xfrm>
            <a:off x="0" y="0"/>
            <a:ext cx="9144000" cy="3622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400972" y="957263"/>
            <a:ext cx="3793870"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54" name="Text Placeholder 2"/>
          <p:cNvSpPr>
            <a:spLocks noGrp="1"/>
          </p:cNvSpPr>
          <p:nvPr>
            <p:ph type="subTitle" idx="1"/>
          </p:nvPr>
        </p:nvSpPr>
        <p:spPr>
          <a:xfrm>
            <a:off x="355600" y="4624388"/>
            <a:ext cx="8226425" cy="347662"/>
          </a:xfrm>
          <a:extLst/>
        </p:spPr>
        <p:txBody>
          <a:bodyPr/>
          <a:lstStyle>
            <a:lvl1pPr marL="0" indent="0">
              <a:buNone/>
              <a:defRPr sz="3000">
                <a:solidFill>
                  <a:schemeClr val="accent2"/>
                </a:solidFill>
                <a:latin typeface="Arial" charset="0"/>
                <a:cs typeface="Geneva" charset="0"/>
              </a:defRPr>
            </a:lvl1pPr>
          </a:lstStyle>
          <a:p>
            <a:pPr lvl="0"/>
            <a:r>
              <a:rPr lang="en-CA" noProof="0" dirty="0"/>
              <a:t>Click to edit Master subtitle style</a:t>
            </a:r>
          </a:p>
        </p:txBody>
      </p:sp>
      <p:sp>
        <p:nvSpPr>
          <p:cNvPr id="61455" name="Title Placeholder 1"/>
          <p:cNvSpPr>
            <a:spLocks noGrp="1"/>
          </p:cNvSpPr>
          <p:nvPr>
            <p:ph type="ctrTitle"/>
          </p:nvPr>
        </p:nvSpPr>
        <p:spPr>
          <a:xfrm>
            <a:off x="355600" y="3938588"/>
            <a:ext cx="8226425" cy="603250"/>
          </a:xfrm>
          <a:extLst/>
        </p:spPr>
        <p:txBody>
          <a:bodyPr/>
          <a:lstStyle>
            <a:lvl1pPr>
              <a:defRPr sz="4400" b="1">
                <a:solidFill>
                  <a:schemeClr val="accent1"/>
                </a:solidFill>
                <a:latin typeface="Arial" charset="0"/>
                <a:ea typeface="Geneva" charset="0"/>
                <a:cs typeface="Arial" charset="0"/>
              </a:defRPr>
            </a:lvl1pPr>
          </a:lstStyle>
          <a:p>
            <a:pPr lvl="0"/>
            <a:r>
              <a:rPr lang="en-CA" noProof="0"/>
              <a:t>Click to edit Master title style</a:t>
            </a:r>
          </a:p>
        </p:txBody>
      </p:sp>
    </p:spTree>
    <p:extLst>
      <p:ext uri="{BB962C8B-B14F-4D97-AF65-F5344CB8AC3E}">
        <p14:creationId xmlns:p14="http://schemas.microsoft.com/office/powerpoint/2010/main" val="2132347386"/>
      </p:ext>
    </p:extLst>
  </p:cSld>
  <p:clrMapOvr>
    <a:masterClrMapping/>
  </p:clrMapOvr>
  <p:transition>
    <p:wipe dir="r"/>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5" y="6438900"/>
            <a:ext cx="490538" cy="246063"/>
          </a:xfrm>
          <a:prstGeom prst="rect">
            <a:avLst/>
          </a:prstGeom>
          <a:noFill/>
          <a:ln w="9525">
            <a:noFill/>
            <a:miter lim="800000"/>
            <a:headEnd/>
            <a:tailEnd/>
          </a:ln>
        </p:spPr>
        <p:txBody>
          <a:bodyPr lIns="0" tIns="0" rIns="0" bIns="0">
            <a:spAutoFit/>
          </a:bodyPr>
          <a:lstStyle/>
          <a:p>
            <a:pPr defTabSz="914400"/>
            <a:fld id="{CC21EA05-6B4D-EA42-83A8-186F2B06A868}" type="slidenum">
              <a:rPr lang="en-US" sz="1600" b="0">
                <a:solidFill>
                  <a:srgbClr val="000000"/>
                </a:solidFill>
              </a:rPr>
              <a:pPr defTabSz="914400"/>
              <a:t>‹#›</a:t>
            </a:fld>
            <a:endParaRPr lang="en-US" sz="1600" b="0" dirty="0">
              <a:solidFill>
                <a:srgbClr val="000000"/>
              </a:solidFill>
            </a:endParaRPr>
          </a:p>
        </p:txBody>
      </p:sp>
      <p:sp>
        <p:nvSpPr>
          <p:cNvPr id="15" name="Rectangle 9"/>
          <p:cNvSpPr>
            <a:spLocks noChangeArrowheads="1"/>
          </p:cNvSpPr>
          <p:nvPr userDrawn="1"/>
        </p:nvSpPr>
        <p:spPr bwMode="auto">
          <a:xfrm>
            <a:off x="0" y="0"/>
            <a:ext cx="9144000" cy="809625"/>
          </a:xfrm>
          <a:prstGeom prst="rect">
            <a:avLst/>
          </a:prstGeom>
          <a:solidFill>
            <a:schemeClr val="accent3"/>
          </a:solidFill>
          <a:ln w="9525">
            <a:noFill/>
            <a:miter lim="800000"/>
            <a:headEnd/>
            <a:tailEnd/>
          </a:ln>
          <a:effectLst/>
        </p:spPr>
        <p:txBody>
          <a:bodyPr wrap="none" anchor="ctr"/>
          <a:lstStyle/>
          <a:p>
            <a:pPr>
              <a:defRPr/>
            </a:pPr>
            <a:endParaRPr lang="en-CA" dirty="0">
              <a:solidFill>
                <a:srgbClr val="000000"/>
              </a:solidFill>
              <a:ea typeface="MS PGothic" pitchFamily="34" charset="-128"/>
              <a:cs typeface="+mn-cs"/>
            </a:endParaRPr>
          </a:p>
        </p:txBody>
      </p:sp>
      <p:sp>
        <p:nvSpPr>
          <p:cNvPr id="2" name="Title 1"/>
          <p:cNvSpPr>
            <a:spLocks noGrp="1"/>
          </p:cNvSpPr>
          <p:nvPr>
            <p:ph type="title"/>
          </p:nvPr>
        </p:nvSpPr>
        <p:spPr>
          <a:xfrm>
            <a:off x="384175" y="0"/>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5" y="1159845"/>
            <a:ext cx="8378825" cy="4765675"/>
          </a:xfrm>
        </p:spPr>
        <p:txBody>
          <a:bodyPr/>
          <a:lstStyle>
            <a:lvl1pPr marL="0" indent="0">
              <a:buNone/>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1584640621"/>
      </p:ext>
    </p:extLst>
  </p:cSld>
  <p:clrMapOvr>
    <a:masterClrMapping/>
  </p:clrMapOvr>
  <p:transition>
    <p:wipe dir="r"/>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5" y="6438900"/>
            <a:ext cx="490538" cy="246063"/>
          </a:xfrm>
          <a:prstGeom prst="rect">
            <a:avLst/>
          </a:prstGeom>
          <a:noFill/>
          <a:ln w="9525">
            <a:noFill/>
            <a:miter lim="800000"/>
            <a:headEnd/>
            <a:tailEnd/>
          </a:ln>
        </p:spPr>
        <p:txBody>
          <a:bodyPr lIns="0" tIns="0" rIns="0" bIns="0">
            <a:spAutoFit/>
          </a:bodyPr>
          <a:lstStyle/>
          <a:p>
            <a:pPr defTabSz="914400"/>
            <a:fld id="{04DA0E21-39FC-4E48-A9B3-A2C2C99606BF}" type="slidenum">
              <a:rPr lang="en-US" sz="1600" b="0">
                <a:solidFill>
                  <a:srgbClr val="000000"/>
                </a:solidFill>
              </a:rPr>
              <a:pPr defTabSz="914400"/>
              <a:t>‹#›</a:t>
            </a:fld>
            <a:endParaRPr lang="en-US" sz="1600" b="0" dirty="0">
              <a:solidFill>
                <a:srgbClr val="000000"/>
              </a:solidFill>
            </a:endParaRPr>
          </a:p>
        </p:txBody>
      </p:sp>
      <p:sp>
        <p:nvSpPr>
          <p:cNvPr id="15" name="Rectangle 9"/>
          <p:cNvSpPr>
            <a:spLocks noChangeArrowheads="1"/>
          </p:cNvSpPr>
          <p:nvPr userDrawn="1"/>
        </p:nvSpPr>
        <p:spPr bwMode="auto">
          <a:xfrm>
            <a:off x="0" y="0"/>
            <a:ext cx="9144000" cy="809625"/>
          </a:xfrm>
          <a:prstGeom prst="rect">
            <a:avLst/>
          </a:prstGeom>
          <a:solidFill>
            <a:schemeClr val="accent1"/>
          </a:solidFill>
          <a:ln w="9525">
            <a:noFill/>
            <a:miter lim="800000"/>
            <a:headEnd/>
            <a:tailEnd/>
          </a:ln>
        </p:spPr>
        <p:txBody>
          <a:bodyPr wrap="none" anchor="ctr"/>
          <a:lstStyle/>
          <a:p>
            <a:pPr>
              <a:defRPr/>
            </a:pPr>
            <a:endParaRPr lang="en-CA" dirty="0">
              <a:solidFill>
                <a:srgbClr val="000000"/>
              </a:solidFill>
              <a:latin typeface="Arial" pitchFamily="34" charset="0"/>
              <a:ea typeface="MS PGothic" pitchFamily="34" charset="-128"/>
              <a:cs typeface="+mn-cs"/>
            </a:endParaRPr>
          </a:p>
        </p:txBody>
      </p:sp>
      <p:sp>
        <p:nvSpPr>
          <p:cNvPr id="2" name="Title 1"/>
          <p:cNvSpPr>
            <a:spLocks noGrp="1"/>
          </p:cNvSpPr>
          <p:nvPr>
            <p:ph type="title"/>
          </p:nvPr>
        </p:nvSpPr>
        <p:spPr>
          <a:xfrm>
            <a:off x="384175" y="0"/>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5" y="1159845"/>
            <a:ext cx="8378825" cy="4765675"/>
          </a:xfrm>
        </p:spPr>
        <p:txBody>
          <a:bodyPr/>
          <a:lstStyle>
            <a:lvl1pPr marL="0" indent="0">
              <a:buNone/>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1722492543"/>
      </p:ext>
    </p:extLst>
  </p:cSld>
  <p:clrMapOvr>
    <a:masterClrMapping/>
  </p:clrMapOvr>
  <p:transition>
    <p:wipe dir="r"/>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5" y="6438900"/>
            <a:ext cx="490538" cy="246063"/>
          </a:xfrm>
          <a:prstGeom prst="rect">
            <a:avLst/>
          </a:prstGeom>
          <a:noFill/>
          <a:ln w="9525">
            <a:noFill/>
            <a:miter lim="800000"/>
            <a:headEnd/>
            <a:tailEnd/>
          </a:ln>
        </p:spPr>
        <p:txBody>
          <a:bodyPr lIns="0" tIns="0" rIns="0" bIns="0">
            <a:spAutoFit/>
          </a:bodyPr>
          <a:lstStyle/>
          <a:p>
            <a:pPr defTabSz="914400"/>
            <a:fld id="{9D3EDF74-0876-394D-B506-218C0AA127F4}" type="slidenum">
              <a:rPr lang="en-US" sz="1600" b="0">
                <a:solidFill>
                  <a:srgbClr val="000000"/>
                </a:solidFill>
              </a:rPr>
              <a:pPr defTabSz="914400"/>
              <a:t>‹#›</a:t>
            </a:fld>
            <a:endParaRPr lang="en-US" sz="1600" b="0" dirty="0">
              <a:solidFill>
                <a:srgbClr val="000000"/>
              </a:solidFill>
            </a:endParaRPr>
          </a:p>
        </p:txBody>
      </p:sp>
      <p:sp>
        <p:nvSpPr>
          <p:cNvPr id="15" name="Rectangle 9"/>
          <p:cNvSpPr>
            <a:spLocks noChangeArrowheads="1"/>
          </p:cNvSpPr>
          <p:nvPr userDrawn="1"/>
        </p:nvSpPr>
        <p:spPr bwMode="auto">
          <a:xfrm>
            <a:off x="0" y="0"/>
            <a:ext cx="9144000" cy="809625"/>
          </a:xfrm>
          <a:prstGeom prst="rect">
            <a:avLst/>
          </a:prstGeom>
          <a:solidFill>
            <a:schemeClr val="accent2"/>
          </a:solidFill>
          <a:ln w="9525">
            <a:noFill/>
            <a:miter lim="800000"/>
            <a:headEnd/>
            <a:tailEnd/>
          </a:ln>
        </p:spPr>
        <p:txBody>
          <a:bodyPr wrap="none" anchor="ctr"/>
          <a:lstStyle/>
          <a:p>
            <a:pPr>
              <a:defRPr/>
            </a:pPr>
            <a:endParaRPr lang="en-CA" dirty="0">
              <a:solidFill>
                <a:srgbClr val="000000"/>
              </a:solidFill>
              <a:latin typeface="Arial" pitchFamily="34" charset="0"/>
              <a:ea typeface="MS PGothic" pitchFamily="34" charset="-128"/>
              <a:cs typeface="+mn-cs"/>
            </a:endParaRPr>
          </a:p>
        </p:txBody>
      </p:sp>
      <p:sp>
        <p:nvSpPr>
          <p:cNvPr id="2" name="Title 1"/>
          <p:cNvSpPr>
            <a:spLocks noGrp="1"/>
          </p:cNvSpPr>
          <p:nvPr>
            <p:ph type="title"/>
          </p:nvPr>
        </p:nvSpPr>
        <p:spPr>
          <a:xfrm>
            <a:off x="384175" y="0"/>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5" y="1159845"/>
            <a:ext cx="8378825" cy="4765675"/>
          </a:xfrm>
        </p:spPr>
        <p:txBody>
          <a:bodyPr/>
          <a:lstStyle>
            <a:lvl1pPr marL="0" indent="0">
              <a:buNone/>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2730802317"/>
      </p:ext>
    </p:extLst>
  </p:cSld>
  <p:clrMapOvr>
    <a:masterClrMapping/>
  </p:clrMapOvr>
  <p:transition>
    <p:wipe dir="r"/>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_Vertical divide + image">
    <p:spTree>
      <p:nvGrpSpPr>
        <p:cNvPr id="1" name=""/>
        <p:cNvGrpSpPr/>
        <p:nvPr/>
      </p:nvGrpSpPr>
      <p:grpSpPr>
        <a:xfrm>
          <a:off x="0" y="0"/>
          <a:ext cx="0" cy="0"/>
          <a:chOff x="0" y="0"/>
          <a:chExt cx="0" cy="0"/>
        </a:xfrm>
      </p:grpSpPr>
      <p:sp>
        <p:nvSpPr>
          <p:cNvPr id="5" name="Rectangle 5"/>
          <p:cNvSpPr>
            <a:spLocks noChangeArrowheads="1"/>
          </p:cNvSpPr>
          <p:nvPr userDrawn="1"/>
        </p:nvSpPr>
        <p:spPr bwMode="gray">
          <a:xfrm>
            <a:off x="358775" y="6438900"/>
            <a:ext cx="490538" cy="246063"/>
          </a:xfrm>
          <a:prstGeom prst="rect">
            <a:avLst/>
          </a:prstGeom>
          <a:noFill/>
          <a:ln w="9525">
            <a:noFill/>
            <a:miter lim="800000"/>
            <a:headEnd/>
            <a:tailEnd/>
          </a:ln>
        </p:spPr>
        <p:txBody>
          <a:bodyPr lIns="0" tIns="0" rIns="0" bIns="0">
            <a:spAutoFit/>
          </a:bodyPr>
          <a:lstStyle/>
          <a:p>
            <a:pPr defTabSz="914400"/>
            <a:fld id="{9A13FA59-D8BC-204D-A970-488720E04AA3}" type="slidenum">
              <a:rPr lang="en-US" sz="1600" b="0">
                <a:solidFill>
                  <a:srgbClr val="000000"/>
                </a:solidFill>
              </a:rPr>
              <a:pPr defTabSz="914400"/>
              <a:t>‹#›</a:t>
            </a:fld>
            <a:endParaRPr lang="en-US" sz="1600" b="0" dirty="0">
              <a:solidFill>
                <a:srgbClr val="000000"/>
              </a:solidFill>
            </a:endParaRPr>
          </a:p>
        </p:txBody>
      </p:sp>
      <p:sp>
        <p:nvSpPr>
          <p:cNvPr id="17" name="Rectangle 9"/>
          <p:cNvSpPr>
            <a:spLocks noChangeArrowheads="1"/>
          </p:cNvSpPr>
          <p:nvPr userDrawn="1"/>
        </p:nvSpPr>
        <p:spPr bwMode="auto">
          <a:xfrm>
            <a:off x="0" y="0"/>
            <a:ext cx="9144000" cy="809625"/>
          </a:xfrm>
          <a:prstGeom prst="rect">
            <a:avLst/>
          </a:prstGeom>
          <a:solidFill>
            <a:schemeClr val="accent3"/>
          </a:solidFill>
          <a:ln w="9525">
            <a:noFill/>
            <a:miter lim="800000"/>
            <a:headEnd/>
            <a:tailEnd/>
          </a:ln>
          <a:effectLst/>
        </p:spPr>
        <p:txBody>
          <a:bodyPr wrap="none" anchor="ctr"/>
          <a:lstStyle/>
          <a:p>
            <a:pPr>
              <a:defRPr/>
            </a:pPr>
            <a:endParaRPr lang="en-CA" dirty="0">
              <a:solidFill>
                <a:srgbClr val="000000"/>
              </a:solidFill>
              <a:ea typeface="MS PGothic" pitchFamily="34" charset="-128"/>
              <a:cs typeface="+mn-cs"/>
            </a:endParaRPr>
          </a:p>
        </p:txBody>
      </p:sp>
      <p:sp>
        <p:nvSpPr>
          <p:cNvPr id="2" name="Title 1"/>
          <p:cNvSpPr>
            <a:spLocks noGrp="1"/>
          </p:cNvSpPr>
          <p:nvPr>
            <p:ph type="title"/>
          </p:nvPr>
        </p:nvSpPr>
        <p:spPr>
          <a:xfrm>
            <a:off x="384175" y="0"/>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2841625" y="1159845"/>
            <a:ext cx="5916613" cy="4765675"/>
          </a:xfrm>
        </p:spPr>
        <p:txBody>
          <a:bodyPr/>
          <a:lstStyle>
            <a:lvl1pPr marL="0" indent="0">
              <a:spcBef>
                <a:spcPts val="1200"/>
              </a:spcBef>
              <a:buNone/>
              <a:defRPr sz="180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9" name="Text Placeholder 8"/>
          <p:cNvSpPr>
            <a:spLocks noGrp="1"/>
          </p:cNvSpPr>
          <p:nvPr>
            <p:ph type="body" sz="quarter" idx="10"/>
          </p:nvPr>
        </p:nvSpPr>
        <p:spPr>
          <a:xfrm>
            <a:off x="384175" y="1159845"/>
            <a:ext cx="2243138" cy="4783755"/>
          </a:xfrm>
        </p:spPr>
        <p:txBody>
          <a:bodyPr/>
          <a:lstStyle>
            <a:lvl1pPr marL="0" indent="0" algn="l" rtl="0" eaLnBrk="0" fontAlgn="base" hangingPunct="0">
              <a:lnSpc>
                <a:spcPct val="90000"/>
              </a:lnSpc>
              <a:spcBef>
                <a:spcPct val="45000"/>
              </a:spcBef>
              <a:spcAft>
                <a:spcPct val="0"/>
              </a:spcAft>
              <a:buClr>
                <a:schemeClr val="tx1"/>
              </a:buClr>
              <a:buSzPct val="70000"/>
              <a:buFont typeface="Wingdings" pitchFamily="2" charset="2"/>
              <a:buNone/>
              <a:defRPr lang="en-US" sz="1600" b="1" kern="1200" baseline="0" dirty="0" smtClean="0">
                <a:solidFill>
                  <a:srgbClr val="008C97"/>
                </a:solidFill>
                <a:latin typeface="Arial" pitchFamily="34" charset="0"/>
                <a:ea typeface="Geneva" pitchFamily="68" charset="-128"/>
                <a:cs typeface="Arial" pitchFamily="34" charset="0"/>
              </a:defRPr>
            </a:lvl1pPr>
            <a:lvl2pPr>
              <a:defRPr lang="en-US" sz="1600" b="0" kern="1200" baseline="0" dirty="0" smtClean="0">
                <a:solidFill>
                  <a:schemeClr val="tx1"/>
                </a:solidFill>
                <a:latin typeface="Arial" pitchFamily="34" charset="0"/>
                <a:ea typeface="Geneva" pitchFamily="68" charset="-128"/>
                <a:cs typeface="Arial" pitchFamily="34" charset="0"/>
              </a:defRPr>
            </a:lvl2pPr>
            <a:lvl3pPr>
              <a:defRPr sz="1400">
                <a:solidFill>
                  <a:schemeClr val="tx1"/>
                </a:solidFill>
              </a:defRPr>
            </a:lvl3pPr>
            <a:lvl4pPr>
              <a:defRPr sz="1300">
                <a:solidFill>
                  <a:schemeClr val="tx1"/>
                </a:solidFill>
              </a:defRPr>
            </a:lvl4pPr>
            <a:lvl5pPr>
              <a:defRPr sz="12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4096963679"/>
      </p:ext>
    </p:extLst>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5" y="6438900"/>
            <a:ext cx="490538" cy="246063"/>
          </a:xfrm>
          <a:prstGeom prst="rect">
            <a:avLst/>
          </a:prstGeom>
          <a:noFill/>
          <a:ln w="9525">
            <a:noFill/>
            <a:miter lim="800000"/>
            <a:headEnd/>
            <a:tailEnd/>
          </a:ln>
        </p:spPr>
        <p:txBody>
          <a:bodyPr lIns="0" tIns="0" rIns="0" bIns="0">
            <a:spAutoFit/>
          </a:bodyPr>
          <a:lstStyle/>
          <a:p>
            <a:pPr defTabSz="914400"/>
            <a:fld id="{04DA0E21-39FC-4E48-A9B3-A2C2C99606BF}" type="slidenum">
              <a:rPr lang="en-US" sz="1600" b="0"/>
              <a:pPr defTabSz="914400"/>
              <a:t>‹#›</a:t>
            </a:fld>
            <a:endParaRPr lang="en-US" sz="1600" b="0" dirty="0"/>
          </a:p>
        </p:txBody>
      </p:sp>
      <p:cxnSp>
        <p:nvCxnSpPr>
          <p:cNvPr id="5" name="Straight Connector 4"/>
          <p:cNvCxnSpPr/>
          <p:nvPr userDrawn="1"/>
        </p:nvCxnSpPr>
        <p:spPr>
          <a:xfrm rot="5400000">
            <a:off x="708025"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pic>
        <p:nvPicPr>
          <p:cNvPr id="9" name="Picture 14" descr="arrow 4.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677988" y="6478588"/>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21"/>
          <p:cNvGrpSpPr>
            <a:grpSpLocks/>
          </p:cNvGrpSpPr>
          <p:nvPr userDrawn="1"/>
        </p:nvGrpSpPr>
        <p:grpSpPr bwMode="auto">
          <a:xfrm>
            <a:off x="1330325" y="6492875"/>
            <a:ext cx="182563" cy="182563"/>
            <a:chOff x="1276349" y="5514975"/>
            <a:chExt cx="182880" cy="182880"/>
          </a:xfrm>
        </p:grpSpPr>
        <p:sp>
          <p:nvSpPr>
            <p:cNvPr id="11" name="Freeform 10"/>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sp>
          <p:nvSpPr>
            <p:cNvPr id="12" name="Oval 11">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grpSp>
      <p:sp>
        <p:nvSpPr>
          <p:cNvPr id="13" name="Freeform 12">
            <a:hlinkClick r:id="" action="ppaction://hlinkshowjump?jump=previousslide"/>
          </p:cNvPr>
          <p:cNvSpPr>
            <a:spLocks noChangeAspect="1"/>
          </p:cNvSpPr>
          <p:nvPr userDrawn="1"/>
        </p:nvSpPr>
        <p:spPr>
          <a:xfrm flipH="1">
            <a:off x="1049338" y="6530975"/>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sp>
        <p:nvSpPr>
          <p:cNvPr id="14" name="Oval 13">
            <a:hlinkClick r:id="" action="ppaction://hlinkshowjump?jump=previousslide"/>
          </p:cNvPr>
          <p:cNvSpPr/>
          <p:nvPr userDrawn="1"/>
        </p:nvSpPr>
        <p:spPr>
          <a:xfrm flipH="1">
            <a:off x="1019175" y="6492875"/>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sp>
        <p:nvSpPr>
          <p:cNvPr id="15" name="Rectangle 9"/>
          <p:cNvSpPr>
            <a:spLocks noChangeArrowheads="1"/>
          </p:cNvSpPr>
          <p:nvPr userDrawn="1"/>
        </p:nvSpPr>
        <p:spPr bwMode="auto">
          <a:xfrm>
            <a:off x="0" y="0"/>
            <a:ext cx="9144000" cy="809625"/>
          </a:xfrm>
          <a:prstGeom prst="rect">
            <a:avLst/>
          </a:prstGeom>
          <a:solidFill>
            <a:schemeClr val="accent1"/>
          </a:solidFill>
          <a:ln w="9525">
            <a:noFill/>
            <a:miter lim="800000"/>
            <a:headEnd/>
            <a:tailEnd/>
          </a:ln>
        </p:spPr>
        <p:txBody>
          <a:bodyPr wrap="none" anchor="ctr"/>
          <a:lstStyle/>
          <a:p>
            <a:pPr>
              <a:defRPr/>
            </a:pPr>
            <a:endParaRPr lang="en-CA" dirty="0">
              <a:latin typeface="Arial" pitchFamily="34" charset="0"/>
              <a:ea typeface="MS PGothic" pitchFamily="34" charset="-128"/>
              <a:cs typeface="+mn-cs"/>
            </a:endParaRPr>
          </a:p>
        </p:txBody>
      </p:sp>
      <p:sp>
        <p:nvSpPr>
          <p:cNvPr id="2" name="Title 1"/>
          <p:cNvSpPr>
            <a:spLocks noGrp="1"/>
          </p:cNvSpPr>
          <p:nvPr>
            <p:ph type="title"/>
          </p:nvPr>
        </p:nvSpPr>
        <p:spPr>
          <a:xfrm>
            <a:off x="384175" y="0"/>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5" y="1159845"/>
            <a:ext cx="8378825" cy="47656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17" name="TextBox 16"/>
          <p:cNvSpPr txBox="1">
            <a:spLocks noChangeArrowheads="1"/>
          </p:cNvSpPr>
          <p:nvPr userDrawn="1"/>
        </p:nvSpPr>
        <p:spPr bwMode="auto">
          <a:xfrm>
            <a:off x="6138010" y="6489700"/>
            <a:ext cx="743793" cy="169277"/>
          </a:xfrm>
          <a:prstGeom prst="rect">
            <a:avLst/>
          </a:prstGeom>
          <a:noFill/>
          <a:ln w="9525">
            <a:noFill/>
            <a:miter lim="800000"/>
            <a:headEnd/>
            <a:tailEnd/>
          </a:ln>
        </p:spPr>
        <p:txBody>
          <a:bodyPr wrap="none" lIns="0" tIns="0" rIns="0" bIns="0">
            <a:spAutoFit/>
          </a:bodyPr>
          <a:lstStyle/>
          <a:p>
            <a:pPr>
              <a:defRPr/>
            </a:pPr>
            <a:r>
              <a:rPr lang="en-CA" sz="1100" b="0" dirty="0" smtClean="0">
                <a:solidFill>
                  <a:srgbClr val="9D9FA2"/>
                </a:solidFill>
                <a:latin typeface="Arial" pitchFamily="34" charset="0"/>
                <a:ea typeface="MS PGothic" pitchFamily="34" charset="-128"/>
                <a:cs typeface="+mn-cs"/>
              </a:rPr>
              <a:t>March</a:t>
            </a:r>
            <a:r>
              <a:rPr lang="en-CA" sz="1100" b="0" baseline="0" dirty="0" smtClean="0">
                <a:solidFill>
                  <a:srgbClr val="9D9FA2"/>
                </a:solidFill>
                <a:latin typeface="Arial" pitchFamily="34" charset="0"/>
                <a:ea typeface="MS PGothic" pitchFamily="34" charset="-128"/>
                <a:cs typeface="+mn-cs"/>
              </a:rPr>
              <a:t> </a:t>
            </a:r>
            <a:r>
              <a:rPr lang="en-CA" sz="1100" b="0" dirty="0" smtClean="0">
                <a:solidFill>
                  <a:srgbClr val="9D9FA2"/>
                </a:solidFill>
                <a:latin typeface="Arial" pitchFamily="34" charset="0"/>
                <a:ea typeface="MS PGothic" pitchFamily="34" charset="-128"/>
                <a:cs typeface="+mn-cs"/>
              </a:rPr>
              <a:t>2016</a:t>
            </a:r>
            <a:endParaRPr lang="en-CA" sz="1100" b="0" dirty="0">
              <a:solidFill>
                <a:srgbClr val="9D9FA2"/>
              </a:solidFill>
              <a:latin typeface="Arial" pitchFamily="34" charset="0"/>
              <a:ea typeface="MS PGothic" pitchFamily="34" charset="-128"/>
              <a:cs typeface="+mn-cs"/>
            </a:endParaRPr>
          </a:p>
        </p:txBody>
      </p:sp>
      <p:pic>
        <p:nvPicPr>
          <p:cNvPr id="18" name="Picture 13" descr="arrow yellow.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53847" y="6492875"/>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1475557"/>
      </p:ext>
    </p:extLst>
  </p:cSld>
  <p:clrMapOvr>
    <a:masterClrMapping/>
  </p:clrMapOvr>
  <p:transition>
    <p:wipe dir="r"/>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5" y="6438900"/>
            <a:ext cx="490538" cy="246063"/>
          </a:xfrm>
          <a:prstGeom prst="rect">
            <a:avLst/>
          </a:prstGeom>
          <a:noFill/>
          <a:ln w="9525">
            <a:noFill/>
            <a:miter lim="800000"/>
            <a:headEnd/>
            <a:tailEnd/>
          </a:ln>
        </p:spPr>
        <p:txBody>
          <a:bodyPr lIns="0" tIns="0" rIns="0" bIns="0">
            <a:spAutoFit/>
          </a:bodyPr>
          <a:lstStyle/>
          <a:p>
            <a:pPr defTabSz="914400"/>
            <a:fld id="{F65CCFC5-E934-3246-A96B-EA4F5BFDB207}" type="slidenum">
              <a:rPr lang="en-US" sz="1600" b="0">
                <a:solidFill>
                  <a:srgbClr val="000000"/>
                </a:solidFill>
              </a:rPr>
              <a:pPr defTabSz="914400"/>
              <a:t>‹#›</a:t>
            </a:fld>
            <a:endParaRPr lang="en-US" sz="1600" b="0" dirty="0">
              <a:solidFill>
                <a:srgbClr val="000000"/>
              </a:solidFill>
            </a:endParaRPr>
          </a:p>
        </p:txBody>
      </p:sp>
      <p:sp>
        <p:nvSpPr>
          <p:cNvPr id="15" name="Rectangle 9"/>
          <p:cNvSpPr>
            <a:spLocks noChangeArrowheads="1"/>
          </p:cNvSpPr>
          <p:nvPr userDrawn="1"/>
        </p:nvSpPr>
        <p:spPr bwMode="auto">
          <a:xfrm>
            <a:off x="0" y="0"/>
            <a:ext cx="9144000" cy="809625"/>
          </a:xfrm>
          <a:prstGeom prst="rect">
            <a:avLst/>
          </a:prstGeom>
          <a:solidFill>
            <a:schemeClr val="accent4"/>
          </a:solidFill>
          <a:ln w="9525">
            <a:noFill/>
            <a:miter lim="800000"/>
            <a:headEnd/>
            <a:tailEnd/>
          </a:ln>
          <a:effectLst/>
        </p:spPr>
        <p:txBody>
          <a:bodyPr wrap="none" anchor="ctr"/>
          <a:lstStyle/>
          <a:p>
            <a:pPr>
              <a:defRPr/>
            </a:pPr>
            <a:endParaRPr lang="en-CA" dirty="0">
              <a:solidFill>
                <a:srgbClr val="000000"/>
              </a:solidFill>
              <a:ea typeface="MS PGothic" pitchFamily="34" charset="-128"/>
              <a:cs typeface="+mn-cs"/>
            </a:endParaRPr>
          </a:p>
        </p:txBody>
      </p:sp>
      <p:sp>
        <p:nvSpPr>
          <p:cNvPr id="2" name="Title 1"/>
          <p:cNvSpPr>
            <a:spLocks noGrp="1"/>
          </p:cNvSpPr>
          <p:nvPr>
            <p:ph type="title"/>
          </p:nvPr>
        </p:nvSpPr>
        <p:spPr>
          <a:xfrm>
            <a:off x="384175" y="0"/>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5" y="1159845"/>
            <a:ext cx="8378825" cy="4765675"/>
          </a:xfrm>
        </p:spPr>
        <p:txBody>
          <a:bodyPr/>
          <a:lstStyle>
            <a:lvl1pPr marL="0" indent="0">
              <a:buNone/>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1531714731"/>
      </p:ext>
    </p:extLst>
  </p:cSld>
  <p:clrMapOvr>
    <a:masterClrMapping/>
  </p:clrMapOvr>
  <p:transition>
    <p:wipe dir="r"/>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941828912"/>
      </p:ext>
    </p:extLst>
  </p:cSld>
  <p:clrMapOvr>
    <a:masterClrMapping/>
  </p:clrMapOvr>
  <p:transition>
    <p:wipe dir="r"/>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9" descr="Title image.png"/>
          <p:cNvPicPr>
            <a:picLocks noChangeAspect="1"/>
          </p:cNvPicPr>
          <p:nvPr userDrawn="1"/>
        </p:nvPicPr>
        <p:blipFill rotWithShape="1">
          <a:blip r:embed="rId2">
            <a:extLst>
              <a:ext uri="{28A0092B-C50C-407E-A947-70E740481C1C}">
                <a14:useLocalDpi xmlns:a14="http://schemas.microsoft.com/office/drawing/2010/main" val="0"/>
              </a:ext>
            </a:extLst>
          </a:blip>
          <a:srcRect r="12233" b="36971"/>
          <a:stretch/>
        </p:blipFill>
        <p:spPr bwMode="auto">
          <a:xfrm>
            <a:off x="0" y="0"/>
            <a:ext cx="9144000" cy="3622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400972" y="957263"/>
            <a:ext cx="3793870"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54" name="Text Placeholder 2"/>
          <p:cNvSpPr>
            <a:spLocks noGrp="1"/>
          </p:cNvSpPr>
          <p:nvPr>
            <p:ph type="subTitle" idx="1"/>
          </p:nvPr>
        </p:nvSpPr>
        <p:spPr>
          <a:xfrm>
            <a:off x="355600" y="4624388"/>
            <a:ext cx="8226425" cy="347662"/>
          </a:xfrm>
          <a:extLst/>
        </p:spPr>
        <p:txBody>
          <a:bodyPr/>
          <a:lstStyle>
            <a:lvl1pPr marL="0" indent="0">
              <a:buNone/>
              <a:defRPr sz="3000">
                <a:solidFill>
                  <a:schemeClr val="accent2"/>
                </a:solidFill>
                <a:latin typeface="Arial" charset="0"/>
                <a:cs typeface="Geneva" charset="0"/>
              </a:defRPr>
            </a:lvl1pPr>
          </a:lstStyle>
          <a:p>
            <a:pPr lvl="0"/>
            <a:r>
              <a:rPr lang="en-CA" noProof="0" dirty="0"/>
              <a:t>Click to edit Master subtitle style</a:t>
            </a:r>
          </a:p>
        </p:txBody>
      </p:sp>
      <p:sp>
        <p:nvSpPr>
          <p:cNvPr id="61455" name="Title Placeholder 1"/>
          <p:cNvSpPr>
            <a:spLocks noGrp="1"/>
          </p:cNvSpPr>
          <p:nvPr>
            <p:ph type="ctrTitle"/>
          </p:nvPr>
        </p:nvSpPr>
        <p:spPr>
          <a:xfrm>
            <a:off x="355600" y="3938588"/>
            <a:ext cx="8226425" cy="603250"/>
          </a:xfrm>
          <a:extLst/>
        </p:spPr>
        <p:txBody>
          <a:bodyPr/>
          <a:lstStyle>
            <a:lvl1pPr>
              <a:defRPr sz="4400" b="1">
                <a:solidFill>
                  <a:schemeClr val="accent1"/>
                </a:solidFill>
                <a:latin typeface="Arial" charset="0"/>
                <a:ea typeface="Geneva" charset="0"/>
                <a:cs typeface="Arial" charset="0"/>
              </a:defRPr>
            </a:lvl1pPr>
          </a:lstStyle>
          <a:p>
            <a:pPr lvl="0"/>
            <a:r>
              <a:rPr lang="en-CA" noProof="0"/>
              <a:t>Click to edit Master title style</a:t>
            </a:r>
          </a:p>
        </p:txBody>
      </p:sp>
    </p:spTree>
    <p:extLst>
      <p:ext uri="{BB962C8B-B14F-4D97-AF65-F5344CB8AC3E}">
        <p14:creationId xmlns:p14="http://schemas.microsoft.com/office/powerpoint/2010/main" val="283846989"/>
      </p:ext>
    </p:extLst>
  </p:cSld>
  <p:clrMapOvr>
    <a:masterClrMapping/>
  </p:clrMapOvr>
  <p:transition>
    <p:wipe dir="r"/>
  </p:transition>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5" y="6438900"/>
            <a:ext cx="490538" cy="246063"/>
          </a:xfrm>
          <a:prstGeom prst="rect">
            <a:avLst/>
          </a:prstGeom>
          <a:noFill/>
          <a:ln w="9525">
            <a:noFill/>
            <a:miter lim="800000"/>
            <a:headEnd/>
            <a:tailEnd/>
          </a:ln>
        </p:spPr>
        <p:txBody>
          <a:bodyPr lIns="0" tIns="0" rIns="0" bIns="0">
            <a:spAutoFit/>
          </a:bodyPr>
          <a:lstStyle/>
          <a:p>
            <a:pPr defTabSz="914400"/>
            <a:fld id="{CC21EA05-6B4D-EA42-83A8-186F2B06A868}" type="slidenum">
              <a:rPr lang="en-US" sz="1600" b="0">
                <a:solidFill>
                  <a:srgbClr val="000000"/>
                </a:solidFill>
              </a:rPr>
              <a:pPr defTabSz="914400"/>
              <a:t>‹#›</a:t>
            </a:fld>
            <a:endParaRPr lang="en-US" sz="1600" b="0" dirty="0">
              <a:solidFill>
                <a:srgbClr val="000000"/>
              </a:solidFill>
            </a:endParaRPr>
          </a:p>
        </p:txBody>
      </p:sp>
      <p:sp>
        <p:nvSpPr>
          <p:cNvPr id="15" name="Rectangle 9"/>
          <p:cNvSpPr>
            <a:spLocks noChangeArrowheads="1"/>
          </p:cNvSpPr>
          <p:nvPr userDrawn="1"/>
        </p:nvSpPr>
        <p:spPr bwMode="auto">
          <a:xfrm>
            <a:off x="0" y="0"/>
            <a:ext cx="9144000" cy="809625"/>
          </a:xfrm>
          <a:prstGeom prst="rect">
            <a:avLst/>
          </a:prstGeom>
          <a:solidFill>
            <a:schemeClr val="accent3"/>
          </a:solidFill>
          <a:ln w="9525">
            <a:noFill/>
            <a:miter lim="800000"/>
            <a:headEnd/>
            <a:tailEnd/>
          </a:ln>
          <a:effectLst/>
        </p:spPr>
        <p:txBody>
          <a:bodyPr wrap="none" anchor="ctr"/>
          <a:lstStyle/>
          <a:p>
            <a:pPr>
              <a:defRPr/>
            </a:pPr>
            <a:endParaRPr lang="en-CA" dirty="0">
              <a:solidFill>
                <a:srgbClr val="000000"/>
              </a:solidFill>
              <a:ea typeface="MS PGothic" pitchFamily="34" charset="-128"/>
              <a:cs typeface="+mn-cs"/>
            </a:endParaRPr>
          </a:p>
        </p:txBody>
      </p:sp>
      <p:sp>
        <p:nvSpPr>
          <p:cNvPr id="2" name="Title 1"/>
          <p:cNvSpPr>
            <a:spLocks noGrp="1"/>
          </p:cNvSpPr>
          <p:nvPr>
            <p:ph type="title"/>
          </p:nvPr>
        </p:nvSpPr>
        <p:spPr>
          <a:xfrm>
            <a:off x="384175" y="0"/>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5" y="1159845"/>
            <a:ext cx="8378825" cy="4765675"/>
          </a:xfrm>
        </p:spPr>
        <p:txBody>
          <a:bodyPr/>
          <a:lstStyle>
            <a:lvl1pPr marL="0" indent="0">
              <a:buNone/>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1930457081"/>
      </p:ext>
    </p:extLst>
  </p:cSld>
  <p:clrMapOvr>
    <a:masterClrMapping/>
  </p:clrMapOvr>
  <p:transition>
    <p:wipe dir="r"/>
  </p:transition>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5" y="6438900"/>
            <a:ext cx="490538" cy="246063"/>
          </a:xfrm>
          <a:prstGeom prst="rect">
            <a:avLst/>
          </a:prstGeom>
          <a:noFill/>
          <a:ln w="9525">
            <a:noFill/>
            <a:miter lim="800000"/>
            <a:headEnd/>
            <a:tailEnd/>
          </a:ln>
        </p:spPr>
        <p:txBody>
          <a:bodyPr lIns="0" tIns="0" rIns="0" bIns="0">
            <a:spAutoFit/>
          </a:bodyPr>
          <a:lstStyle/>
          <a:p>
            <a:pPr defTabSz="914400"/>
            <a:fld id="{04DA0E21-39FC-4E48-A9B3-A2C2C99606BF}" type="slidenum">
              <a:rPr lang="en-US" sz="1600" b="0">
                <a:solidFill>
                  <a:srgbClr val="000000"/>
                </a:solidFill>
              </a:rPr>
              <a:pPr defTabSz="914400"/>
              <a:t>‹#›</a:t>
            </a:fld>
            <a:endParaRPr lang="en-US" sz="1600" b="0" dirty="0">
              <a:solidFill>
                <a:srgbClr val="000000"/>
              </a:solidFill>
            </a:endParaRPr>
          </a:p>
        </p:txBody>
      </p:sp>
      <p:sp>
        <p:nvSpPr>
          <p:cNvPr id="15" name="Rectangle 9"/>
          <p:cNvSpPr>
            <a:spLocks noChangeArrowheads="1"/>
          </p:cNvSpPr>
          <p:nvPr userDrawn="1"/>
        </p:nvSpPr>
        <p:spPr bwMode="auto">
          <a:xfrm>
            <a:off x="0" y="0"/>
            <a:ext cx="9144000" cy="809625"/>
          </a:xfrm>
          <a:prstGeom prst="rect">
            <a:avLst/>
          </a:prstGeom>
          <a:solidFill>
            <a:schemeClr val="accent1"/>
          </a:solidFill>
          <a:ln w="9525">
            <a:noFill/>
            <a:miter lim="800000"/>
            <a:headEnd/>
            <a:tailEnd/>
          </a:ln>
        </p:spPr>
        <p:txBody>
          <a:bodyPr wrap="none" anchor="ctr"/>
          <a:lstStyle/>
          <a:p>
            <a:pPr>
              <a:defRPr/>
            </a:pPr>
            <a:endParaRPr lang="en-CA" dirty="0">
              <a:solidFill>
                <a:srgbClr val="000000"/>
              </a:solidFill>
              <a:latin typeface="Arial" pitchFamily="34" charset="0"/>
              <a:ea typeface="MS PGothic" pitchFamily="34" charset="-128"/>
              <a:cs typeface="+mn-cs"/>
            </a:endParaRPr>
          </a:p>
        </p:txBody>
      </p:sp>
      <p:sp>
        <p:nvSpPr>
          <p:cNvPr id="2" name="Title 1"/>
          <p:cNvSpPr>
            <a:spLocks noGrp="1"/>
          </p:cNvSpPr>
          <p:nvPr>
            <p:ph type="title"/>
          </p:nvPr>
        </p:nvSpPr>
        <p:spPr>
          <a:xfrm>
            <a:off x="384175" y="0"/>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5" y="1159845"/>
            <a:ext cx="8378825" cy="4765675"/>
          </a:xfrm>
        </p:spPr>
        <p:txBody>
          <a:bodyPr/>
          <a:lstStyle>
            <a:lvl1pPr marL="0" indent="0">
              <a:buNone/>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4121213729"/>
      </p:ext>
    </p:extLst>
  </p:cSld>
  <p:clrMapOvr>
    <a:masterClrMapping/>
  </p:clrMapOvr>
  <p:transition>
    <p:wipe dir="r"/>
  </p:transition>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5" y="6438900"/>
            <a:ext cx="490538" cy="246063"/>
          </a:xfrm>
          <a:prstGeom prst="rect">
            <a:avLst/>
          </a:prstGeom>
          <a:noFill/>
          <a:ln w="9525">
            <a:noFill/>
            <a:miter lim="800000"/>
            <a:headEnd/>
            <a:tailEnd/>
          </a:ln>
        </p:spPr>
        <p:txBody>
          <a:bodyPr lIns="0" tIns="0" rIns="0" bIns="0">
            <a:spAutoFit/>
          </a:bodyPr>
          <a:lstStyle/>
          <a:p>
            <a:pPr defTabSz="914400"/>
            <a:fld id="{9D3EDF74-0876-394D-B506-218C0AA127F4}" type="slidenum">
              <a:rPr lang="en-US" sz="1600" b="0">
                <a:solidFill>
                  <a:srgbClr val="000000"/>
                </a:solidFill>
              </a:rPr>
              <a:pPr defTabSz="914400"/>
              <a:t>‹#›</a:t>
            </a:fld>
            <a:endParaRPr lang="en-US" sz="1600" b="0" dirty="0">
              <a:solidFill>
                <a:srgbClr val="000000"/>
              </a:solidFill>
            </a:endParaRPr>
          </a:p>
        </p:txBody>
      </p:sp>
      <p:sp>
        <p:nvSpPr>
          <p:cNvPr id="15" name="Rectangle 9"/>
          <p:cNvSpPr>
            <a:spLocks noChangeArrowheads="1"/>
          </p:cNvSpPr>
          <p:nvPr userDrawn="1"/>
        </p:nvSpPr>
        <p:spPr bwMode="auto">
          <a:xfrm>
            <a:off x="0" y="0"/>
            <a:ext cx="9144000" cy="809625"/>
          </a:xfrm>
          <a:prstGeom prst="rect">
            <a:avLst/>
          </a:prstGeom>
          <a:solidFill>
            <a:schemeClr val="accent2"/>
          </a:solidFill>
          <a:ln w="9525">
            <a:noFill/>
            <a:miter lim="800000"/>
            <a:headEnd/>
            <a:tailEnd/>
          </a:ln>
        </p:spPr>
        <p:txBody>
          <a:bodyPr wrap="none" anchor="ctr"/>
          <a:lstStyle/>
          <a:p>
            <a:pPr>
              <a:defRPr/>
            </a:pPr>
            <a:endParaRPr lang="en-CA" dirty="0">
              <a:solidFill>
                <a:srgbClr val="000000"/>
              </a:solidFill>
              <a:latin typeface="Arial" pitchFamily="34" charset="0"/>
              <a:ea typeface="MS PGothic" pitchFamily="34" charset="-128"/>
              <a:cs typeface="+mn-cs"/>
            </a:endParaRPr>
          </a:p>
        </p:txBody>
      </p:sp>
      <p:sp>
        <p:nvSpPr>
          <p:cNvPr id="2" name="Title 1"/>
          <p:cNvSpPr>
            <a:spLocks noGrp="1"/>
          </p:cNvSpPr>
          <p:nvPr>
            <p:ph type="title"/>
          </p:nvPr>
        </p:nvSpPr>
        <p:spPr>
          <a:xfrm>
            <a:off x="384175" y="0"/>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5" y="1159845"/>
            <a:ext cx="8378825" cy="4765675"/>
          </a:xfrm>
        </p:spPr>
        <p:txBody>
          <a:bodyPr/>
          <a:lstStyle>
            <a:lvl1pPr marL="0" indent="0">
              <a:buNone/>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3043845847"/>
      </p:ext>
    </p:extLst>
  </p:cSld>
  <p:clrMapOvr>
    <a:masterClrMapping/>
  </p:clrMapOvr>
  <p:transition>
    <p:wipe dir="r"/>
  </p:transition>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Vertical divide + image">
    <p:spTree>
      <p:nvGrpSpPr>
        <p:cNvPr id="1" name=""/>
        <p:cNvGrpSpPr/>
        <p:nvPr/>
      </p:nvGrpSpPr>
      <p:grpSpPr>
        <a:xfrm>
          <a:off x="0" y="0"/>
          <a:ext cx="0" cy="0"/>
          <a:chOff x="0" y="0"/>
          <a:chExt cx="0" cy="0"/>
        </a:xfrm>
      </p:grpSpPr>
      <p:sp>
        <p:nvSpPr>
          <p:cNvPr id="5" name="Rectangle 5"/>
          <p:cNvSpPr>
            <a:spLocks noChangeArrowheads="1"/>
          </p:cNvSpPr>
          <p:nvPr userDrawn="1"/>
        </p:nvSpPr>
        <p:spPr bwMode="gray">
          <a:xfrm>
            <a:off x="358775" y="6438900"/>
            <a:ext cx="490538" cy="246063"/>
          </a:xfrm>
          <a:prstGeom prst="rect">
            <a:avLst/>
          </a:prstGeom>
          <a:noFill/>
          <a:ln w="9525">
            <a:noFill/>
            <a:miter lim="800000"/>
            <a:headEnd/>
            <a:tailEnd/>
          </a:ln>
        </p:spPr>
        <p:txBody>
          <a:bodyPr lIns="0" tIns="0" rIns="0" bIns="0">
            <a:spAutoFit/>
          </a:bodyPr>
          <a:lstStyle/>
          <a:p>
            <a:pPr defTabSz="914400"/>
            <a:fld id="{9A13FA59-D8BC-204D-A970-488720E04AA3}" type="slidenum">
              <a:rPr lang="en-US" sz="1600" b="0">
                <a:solidFill>
                  <a:srgbClr val="000000"/>
                </a:solidFill>
              </a:rPr>
              <a:pPr defTabSz="914400"/>
              <a:t>‹#›</a:t>
            </a:fld>
            <a:endParaRPr lang="en-US" sz="1600" b="0" dirty="0">
              <a:solidFill>
                <a:srgbClr val="000000"/>
              </a:solidFill>
            </a:endParaRPr>
          </a:p>
        </p:txBody>
      </p:sp>
      <p:sp>
        <p:nvSpPr>
          <p:cNvPr id="17" name="Rectangle 9"/>
          <p:cNvSpPr>
            <a:spLocks noChangeArrowheads="1"/>
          </p:cNvSpPr>
          <p:nvPr userDrawn="1"/>
        </p:nvSpPr>
        <p:spPr bwMode="auto">
          <a:xfrm>
            <a:off x="0" y="0"/>
            <a:ext cx="9144000" cy="809625"/>
          </a:xfrm>
          <a:prstGeom prst="rect">
            <a:avLst/>
          </a:prstGeom>
          <a:solidFill>
            <a:schemeClr val="accent3"/>
          </a:solidFill>
          <a:ln w="9525">
            <a:noFill/>
            <a:miter lim="800000"/>
            <a:headEnd/>
            <a:tailEnd/>
          </a:ln>
          <a:effectLst/>
        </p:spPr>
        <p:txBody>
          <a:bodyPr wrap="none" anchor="ctr"/>
          <a:lstStyle/>
          <a:p>
            <a:pPr>
              <a:defRPr/>
            </a:pPr>
            <a:endParaRPr lang="en-CA" dirty="0">
              <a:solidFill>
                <a:srgbClr val="000000"/>
              </a:solidFill>
              <a:ea typeface="MS PGothic" pitchFamily="34" charset="-128"/>
              <a:cs typeface="+mn-cs"/>
            </a:endParaRPr>
          </a:p>
        </p:txBody>
      </p:sp>
      <p:sp>
        <p:nvSpPr>
          <p:cNvPr id="2" name="Title 1"/>
          <p:cNvSpPr>
            <a:spLocks noGrp="1"/>
          </p:cNvSpPr>
          <p:nvPr>
            <p:ph type="title"/>
          </p:nvPr>
        </p:nvSpPr>
        <p:spPr>
          <a:xfrm>
            <a:off x="384175" y="0"/>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2841625" y="1159845"/>
            <a:ext cx="5916613" cy="4765675"/>
          </a:xfrm>
        </p:spPr>
        <p:txBody>
          <a:bodyPr/>
          <a:lstStyle>
            <a:lvl1pPr marL="0" indent="0">
              <a:spcBef>
                <a:spcPts val="1200"/>
              </a:spcBef>
              <a:buNone/>
              <a:defRPr sz="180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9" name="Text Placeholder 8"/>
          <p:cNvSpPr>
            <a:spLocks noGrp="1"/>
          </p:cNvSpPr>
          <p:nvPr>
            <p:ph type="body" sz="quarter" idx="10"/>
          </p:nvPr>
        </p:nvSpPr>
        <p:spPr>
          <a:xfrm>
            <a:off x="384175" y="1159845"/>
            <a:ext cx="2243138" cy="4783755"/>
          </a:xfrm>
        </p:spPr>
        <p:txBody>
          <a:bodyPr/>
          <a:lstStyle>
            <a:lvl1pPr marL="0" indent="0" algn="l" rtl="0" eaLnBrk="0" fontAlgn="base" hangingPunct="0">
              <a:lnSpc>
                <a:spcPct val="90000"/>
              </a:lnSpc>
              <a:spcBef>
                <a:spcPct val="45000"/>
              </a:spcBef>
              <a:spcAft>
                <a:spcPct val="0"/>
              </a:spcAft>
              <a:buClr>
                <a:schemeClr val="tx1"/>
              </a:buClr>
              <a:buSzPct val="70000"/>
              <a:buFont typeface="Wingdings" pitchFamily="2" charset="2"/>
              <a:buNone/>
              <a:defRPr lang="en-US" sz="1600" b="1" kern="1200" baseline="0" dirty="0" smtClean="0">
                <a:solidFill>
                  <a:srgbClr val="008C97"/>
                </a:solidFill>
                <a:latin typeface="Arial" pitchFamily="34" charset="0"/>
                <a:ea typeface="Geneva" pitchFamily="68" charset="-128"/>
                <a:cs typeface="Arial" pitchFamily="34" charset="0"/>
              </a:defRPr>
            </a:lvl1pPr>
            <a:lvl2pPr>
              <a:defRPr lang="en-US" sz="1600" b="0" kern="1200" baseline="0" dirty="0" smtClean="0">
                <a:solidFill>
                  <a:schemeClr val="tx1"/>
                </a:solidFill>
                <a:latin typeface="Arial" pitchFamily="34" charset="0"/>
                <a:ea typeface="Geneva" pitchFamily="68" charset="-128"/>
                <a:cs typeface="Arial" pitchFamily="34" charset="0"/>
              </a:defRPr>
            </a:lvl2pPr>
            <a:lvl3pPr>
              <a:defRPr sz="1400">
                <a:solidFill>
                  <a:schemeClr val="tx1"/>
                </a:solidFill>
              </a:defRPr>
            </a:lvl3pPr>
            <a:lvl4pPr>
              <a:defRPr sz="1300">
                <a:solidFill>
                  <a:schemeClr val="tx1"/>
                </a:solidFill>
              </a:defRPr>
            </a:lvl4pPr>
            <a:lvl5pPr>
              <a:defRPr sz="12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165087927"/>
      </p:ext>
    </p:extLst>
  </p:cSld>
  <p:clrMapOvr>
    <a:masterClrMapping/>
  </p:clrMapOvr>
  <p:transition>
    <p:wipe dir="r"/>
  </p:transition>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5" y="6438900"/>
            <a:ext cx="490538" cy="246063"/>
          </a:xfrm>
          <a:prstGeom prst="rect">
            <a:avLst/>
          </a:prstGeom>
          <a:noFill/>
          <a:ln w="9525">
            <a:noFill/>
            <a:miter lim="800000"/>
            <a:headEnd/>
            <a:tailEnd/>
          </a:ln>
        </p:spPr>
        <p:txBody>
          <a:bodyPr lIns="0" tIns="0" rIns="0" bIns="0">
            <a:spAutoFit/>
          </a:bodyPr>
          <a:lstStyle/>
          <a:p>
            <a:pPr defTabSz="914400"/>
            <a:fld id="{F65CCFC5-E934-3246-A96B-EA4F5BFDB207}" type="slidenum">
              <a:rPr lang="en-US" sz="1600" b="0">
                <a:solidFill>
                  <a:srgbClr val="000000"/>
                </a:solidFill>
              </a:rPr>
              <a:pPr defTabSz="914400"/>
              <a:t>‹#›</a:t>
            </a:fld>
            <a:endParaRPr lang="en-US" sz="1600" b="0" dirty="0">
              <a:solidFill>
                <a:srgbClr val="000000"/>
              </a:solidFill>
            </a:endParaRPr>
          </a:p>
        </p:txBody>
      </p:sp>
      <p:sp>
        <p:nvSpPr>
          <p:cNvPr id="15" name="Rectangle 9"/>
          <p:cNvSpPr>
            <a:spLocks noChangeArrowheads="1"/>
          </p:cNvSpPr>
          <p:nvPr userDrawn="1"/>
        </p:nvSpPr>
        <p:spPr bwMode="auto">
          <a:xfrm>
            <a:off x="0" y="0"/>
            <a:ext cx="9144000" cy="809625"/>
          </a:xfrm>
          <a:prstGeom prst="rect">
            <a:avLst/>
          </a:prstGeom>
          <a:solidFill>
            <a:schemeClr val="accent4"/>
          </a:solidFill>
          <a:ln w="9525">
            <a:noFill/>
            <a:miter lim="800000"/>
            <a:headEnd/>
            <a:tailEnd/>
          </a:ln>
          <a:effectLst/>
        </p:spPr>
        <p:txBody>
          <a:bodyPr wrap="none" anchor="ctr"/>
          <a:lstStyle/>
          <a:p>
            <a:pPr>
              <a:defRPr/>
            </a:pPr>
            <a:endParaRPr lang="en-CA" dirty="0">
              <a:solidFill>
                <a:srgbClr val="000000"/>
              </a:solidFill>
              <a:ea typeface="MS PGothic" pitchFamily="34" charset="-128"/>
              <a:cs typeface="+mn-cs"/>
            </a:endParaRPr>
          </a:p>
        </p:txBody>
      </p:sp>
      <p:sp>
        <p:nvSpPr>
          <p:cNvPr id="2" name="Title 1"/>
          <p:cNvSpPr>
            <a:spLocks noGrp="1"/>
          </p:cNvSpPr>
          <p:nvPr>
            <p:ph type="title"/>
          </p:nvPr>
        </p:nvSpPr>
        <p:spPr>
          <a:xfrm>
            <a:off x="384175" y="0"/>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5" y="1159845"/>
            <a:ext cx="8378825" cy="4765675"/>
          </a:xfrm>
        </p:spPr>
        <p:txBody>
          <a:bodyPr/>
          <a:lstStyle>
            <a:lvl1pPr marL="0" indent="0">
              <a:buNone/>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Tree>
    <p:extLst>
      <p:ext uri="{BB962C8B-B14F-4D97-AF65-F5344CB8AC3E}">
        <p14:creationId xmlns:p14="http://schemas.microsoft.com/office/powerpoint/2010/main" val="2993596312"/>
      </p:ext>
    </p:extLst>
  </p:cSld>
  <p:clrMapOvr>
    <a:masterClrMapping/>
  </p:clrMapOvr>
  <p:transition>
    <p:wipe dir="r"/>
  </p:transition>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63566345"/>
      </p:ext>
    </p:extLst>
  </p:cSld>
  <p:clrMapOvr>
    <a:masterClrMapping/>
  </p:clrMapOvr>
  <p:transition>
    <p:wipe dir="r"/>
  </p:transition>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Title imag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574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0" descr="WBENC logo.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4176" y="957263"/>
            <a:ext cx="3827463"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6" descr="arrow yellow.pn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572001" y="6316663"/>
            <a:ext cx="1825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54" name="Text Placeholder 2"/>
          <p:cNvSpPr>
            <a:spLocks noGrp="1"/>
          </p:cNvSpPr>
          <p:nvPr>
            <p:ph type="subTitle" idx="1"/>
          </p:nvPr>
        </p:nvSpPr>
        <p:spPr>
          <a:xfrm>
            <a:off x="355601" y="4624388"/>
            <a:ext cx="8226425" cy="347662"/>
          </a:xfrm>
          <a:extLst/>
        </p:spPr>
        <p:txBody>
          <a:bodyPr/>
          <a:lstStyle>
            <a:lvl1pPr marL="0" indent="0">
              <a:defRPr sz="2250">
                <a:solidFill>
                  <a:schemeClr val="accent2"/>
                </a:solidFill>
                <a:latin typeface="Arial" charset="0"/>
                <a:cs typeface="Geneva" charset="0"/>
              </a:defRPr>
            </a:lvl1pPr>
          </a:lstStyle>
          <a:p>
            <a:pPr lvl="0"/>
            <a:r>
              <a:rPr lang="en-CA" noProof="0"/>
              <a:t>Click to edit Master subtitle style</a:t>
            </a:r>
          </a:p>
        </p:txBody>
      </p:sp>
      <p:sp>
        <p:nvSpPr>
          <p:cNvPr id="61455" name="Title Placeholder 1"/>
          <p:cNvSpPr>
            <a:spLocks noGrp="1"/>
          </p:cNvSpPr>
          <p:nvPr>
            <p:ph type="ctrTitle"/>
          </p:nvPr>
        </p:nvSpPr>
        <p:spPr>
          <a:xfrm>
            <a:off x="355601" y="3938588"/>
            <a:ext cx="8226425" cy="603250"/>
          </a:xfrm>
          <a:extLst/>
        </p:spPr>
        <p:txBody>
          <a:bodyPr/>
          <a:lstStyle>
            <a:lvl1pPr>
              <a:defRPr sz="3300" b="1">
                <a:solidFill>
                  <a:schemeClr val="accent1"/>
                </a:solidFill>
                <a:latin typeface="Arial" charset="0"/>
                <a:ea typeface="Geneva" charset="0"/>
                <a:cs typeface="Arial" charset="0"/>
              </a:defRPr>
            </a:lvl1pPr>
          </a:lstStyle>
          <a:p>
            <a:pPr lvl="0"/>
            <a:r>
              <a:rPr lang="en-CA" noProof="0"/>
              <a:t>Click to edit Master title style</a:t>
            </a:r>
          </a:p>
        </p:txBody>
      </p:sp>
    </p:spTree>
    <p:extLst>
      <p:ext uri="{BB962C8B-B14F-4D97-AF65-F5344CB8AC3E}">
        <p14:creationId xmlns:p14="http://schemas.microsoft.com/office/powerpoint/2010/main" val="2402118036"/>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wipe dir="r"/>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6" y="6438901"/>
            <a:ext cx="4905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defTabSz="685800" eaLnBrk="1" hangingPunct="1">
              <a:defRPr/>
            </a:pPr>
            <a:fld id="{A0E0F12B-1215-4F1C-955F-9D10E1A2EF9E}" type="slidenum">
              <a:rPr lang="en-US" sz="1200" b="0" smtClean="0">
                <a:solidFill>
                  <a:srgbClr val="000000"/>
                </a:solidFill>
              </a:rPr>
              <a:pPr defTabSz="685800" eaLnBrk="1" hangingPunct="1">
                <a:defRPr/>
              </a:pPr>
              <a:t>‹#›</a:t>
            </a:fld>
            <a:endParaRPr lang="en-US" sz="1200" b="0" dirty="0" smtClean="0">
              <a:solidFill>
                <a:srgbClr val="000000"/>
              </a:solidFill>
            </a:endParaRPr>
          </a:p>
        </p:txBody>
      </p:sp>
      <p:cxnSp>
        <p:nvCxnSpPr>
          <p:cNvPr id="5" name="Straight Connector 4"/>
          <p:cNvCxnSpPr/>
          <p:nvPr userDrawn="1"/>
        </p:nvCxnSpPr>
        <p:spPr>
          <a:xfrm rot="5400000">
            <a:off x="708026"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6" name="TextBox 5"/>
          <p:cNvSpPr txBox="1">
            <a:spLocks noChangeArrowheads="1"/>
          </p:cNvSpPr>
          <p:nvPr userDrawn="1"/>
        </p:nvSpPr>
        <p:spPr bwMode="auto">
          <a:xfrm>
            <a:off x="4981576" y="6499226"/>
            <a:ext cx="1739259" cy="126958"/>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825" b="0" dirty="0" smtClean="0">
                <a:solidFill>
                  <a:srgbClr val="9D9FA2"/>
                </a:solidFill>
              </a:rPr>
              <a:t>Roadmap for Growth &amp; Sustainability</a:t>
            </a:r>
          </a:p>
        </p:txBody>
      </p:sp>
      <p:pic>
        <p:nvPicPr>
          <p:cNvPr id="7" name="Picture 13" descr="arrow yellow.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52975" y="6492877"/>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descr="arrow 4.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77989" y="6478590"/>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21"/>
          <p:cNvGrpSpPr>
            <a:grpSpLocks/>
          </p:cNvGrpSpPr>
          <p:nvPr userDrawn="1"/>
        </p:nvGrpSpPr>
        <p:grpSpPr bwMode="auto">
          <a:xfrm>
            <a:off x="1330326" y="6492877"/>
            <a:ext cx="182563" cy="182563"/>
            <a:chOff x="1276349" y="5514975"/>
            <a:chExt cx="182880" cy="182880"/>
          </a:xfrm>
        </p:grpSpPr>
        <p:sp>
          <p:nvSpPr>
            <p:cNvPr id="10" name="Freeform 9"/>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1" name="Oval 10">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grpSp>
      <p:sp>
        <p:nvSpPr>
          <p:cNvPr id="12" name="Freeform 11">
            <a:hlinkClick r:id="" action="ppaction://hlinkshowjump?jump=previousslide"/>
          </p:cNvPr>
          <p:cNvSpPr>
            <a:spLocks noChangeAspect="1"/>
          </p:cNvSpPr>
          <p:nvPr userDrawn="1"/>
        </p:nvSpPr>
        <p:spPr>
          <a:xfrm flipH="1">
            <a:off x="1049339" y="6530977"/>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3" name="Oval 12">
            <a:hlinkClick r:id="" action="ppaction://hlinkshowjump?jump=previousslide"/>
          </p:cNvPr>
          <p:cNvSpPr/>
          <p:nvPr userDrawn="1"/>
        </p:nvSpPr>
        <p:spPr>
          <a:xfrm flipH="1">
            <a:off x="1019176" y="6492877"/>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4" name="Rectangle 9"/>
          <p:cNvSpPr>
            <a:spLocks noChangeArrowheads="1"/>
          </p:cNvSpPr>
          <p:nvPr userDrawn="1"/>
        </p:nvSpPr>
        <p:spPr bwMode="auto">
          <a:xfrm>
            <a:off x="0" y="2"/>
            <a:ext cx="9144000" cy="809625"/>
          </a:xfrm>
          <a:prstGeom prst="rect">
            <a:avLst/>
          </a:prstGeom>
          <a:solidFill>
            <a:schemeClr val="accent3"/>
          </a:solidFill>
          <a:ln w="9525">
            <a:noFill/>
            <a:miter lim="800000"/>
            <a:headEnd/>
            <a:tailEnd/>
          </a:ln>
          <a:effectLst/>
        </p:spPr>
        <p:txBody>
          <a:bodyPr wrap="none" anchor="ctr"/>
          <a:lstStyle/>
          <a:p>
            <a:pPr>
              <a:defRPr/>
            </a:pPr>
            <a:endParaRPr lang="en-CA" dirty="0">
              <a:solidFill>
                <a:srgbClr val="000000"/>
              </a:solidFill>
              <a:ea typeface="MS PGothic" panose="020B0600070205080204" pitchFamily="34" charset="-128"/>
            </a:endParaRPr>
          </a:p>
        </p:txBody>
      </p:sp>
      <p:sp>
        <p:nvSpPr>
          <p:cNvPr id="2" name="Title 1"/>
          <p:cNvSpPr>
            <a:spLocks noGrp="1"/>
          </p:cNvSpPr>
          <p:nvPr>
            <p:ph type="title"/>
          </p:nvPr>
        </p:nvSpPr>
        <p:spPr>
          <a:xfrm>
            <a:off x="384176" y="2"/>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6" y="1159847"/>
            <a:ext cx="8378825" cy="47656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15" name="TextBox 14"/>
          <p:cNvSpPr txBox="1">
            <a:spLocks noChangeArrowheads="1"/>
          </p:cNvSpPr>
          <p:nvPr userDrawn="1"/>
        </p:nvSpPr>
        <p:spPr bwMode="auto">
          <a:xfrm>
            <a:off x="1962151" y="6504805"/>
            <a:ext cx="2455800" cy="126958"/>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825" b="0" dirty="0" smtClean="0">
                <a:solidFill>
                  <a:srgbClr val="9D9FA2"/>
                </a:solidFill>
              </a:rPr>
              <a:t>CONFIDENTIAL- DO NOT DUPLICATE OR SHARE</a:t>
            </a:r>
          </a:p>
        </p:txBody>
      </p:sp>
    </p:spTree>
    <p:extLst>
      <p:ext uri="{BB962C8B-B14F-4D97-AF65-F5344CB8AC3E}">
        <p14:creationId xmlns:p14="http://schemas.microsoft.com/office/powerpoint/2010/main" val="44005796"/>
      </p:ext>
    </p:extLst>
  </p:cSld>
  <p:clrMapOvr>
    <a:masterClrMapping/>
  </p:clrMapOvr>
  <p:transition>
    <p:wipe dir="r"/>
  </p:transition>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6" y="6438901"/>
            <a:ext cx="4905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defTabSz="685800" eaLnBrk="1" hangingPunct="1">
              <a:defRPr/>
            </a:pPr>
            <a:fld id="{59F294EE-E8FF-4B7F-9BD0-CEAA1AF28FF2}" type="slidenum">
              <a:rPr lang="en-US" sz="1200" b="0" smtClean="0">
                <a:solidFill>
                  <a:srgbClr val="000000"/>
                </a:solidFill>
              </a:rPr>
              <a:pPr defTabSz="685800" eaLnBrk="1" hangingPunct="1">
                <a:defRPr/>
              </a:pPr>
              <a:t>‹#›</a:t>
            </a:fld>
            <a:endParaRPr lang="en-US" sz="1200" b="0" dirty="0" smtClean="0">
              <a:solidFill>
                <a:srgbClr val="000000"/>
              </a:solidFill>
            </a:endParaRPr>
          </a:p>
        </p:txBody>
      </p:sp>
      <p:cxnSp>
        <p:nvCxnSpPr>
          <p:cNvPr id="5" name="Straight Connector 4"/>
          <p:cNvCxnSpPr/>
          <p:nvPr userDrawn="1"/>
        </p:nvCxnSpPr>
        <p:spPr>
          <a:xfrm rot="5400000">
            <a:off x="708026"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6" name="TextBox 5"/>
          <p:cNvSpPr txBox="1">
            <a:spLocks noChangeArrowheads="1"/>
          </p:cNvSpPr>
          <p:nvPr userDrawn="1"/>
        </p:nvSpPr>
        <p:spPr bwMode="auto">
          <a:xfrm>
            <a:off x="5037139" y="6489701"/>
            <a:ext cx="1739259" cy="126958"/>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825" b="0" dirty="0" smtClean="0">
                <a:solidFill>
                  <a:srgbClr val="9D9FA2"/>
                </a:solidFill>
              </a:rPr>
              <a:t>Roadmap for Growth &amp; Sustainability</a:t>
            </a:r>
          </a:p>
        </p:txBody>
      </p:sp>
      <p:pic>
        <p:nvPicPr>
          <p:cNvPr id="7" name="Picture 13" descr="arrow yellow.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52975" y="6492877"/>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descr="arrow 4.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77989" y="6478590"/>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21"/>
          <p:cNvGrpSpPr>
            <a:grpSpLocks/>
          </p:cNvGrpSpPr>
          <p:nvPr userDrawn="1"/>
        </p:nvGrpSpPr>
        <p:grpSpPr bwMode="auto">
          <a:xfrm>
            <a:off x="1330326" y="6492877"/>
            <a:ext cx="182563" cy="182563"/>
            <a:chOff x="1276349" y="5514975"/>
            <a:chExt cx="182880" cy="182880"/>
          </a:xfrm>
        </p:grpSpPr>
        <p:sp>
          <p:nvSpPr>
            <p:cNvPr id="10" name="Freeform 9"/>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1" name="Oval 10">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grpSp>
      <p:sp>
        <p:nvSpPr>
          <p:cNvPr id="12" name="Freeform 11">
            <a:hlinkClick r:id="" action="ppaction://hlinkshowjump?jump=previousslide"/>
          </p:cNvPr>
          <p:cNvSpPr>
            <a:spLocks noChangeAspect="1"/>
          </p:cNvSpPr>
          <p:nvPr userDrawn="1"/>
        </p:nvSpPr>
        <p:spPr>
          <a:xfrm flipH="1">
            <a:off x="1049339" y="6530977"/>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3" name="Oval 12">
            <a:hlinkClick r:id="" action="ppaction://hlinkshowjump?jump=previousslide"/>
          </p:cNvPr>
          <p:cNvSpPr/>
          <p:nvPr userDrawn="1"/>
        </p:nvSpPr>
        <p:spPr>
          <a:xfrm flipH="1">
            <a:off x="1019176" y="6492877"/>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4" name="Rectangle 9"/>
          <p:cNvSpPr>
            <a:spLocks noChangeArrowheads="1"/>
          </p:cNvSpPr>
          <p:nvPr userDrawn="1"/>
        </p:nvSpPr>
        <p:spPr bwMode="auto">
          <a:xfrm>
            <a:off x="0" y="2"/>
            <a:ext cx="9144000" cy="8096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eaLnBrk="1" hangingPunct="1">
              <a:defRPr/>
            </a:pPr>
            <a:endParaRPr lang="en-CA" dirty="0" smtClean="0">
              <a:solidFill>
                <a:srgbClr val="000000"/>
              </a:solidFill>
            </a:endParaRPr>
          </a:p>
        </p:txBody>
      </p:sp>
      <p:sp>
        <p:nvSpPr>
          <p:cNvPr id="2" name="Title 1"/>
          <p:cNvSpPr>
            <a:spLocks noGrp="1"/>
          </p:cNvSpPr>
          <p:nvPr>
            <p:ph type="title"/>
          </p:nvPr>
        </p:nvSpPr>
        <p:spPr>
          <a:xfrm>
            <a:off x="384176" y="2"/>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6" y="1159847"/>
            <a:ext cx="8378825" cy="47656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15" name="TextBox 14"/>
          <p:cNvSpPr txBox="1">
            <a:spLocks noChangeArrowheads="1"/>
          </p:cNvSpPr>
          <p:nvPr userDrawn="1"/>
        </p:nvSpPr>
        <p:spPr bwMode="auto">
          <a:xfrm>
            <a:off x="2087345" y="6520679"/>
            <a:ext cx="2484655" cy="126958"/>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825" b="0" dirty="0" smtClean="0">
                <a:solidFill>
                  <a:srgbClr val="9D9FA2"/>
                </a:solidFill>
              </a:rPr>
              <a:t>CONFIDENTIAL:- DO NOT DUPLICATE OR SHARE</a:t>
            </a:r>
          </a:p>
        </p:txBody>
      </p:sp>
    </p:spTree>
    <p:extLst>
      <p:ext uri="{BB962C8B-B14F-4D97-AF65-F5344CB8AC3E}">
        <p14:creationId xmlns:p14="http://schemas.microsoft.com/office/powerpoint/2010/main" val="4139889123"/>
      </p:ext>
    </p:extLst>
  </p:cSld>
  <p:clrMapOvr>
    <a:masterClrMapping/>
  </p:clrMapOvr>
  <p:transition>
    <p:wipe dir="r"/>
  </p:transition>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6" y="6438901"/>
            <a:ext cx="4905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defTabSz="685800" eaLnBrk="1" hangingPunct="1">
              <a:defRPr/>
            </a:pPr>
            <a:fld id="{6D75E17F-D478-46B4-9FF5-B2520669991F}" type="slidenum">
              <a:rPr lang="en-US" sz="1200" b="0" smtClean="0">
                <a:solidFill>
                  <a:srgbClr val="000000"/>
                </a:solidFill>
              </a:rPr>
              <a:pPr defTabSz="685800" eaLnBrk="1" hangingPunct="1">
                <a:defRPr/>
              </a:pPr>
              <a:t>‹#›</a:t>
            </a:fld>
            <a:endParaRPr lang="en-US" sz="1200" b="0" dirty="0" smtClean="0">
              <a:solidFill>
                <a:srgbClr val="000000"/>
              </a:solidFill>
            </a:endParaRPr>
          </a:p>
        </p:txBody>
      </p:sp>
      <p:cxnSp>
        <p:nvCxnSpPr>
          <p:cNvPr id="5" name="Straight Connector 4"/>
          <p:cNvCxnSpPr/>
          <p:nvPr userDrawn="1"/>
        </p:nvCxnSpPr>
        <p:spPr>
          <a:xfrm rot="5400000">
            <a:off x="708026"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6" name="TextBox 5"/>
          <p:cNvSpPr txBox="1">
            <a:spLocks noChangeArrowheads="1"/>
          </p:cNvSpPr>
          <p:nvPr userDrawn="1"/>
        </p:nvSpPr>
        <p:spPr bwMode="auto">
          <a:xfrm>
            <a:off x="5037139" y="6489701"/>
            <a:ext cx="1739259" cy="126958"/>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825" b="0" dirty="0" smtClean="0">
                <a:solidFill>
                  <a:srgbClr val="9D9FA2"/>
                </a:solidFill>
              </a:rPr>
              <a:t>Roadmap for Growth &amp; Sustainability</a:t>
            </a:r>
          </a:p>
        </p:txBody>
      </p:sp>
      <p:pic>
        <p:nvPicPr>
          <p:cNvPr id="7" name="Picture 13" descr="arrow yellow.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52975" y="6492877"/>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descr="arrow 4.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77989" y="6478590"/>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21"/>
          <p:cNvGrpSpPr>
            <a:grpSpLocks/>
          </p:cNvGrpSpPr>
          <p:nvPr userDrawn="1"/>
        </p:nvGrpSpPr>
        <p:grpSpPr bwMode="auto">
          <a:xfrm>
            <a:off x="1330326" y="6492877"/>
            <a:ext cx="182563" cy="182563"/>
            <a:chOff x="1276349" y="5514975"/>
            <a:chExt cx="182880" cy="182880"/>
          </a:xfrm>
        </p:grpSpPr>
        <p:sp>
          <p:nvSpPr>
            <p:cNvPr id="10" name="Freeform 9"/>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1" name="Oval 10">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grpSp>
      <p:sp>
        <p:nvSpPr>
          <p:cNvPr id="12" name="Freeform 11">
            <a:hlinkClick r:id="" action="ppaction://hlinkshowjump?jump=previousslide"/>
          </p:cNvPr>
          <p:cNvSpPr>
            <a:spLocks noChangeAspect="1"/>
          </p:cNvSpPr>
          <p:nvPr userDrawn="1"/>
        </p:nvSpPr>
        <p:spPr>
          <a:xfrm flipH="1">
            <a:off x="1049339" y="6530977"/>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3" name="Oval 12">
            <a:hlinkClick r:id="" action="ppaction://hlinkshowjump?jump=previousslide"/>
          </p:cNvPr>
          <p:cNvSpPr/>
          <p:nvPr userDrawn="1"/>
        </p:nvSpPr>
        <p:spPr>
          <a:xfrm flipH="1">
            <a:off x="1019176" y="6492877"/>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4" name="Rectangle 9"/>
          <p:cNvSpPr>
            <a:spLocks noChangeArrowheads="1"/>
          </p:cNvSpPr>
          <p:nvPr userDrawn="1"/>
        </p:nvSpPr>
        <p:spPr bwMode="auto">
          <a:xfrm>
            <a:off x="0" y="2"/>
            <a:ext cx="9144000" cy="8096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eaLnBrk="1" hangingPunct="1">
              <a:defRPr/>
            </a:pPr>
            <a:endParaRPr lang="en-CA" dirty="0" smtClean="0">
              <a:solidFill>
                <a:srgbClr val="000000"/>
              </a:solidFill>
            </a:endParaRPr>
          </a:p>
        </p:txBody>
      </p:sp>
      <p:sp>
        <p:nvSpPr>
          <p:cNvPr id="2" name="Title 1"/>
          <p:cNvSpPr>
            <a:spLocks noGrp="1"/>
          </p:cNvSpPr>
          <p:nvPr>
            <p:ph type="title"/>
          </p:nvPr>
        </p:nvSpPr>
        <p:spPr>
          <a:xfrm>
            <a:off x="384176" y="2"/>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6" y="1159847"/>
            <a:ext cx="8378825" cy="47656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15" name="TextBox 14"/>
          <p:cNvSpPr txBox="1">
            <a:spLocks noChangeArrowheads="1"/>
          </p:cNvSpPr>
          <p:nvPr userDrawn="1"/>
        </p:nvSpPr>
        <p:spPr bwMode="auto">
          <a:xfrm>
            <a:off x="2253546" y="6475285"/>
            <a:ext cx="2484655" cy="126958"/>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825" b="0" dirty="0" smtClean="0">
                <a:solidFill>
                  <a:srgbClr val="9D9FA2"/>
                </a:solidFill>
              </a:rPr>
              <a:t>CONFIDENTIAL:- DO NOT DUPLICATE OR SHARE</a:t>
            </a:r>
          </a:p>
        </p:txBody>
      </p:sp>
    </p:spTree>
    <p:extLst>
      <p:ext uri="{BB962C8B-B14F-4D97-AF65-F5344CB8AC3E}">
        <p14:creationId xmlns:p14="http://schemas.microsoft.com/office/powerpoint/2010/main" val="1814484916"/>
      </p:ext>
    </p:extLst>
  </p:cSld>
  <p:clrMapOvr>
    <a:masterClrMapping/>
  </p:clrMapOvr>
  <p:transition>
    <p:wipe dir="r"/>
  </p:transition>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3_Vertical divide + image">
    <p:spTree>
      <p:nvGrpSpPr>
        <p:cNvPr id="1" name=""/>
        <p:cNvGrpSpPr/>
        <p:nvPr/>
      </p:nvGrpSpPr>
      <p:grpSpPr>
        <a:xfrm>
          <a:off x="0" y="0"/>
          <a:ext cx="0" cy="0"/>
          <a:chOff x="0" y="0"/>
          <a:chExt cx="0" cy="0"/>
        </a:xfrm>
      </p:grpSpPr>
      <p:sp>
        <p:nvSpPr>
          <p:cNvPr id="5" name="Rectangle 5"/>
          <p:cNvSpPr>
            <a:spLocks noChangeArrowheads="1"/>
          </p:cNvSpPr>
          <p:nvPr userDrawn="1"/>
        </p:nvSpPr>
        <p:spPr bwMode="gray">
          <a:xfrm>
            <a:off x="358776" y="6438901"/>
            <a:ext cx="4905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defTabSz="685800" eaLnBrk="1" hangingPunct="1">
              <a:defRPr/>
            </a:pPr>
            <a:fld id="{B063632B-BD9B-4246-985F-CE5DCF9B7485}" type="slidenum">
              <a:rPr lang="en-US" sz="1200" b="0" smtClean="0">
                <a:solidFill>
                  <a:srgbClr val="000000"/>
                </a:solidFill>
              </a:rPr>
              <a:pPr defTabSz="685800" eaLnBrk="1" hangingPunct="1">
                <a:defRPr/>
              </a:pPr>
              <a:t>‹#›</a:t>
            </a:fld>
            <a:endParaRPr lang="en-US" sz="1200" b="0" dirty="0" smtClean="0">
              <a:solidFill>
                <a:srgbClr val="000000"/>
              </a:solidFill>
            </a:endParaRPr>
          </a:p>
        </p:txBody>
      </p:sp>
      <p:cxnSp>
        <p:nvCxnSpPr>
          <p:cNvPr id="6" name="Straight Connector 5"/>
          <p:cNvCxnSpPr/>
          <p:nvPr userDrawn="1"/>
        </p:nvCxnSpPr>
        <p:spPr>
          <a:xfrm rot="5400000">
            <a:off x="708026"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7" name="TextBox 6"/>
          <p:cNvSpPr txBox="1">
            <a:spLocks noChangeArrowheads="1"/>
          </p:cNvSpPr>
          <p:nvPr userDrawn="1"/>
        </p:nvSpPr>
        <p:spPr bwMode="auto">
          <a:xfrm>
            <a:off x="5037139" y="6489701"/>
            <a:ext cx="1739259" cy="126958"/>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825" b="0" dirty="0" smtClean="0">
                <a:solidFill>
                  <a:srgbClr val="9D9FA2"/>
                </a:solidFill>
              </a:rPr>
              <a:t>Roadmap for Growth &amp; Sustainability</a:t>
            </a:r>
          </a:p>
        </p:txBody>
      </p:sp>
      <p:pic>
        <p:nvPicPr>
          <p:cNvPr id="8" name="Picture 13" descr="arrow yellow.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52975" y="6492877"/>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4" descr="arrow 4.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77989" y="6478590"/>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Group 21"/>
          <p:cNvGrpSpPr>
            <a:grpSpLocks/>
          </p:cNvGrpSpPr>
          <p:nvPr userDrawn="1"/>
        </p:nvGrpSpPr>
        <p:grpSpPr bwMode="auto">
          <a:xfrm>
            <a:off x="1330326" y="6492877"/>
            <a:ext cx="182563" cy="182563"/>
            <a:chOff x="1276349" y="5514975"/>
            <a:chExt cx="182880" cy="182880"/>
          </a:xfrm>
        </p:grpSpPr>
        <p:sp>
          <p:nvSpPr>
            <p:cNvPr id="12" name="Freeform 11"/>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3" name="Oval 12">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grpSp>
      <p:sp>
        <p:nvSpPr>
          <p:cNvPr id="14" name="Freeform 13">
            <a:hlinkClick r:id="" action="ppaction://hlinkshowjump?jump=previousslide"/>
          </p:cNvPr>
          <p:cNvSpPr>
            <a:spLocks noChangeAspect="1"/>
          </p:cNvSpPr>
          <p:nvPr userDrawn="1"/>
        </p:nvSpPr>
        <p:spPr>
          <a:xfrm flipH="1">
            <a:off x="1049339" y="6530977"/>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5" name="Oval 14">
            <a:hlinkClick r:id="" action="ppaction://hlinkshowjump?jump=previousslide"/>
          </p:cNvPr>
          <p:cNvSpPr/>
          <p:nvPr userDrawn="1"/>
        </p:nvSpPr>
        <p:spPr>
          <a:xfrm flipH="1">
            <a:off x="1019176" y="6492877"/>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6" name="Rectangle 9"/>
          <p:cNvSpPr>
            <a:spLocks noChangeArrowheads="1"/>
          </p:cNvSpPr>
          <p:nvPr userDrawn="1"/>
        </p:nvSpPr>
        <p:spPr bwMode="auto">
          <a:xfrm>
            <a:off x="0" y="2"/>
            <a:ext cx="9144000" cy="809625"/>
          </a:xfrm>
          <a:prstGeom prst="rect">
            <a:avLst/>
          </a:prstGeom>
          <a:solidFill>
            <a:schemeClr val="accent3"/>
          </a:solidFill>
          <a:ln w="9525">
            <a:noFill/>
            <a:miter lim="800000"/>
            <a:headEnd/>
            <a:tailEnd/>
          </a:ln>
          <a:effectLst/>
        </p:spPr>
        <p:txBody>
          <a:bodyPr wrap="none" anchor="ctr"/>
          <a:lstStyle/>
          <a:p>
            <a:pPr>
              <a:defRPr/>
            </a:pPr>
            <a:endParaRPr lang="en-CA" dirty="0">
              <a:solidFill>
                <a:srgbClr val="000000"/>
              </a:solidFill>
              <a:ea typeface="MS PGothic" panose="020B0600070205080204" pitchFamily="34" charset="-128"/>
            </a:endParaRPr>
          </a:p>
        </p:txBody>
      </p:sp>
      <p:sp>
        <p:nvSpPr>
          <p:cNvPr id="2" name="Title 1"/>
          <p:cNvSpPr>
            <a:spLocks noGrp="1"/>
          </p:cNvSpPr>
          <p:nvPr>
            <p:ph type="title"/>
          </p:nvPr>
        </p:nvSpPr>
        <p:spPr>
          <a:xfrm>
            <a:off x="384176" y="2"/>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2841626" y="1159847"/>
            <a:ext cx="5916613" cy="4765675"/>
          </a:xfrm>
        </p:spPr>
        <p:txBody>
          <a:bodyPr/>
          <a:lstStyle>
            <a:lvl1pPr marL="0" indent="0">
              <a:spcBef>
                <a:spcPts val="900"/>
              </a:spcBef>
              <a:defRPr sz="1350">
                <a:solidFill>
                  <a:schemeClr val="tx1"/>
                </a:solidFill>
              </a:defRPr>
            </a:lvl1pPr>
            <a:lvl2pPr>
              <a:spcBef>
                <a:spcPts val="450"/>
              </a:spcBef>
              <a:defRPr sz="1050">
                <a:solidFill>
                  <a:schemeClr val="tx1"/>
                </a:solidFill>
              </a:defRPr>
            </a:lvl2pPr>
            <a:lvl3pPr>
              <a:spcBef>
                <a:spcPts val="450"/>
              </a:spcBef>
              <a:defRPr sz="1050">
                <a:solidFill>
                  <a:schemeClr val="tx1"/>
                </a:solidFill>
              </a:defRPr>
            </a:lvl3pPr>
            <a:lvl4pPr>
              <a:spcBef>
                <a:spcPts val="450"/>
              </a:spcBef>
              <a:defRPr sz="1050">
                <a:solidFill>
                  <a:schemeClr val="tx1"/>
                </a:solidFill>
              </a:defRPr>
            </a:lvl4pPr>
            <a:lvl5pPr>
              <a:spcBef>
                <a:spcPts val="450"/>
              </a:spcBef>
              <a:defRPr sz="105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9" name="Text Placeholder 8"/>
          <p:cNvSpPr>
            <a:spLocks noGrp="1"/>
          </p:cNvSpPr>
          <p:nvPr>
            <p:ph type="body" sz="quarter" idx="10"/>
          </p:nvPr>
        </p:nvSpPr>
        <p:spPr>
          <a:xfrm>
            <a:off x="384175" y="1159847"/>
            <a:ext cx="2243138" cy="4783755"/>
          </a:xfrm>
        </p:spPr>
        <p:txBody>
          <a:bodyPr/>
          <a:lstStyle>
            <a:lvl1pPr marL="0" indent="0" algn="l" rtl="0" eaLnBrk="0" fontAlgn="base" hangingPunct="0">
              <a:lnSpc>
                <a:spcPct val="90000"/>
              </a:lnSpc>
              <a:spcBef>
                <a:spcPct val="45000"/>
              </a:spcBef>
              <a:spcAft>
                <a:spcPct val="0"/>
              </a:spcAft>
              <a:buClr>
                <a:schemeClr val="tx1"/>
              </a:buClr>
              <a:buSzPct val="70000"/>
              <a:buFont typeface="Wingdings" pitchFamily="2" charset="2"/>
              <a:defRPr lang="en-US" sz="1200" b="1" kern="1200" baseline="0" dirty="0" smtClean="0">
                <a:solidFill>
                  <a:srgbClr val="008C97"/>
                </a:solidFill>
                <a:latin typeface="Arial" pitchFamily="34" charset="0"/>
                <a:ea typeface="Geneva" pitchFamily="68" charset="-128"/>
                <a:cs typeface="Arial" pitchFamily="34" charset="0"/>
              </a:defRPr>
            </a:lvl1pPr>
            <a:lvl2pPr>
              <a:defRPr lang="en-US" sz="1200" b="0" kern="1200" baseline="0" dirty="0" smtClean="0">
                <a:solidFill>
                  <a:schemeClr val="tx1"/>
                </a:solidFill>
                <a:latin typeface="Arial" pitchFamily="34" charset="0"/>
                <a:ea typeface="Geneva" pitchFamily="68" charset="-128"/>
                <a:cs typeface="Arial" pitchFamily="34" charset="0"/>
              </a:defRPr>
            </a:lvl2pPr>
            <a:lvl3pPr>
              <a:defRPr sz="1050">
                <a:solidFill>
                  <a:schemeClr val="tx1"/>
                </a:solidFill>
              </a:defRPr>
            </a:lvl3pPr>
            <a:lvl4pPr>
              <a:defRPr sz="975">
                <a:solidFill>
                  <a:schemeClr val="tx1"/>
                </a:solidFill>
              </a:defRPr>
            </a:lvl4pPr>
            <a:lvl5pPr>
              <a:defRPr sz="9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17" name="TextBox 16"/>
          <p:cNvSpPr txBox="1">
            <a:spLocks noChangeArrowheads="1"/>
          </p:cNvSpPr>
          <p:nvPr userDrawn="1"/>
        </p:nvSpPr>
        <p:spPr bwMode="auto">
          <a:xfrm>
            <a:off x="1989139" y="6520679"/>
            <a:ext cx="2484655" cy="126958"/>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825" b="0" dirty="0" smtClean="0">
                <a:solidFill>
                  <a:srgbClr val="9D9FA2"/>
                </a:solidFill>
              </a:rPr>
              <a:t>CONFIDENTIAL:- DO NOT DUPLICATE OR SHARE</a:t>
            </a:r>
          </a:p>
        </p:txBody>
      </p:sp>
    </p:spTree>
    <p:extLst>
      <p:ext uri="{BB962C8B-B14F-4D97-AF65-F5344CB8AC3E}">
        <p14:creationId xmlns:p14="http://schemas.microsoft.com/office/powerpoint/2010/main" val="1757082875"/>
      </p:ext>
    </p:extLst>
  </p:cSld>
  <p:clrMapOvr>
    <a:masterClrMapping/>
  </p:clrMapOvr>
  <p:transition>
    <p:wipe dir="r"/>
  </p:transition>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83035718"/>
      </p:ext>
    </p:extLst>
  </p:cSld>
  <p:clrMapOvr>
    <a:masterClrMapping/>
  </p:clrMapOvr>
  <p:transition>
    <p:wipe dir="r"/>
  </p:transition>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6" y="6438901"/>
            <a:ext cx="4905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b="1">
                <a:solidFill>
                  <a:schemeClr val="tx1"/>
                </a:solidFill>
                <a:latin typeface="Arial" panose="020B0604020202020204" pitchFamily="34" charset="0"/>
                <a:ea typeface="MS PGothic" panose="020B0600070205080204" pitchFamily="34" charset="-128"/>
              </a:defRPr>
            </a:lvl1pPr>
            <a:lvl2pPr marL="742950" indent="-285750" eaLnBrk="0" hangingPunct="0">
              <a:defRPr b="1">
                <a:solidFill>
                  <a:schemeClr val="tx1"/>
                </a:solidFill>
                <a:latin typeface="Arial" panose="020B0604020202020204" pitchFamily="34" charset="0"/>
                <a:ea typeface="MS PGothic" panose="020B0600070205080204" pitchFamily="34" charset="-128"/>
              </a:defRPr>
            </a:lvl2pPr>
            <a:lvl3pPr marL="1143000" indent="-228600" eaLnBrk="0" hangingPunct="0">
              <a:defRPr b="1">
                <a:solidFill>
                  <a:schemeClr val="tx1"/>
                </a:solidFill>
                <a:latin typeface="Arial" panose="020B0604020202020204" pitchFamily="34" charset="0"/>
                <a:ea typeface="MS PGothic" panose="020B0600070205080204" pitchFamily="34" charset="-128"/>
              </a:defRPr>
            </a:lvl3pPr>
            <a:lvl4pPr marL="1600200" indent="-228600" eaLnBrk="0" hangingPunct="0">
              <a:defRPr b="1">
                <a:solidFill>
                  <a:schemeClr val="tx1"/>
                </a:solidFill>
                <a:latin typeface="Arial" panose="020B0604020202020204" pitchFamily="34" charset="0"/>
                <a:ea typeface="MS PGothic" panose="020B0600070205080204" pitchFamily="34" charset="-128"/>
              </a:defRPr>
            </a:lvl4pPr>
            <a:lvl5pPr marL="2057400" indent="-228600" eaLnBrk="0" hangingPunct="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defTabSz="685800" eaLnBrk="1" hangingPunct="1">
              <a:defRPr/>
            </a:pPr>
            <a:fld id="{091596F1-548D-4263-9864-6BE55E3DA968}" type="slidenum">
              <a:rPr lang="en-US" sz="1200" b="0" smtClean="0">
                <a:solidFill>
                  <a:srgbClr val="000000"/>
                </a:solidFill>
              </a:rPr>
              <a:pPr defTabSz="685800" eaLnBrk="1" hangingPunct="1">
                <a:defRPr/>
              </a:pPr>
              <a:t>‹#›</a:t>
            </a:fld>
            <a:endParaRPr lang="en-US" sz="1200" b="0" dirty="0" smtClean="0">
              <a:solidFill>
                <a:srgbClr val="000000"/>
              </a:solidFill>
            </a:endParaRPr>
          </a:p>
        </p:txBody>
      </p:sp>
      <p:cxnSp>
        <p:nvCxnSpPr>
          <p:cNvPr id="5" name="Straight Connector 4"/>
          <p:cNvCxnSpPr/>
          <p:nvPr userDrawn="1"/>
        </p:nvCxnSpPr>
        <p:spPr>
          <a:xfrm rot="5400000">
            <a:off x="708026"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6" name="TextBox 5"/>
          <p:cNvSpPr txBox="1">
            <a:spLocks noChangeArrowheads="1"/>
          </p:cNvSpPr>
          <p:nvPr userDrawn="1"/>
        </p:nvSpPr>
        <p:spPr bwMode="auto">
          <a:xfrm>
            <a:off x="5037139" y="6489701"/>
            <a:ext cx="1739259" cy="126958"/>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825" b="0" dirty="0" smtClean="0">
                <a:solidFill>
                  <a:srgbClr val="9D9FA2"/>
                </a:solidFill>
              </a:rPr>
              <a:t>Roadmap for Growth &amp; Sustainability</a:t>
            </a:r>
          </a:p>
        </p:txBody>
      </p:sp>
      <p:pic>
        <p:nvPicPr>
          <p:cNvPr id="7" name="Picture 13" descr="arrow yellow.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52975" y="6492877"/>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descr="arrow 4.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77989" y="6478590"/>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21"/>
          <p:cNvGrpSpPr>
            <a:grpSpLocks/>
          </p:cNvGrpSpPr>
          <p:nvPr userDrawn="1"/>
        </p:nvGrpSpPr>
        <p:grpSpPr bwMode="auto">
          <a:xfrm>
            <a:off x="1330326" y="6492877"/>
            <a:ext cx="182563" cy="182563"/>
            <a:chOff x="1276349" y="5514975"/>
            <a:chExt cx="182880" cy="182880"/>
          </a:xfrm>
        </p:grpSpPr>
        <p:sp>
          <p:nvSpPr>
            <p:cNvPr id="10" name="Freeform 9"/>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1" name="Oval 10">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grpSp>
      <p:sp>
        <p:nvSpPr>
          <p:cNvPr id="12" name="Freeform 11">
            <a:hlinkClick r:id="" action="ppaction://hlinkshowjump?jump=previousslide"/>
          </p:cNvPr>
          <p:cNvSpPr>
            <a:spLocks noChangeAspect="1"/>
          </p:cNvSpPr>
          <p:nvPr userDrawn="1"/>
        </p:nvSpPr>
        <p:spPr>
          <a:xfrm flipH="1">
            <a:off x="1049339" y="6530977"/>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3" name="Oval 12">
            <a:hlinkClick r:id="" action="ppaction://hlinkshowjump?jump=previousslide"/>
          </p:cNvPr>
          <p:cNvSpPr/>
          <p:nvPr userDrawn="1"/>
        </p:nvSpPr>
        <p:spPr>
          <a:xfrm flipH="1">
            <a:off x="1019176" y="6492877"/>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14" name="Rectangle 9"/>
          <p:cNvSpPr>
            <a:spLocks noChangeArrowheads="1"/>
          </p:cNvSpPr>
          <p:nvPr userDrawn="1"/>
        </p:nvSpPr>
        <p:spPr bwMode="auto">
          <a:xfrm>
            <a:off x="0" y="2"/>
            <a:ext cx="9144000" cy="809625"/>
          </a:xfrm>
          <a:prstGeom prst="rect">
            <a:avLst/>
          </a:prstGeom>
          <a:solidFill>
            <a:schemeClr val="accent4"/>
          </a:solidFill>
          <a:ln w="9525">
            <a:noFill/>
            <a:miter lim="800000"/>
            <a:headEnd/>
            <a:tailEnd/>
          </a:ln>
          <a:effectLst/>
        </p:spPr>
        <p:txBody>
          <a:bodyPr wrap="none" anchor="ctr"/>
          <a:lstStyle/>
          <a:p>
            <a:pPr>
              <a:defRPr/>
            </a:pPr>
            <a:endParaRPr lang="en-CA" dirty="0">
              <a:solidFill>
                <a:srgbClr val="000000"/>
              </a:solidFill>
              <a:ea typeface="MS PGothic" panose="020B0600070205080204" pitchFamily="34" charset="-128"/>
            </a:endParaRPr>
          </a:p>
        </p:txBody>
      </p:sp>
      <p:sp>
        <p:nvSpPr>
          <p:cNvPr id="2" name="Title 1"/>
          <p:cNvSpPr>
            <a:spLocks noGrp="1"/>
          </p:cNvSpPr>
          <p:nvPr>
            <p:ph type="title"/>
          </p:nvPr>
        </p:nvSpPr>
        <p:spPr>
          <a:xfrm>
            <a:off x="384176" y="2"/>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6" y="1159847"/>
            <a:ext cx="8378825" cy="47656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15" name="TextBox 14"/>
          <p:cNvSpPr txBox="1">
            <a:spLocks noChangeArrowheads="1"/>
          </p:cNvSpPr>
          <p:nvPr userDrawn="1"/>
        </p:nvSpPr>
        <p:spPr bwMode="auto">
          <a:xfrm>
            <a:off x="2024064" y="6520679"/>
            <a:ext cx="2484655" cy="126958"/>
          </a:xfrm>
          <a:prstGeom prst="rect">
            <a:avLst/>
          </a:prstGeom>
          <a:noFill/>
          <a:ln>
            <a:noFill/>
          </a:ln>
          <a:extLst/>
        </p:spPr>
        <p:txBody>
          <a:bodyPr wrap="none" lIns="0" tIns="0" rIns="0" bIns="0">
            <a:spAutoFit/>
          </a:bodyPr>
          <a:lstStyle>
            <a:lvl1pPr eaLnBrk="0" hangingPunct="0">
              <a:defRPr sz="2400" b="1">
                <a:solidFill>
                  <a:schemeClr val="tx1"/>
                </a:solidFill>
                <a:latin typeface="Arial" pitchFamily="34" charset="0"/>
                <a:ea typeface="MS PGothic" pitchFamily="34" charset="-128"/>
              </a:defRPr>
            </a:lvl1pPr>
            <a:lvl2pPr marL="742950" indent="-285750" eaLnBrk="0" hangingPunct="0">
              <a:defRPr sz="2400" b="1">
                <a:solidFill>
                  <a:schemeClr val="tx1"/>
                </a:solidFill>
                <a:latin typeface="Arial" pitchFamily="34" charset="0"/>
                <a:ea typeface="MS PGothic" pitchFamily="34" charset="-128"/>
              </a:defRPr>
            </a:lvl2pPr>
            <a:lvl3pPr marL="1143000" indent="-228600" eaLnBrk="0" hangingPunct="0">
              <a:defRPr sz="2400" b="1">
                <a:solidFill>
                  <a:schemeClr val="tx1"/>
                </a:solidFill>
                <a:latin typeface="Arial" pitchFamily="34" charset="0"/>
                <a:ea typeface="MS PGothic" pitchFamily="34" charset="-128"/>
              </a:defRPr>
            </a:lvl3pPr>
            <a:lvl4pPr marL="1600200" indent="-228600" eaLnBrk="0" hangingPunct="0">
              <a:defRPr sz="2400" b="1">
                <a:solidFill>
                  <a:schemeClr val="tx1"/>
                </a:solidFill>
                <a:latin typeface="Arial" pitchFamily="34" charset="0"/>
                <a:ea typeface="MS PGothic" pitchFamily="34" charset="-128"/>
              </a:defRPr>
            </a:lvl4pPr>
            <a:lvl5pPr marL="2057400" indent="-228600" eaLnBrk="0" hangingPunct="0">
              <a:defRPr sz="2400" b="1">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sz="2400" b="1">
                <a:solidFill>
                  <a:schemeClr val="tx1"/>
                </a:solidFill>
                <a:latin typeface="Arial" pitchFamily="34" charset="0"/>
                <a:ea typeface="MS PGothic" pitchFamily="34" charset="-128"/>
              </a:defRPr>
            </a:lvl9pPr>
          </a:lstStyle>
          <a:p>
            <a:pPr eaLnBrk="1" hangingPunct="1">
              <a:defRPr/>
            </a:pPr>
            <a:r>
              <a:rPr lang="en-CA" sz="825" b="0" dirty="0" smtClean="0">
                <a:solidFill>
                  <a:srgbClr val="9D9FA2"/>
                </a:solidFill>
              </a:rPr>
              <a:t>CONFIDENTIAL:- DO NOT DUPLICATE OR SHARE</a:t>
            </a:r>
          </a:p>
        </p:txBody>
      </p:sp>
    </p:spTree>
    <p:extLst>
      <p:ext uri="{BB962C8B-B14F-4D97-AF65-F5344CB8AC3E}">
        <p14:creationId xmlns:p14="http://schemas.microsoft.com/office/powerpoint/2010/main" val="2575777188"/>
      </p:ext>
    </p:extLst>
  </p:cSld>
  <p:clrMapOvr>
    <a:masterClrMapping/>
  </p:clrMapOvr>
  <p:transition>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5" y="6438900"/>
            <a:ext cx="490538" cy="246063"/>
          </a:xfrm>
          <a:prstGeom prst="rect">
            <a:avLst/>
          </a:prstGeom>
          <a:noFill/>
          <a:ln w="9525">
            <a:noFill/>
            <a:miter lim="800000"/>
            <a:headEnd/>
            <a:tailEnd/>
          </a:ln>
        </p:spPr>
        <p:txBody>
          <a:bodyPr lIns="0" tIns="0" rIns="0" bIns="0">
            <a:spAutoFit/>
          </a:bodyPr>
          <a:lstStyle/>
          <a:p>
            <a:pPr defTabSz="914400"/>
            <a:fld id="{9D3EDF74-0876-394D-B506-218C0AA127F4}" type="slidenum">
              <a:rPr lang="en-US" sz="1600" b="0"/>
              <a:pPr defTabSz="914400"/>
              <a:t>‹#›</a:t>
            </a:fld>
            <a:endParaRPr lang="en-US" sz="1600" b="0" dirty="0"/>
          </a:p>
        </p:txBody>
      </p:sp>
      <p:cxnSp>
        <p:nvCxnSpPr>
          <p:cNvPr id="5" name="Straight Connector 4"/>
          <p:cNvCxnSpPr/>
          <p:nvPr userDrawn="1"/>
        </p:nvCxnSpPr>
        <p:spPr>
          <a:xfrm rot="5400000">
            <a:off x="708025"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pic>
        <p:nvPicPr>
          <p:cNvPr id="9" name="Picture 14" descr="arrow 4.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677988" y="6478588"/>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21"/>
          <p:cNvGrpSpPr>
            <a:grpSpLocks/>
          </p:cNvGrpSpPr>
          <p:nvPr userDrawn="1"/>
        </p:nvGrpSpPr>
        <p:grpSpPr bwMode="auto">
          <a:xfrm>
            <a:off x="1330325" y="6492875"/>
            <a:ext cx="182563" cy="182563"/>
            <a:chOff x="1276349" y="5514975"/>
            <a:chExt cx="182880" cy="182880"/>
          </a:xfrm>
        </p:grpSpPr>
        <p:sp>
          <p:nvSpPr>
            <p:cNvPr id="11" name="Freeform 10"/>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sp>
          <p:nvSpPr>
            <p:cNvPr id="12" name="Oval 11">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grpSp>
      <p:sp>
        <p:nvSpPr>
          <p:cNvPr id="13" name="Freeform 12">
            <a:hlinkClick r:id="" action="ppaction://hlinkshowjump?jump=previousslide"/>
          </p:cNvPr>
          <p:cNvSpPr>
            <a:spLocks noChangeAspect="1"/>
          </p:cNvSpPr>
          <p:nvPr userDrawn="1"/>
        </p:nvSpPr>
        <p:spPr>
          <a:xfrm flipH="1">
            <a:off x="1049338" y="6530975"/>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sp>
        <p:nvSpPr>
          <p:cNvPr id="14" name="Oval 13">
            <a:hlinkClick r:id="" action="ppaction://hlinkshowjump?jump=previousslide"/>
          </p:cNvPr>
          <p:cNvSpPr/>
          <p:nvPr userDrawn="1"/>
        </p:nvSpPr>
        <p:spPr>
          <a:xfrm flipH="1">
            <a:off x="1019175" y="6492875"/>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sp>
        <p:nvSpPr>
          <p:cNvPr id="15" name="Rectangle 9"/>
          <p:cNvSpPr>
            <a:spLocks noChangeArrowheads="1"/>
          </p:cNvSpPr>
          <p:nvPr userDrawn="1"/>
        </p:nvSpPr>
        <p:spPr bwMode="auto">
          <a:xfrm>
            <a:off x="0" y="0"/>
            <a:ext cx="9144000" cy="809625"/>
          </a:xfrm>
          <a:prstGeom prst="rect">
            <a:avLst/>
          </a:prstGeom>
          <a:solidFill>
            <a:schemeClr val="accent3"/>
          </a:solidFill>
          <a:ln w="9525">
            <a:noFill/>
            <a:miter lim="800000"/>
            <a:headEnd/>
            <a:tailEnd/>
          </a:ln>
        </p:spPr>
        <p:txBody>
          <a:bodyPr wrap="none" anchor="ctr"/>
          <a:lstStyle/>
          <a:p>
            <a:pPr>
              <a:defRPr/>
            </a:pPr>
            <a:endParaRPr lang="en-CA" dirty="0">
              <a:latin typeface="Arial" pitchFamily="34" charset="0"/>
              <a:ea typeface="MS PGothic" pitchFamily="34" charset="-128"/>
              <a:cs typeface="+mn-cs"/>
            </a:endParaRPr>
          </a:p>
        </p:txBody>
      </p:sp>
      <p:sp>
        <p:nvSpPr>
          <p:cNvPr id="2" name="Title 1"/>
          <p:cNvSpPr>
            <a:spLocks noGrp="1"/>
          </p:cNvSpPr>
          <p:nvPr>
            <p:ph type="title"/>
          </p:nvPr>
        </p:nvSpPr>
        <p:spPr>
          <a:xfrm>
            <a:off x="384175" y="0"/>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5" y="1159845"/>
            <a:ext cx="8378825" cy="47656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17" name="TextBox 16"/>
          <p:cNvSpPr txBox="1">
            <a:spLocks noChangeArrowheads="1"/>
          </p:cNvSpPr>
          <p:nvPr userDrawn="1"/>
        </p:nvSpPr>
        <p:spPr bwMode="auto">
          <a:xfrm>
            <a:off x="6138010" y="6489700"/>
            <a:ext cx="782265" cy="169277"/>
          </a:xfrm>
          <a:prstGeom prst="rect">
            <a:avLst/>
          </a:prstGeom>
          <a:noFill/>
          <a:ln w="9525">
            <a:noFill/>
            <a:miter lim="800000"/>
            <a:headEnd/>
            <a:tailEnd/>
          </a:ln>
        </p:spPr>
        <p:txBody>
          <a:bodyPr wrap="none" lIns="0" tIns="0" rIns="0" bIns="0">
            <a:spAutoFit/>
          </a:bodyPr>
          <a:lstStyle/>
          <a:p>
            <a:pPr>
              <a:defRPr/>
            </a:pPr>
            <a:r>
              <a:rPr lang="en-CA" sz="1100" b="0" dirty="0" smtClean="0">
                <a:solidFill>
                  <a:srgbClr val="9D9FA2"/>
                </a:solidFill>
                <a:latin typeface="Arial" pitchFamily="34" charset="0"/>
                <a:ea typeface="MS PGothic" pitchFamily="34" charset="-128"/>
                <a:cs typeface="+mn-cs"/>
              </a:rPr>
              <a:t>March</a:t>
            </a:r>
            <a:r>
              <a:rPr lang="en-CA" sz="1100" b="0" baseline="0" dirty="0" smtClean="0">
                <a:solidFill>
                  <a:srgbClr val="9D9FA2"/>
                </a:solidFill>
                <a:latin typeface="Arial" pitchFamily="34" charset="0"/>
                <a:ea typeface="MS PGothic" pitchFamily="34" charset="-128"/>
                <a:cs typeface="+mn-cs"/>
              </a:rPr>
              <a:t> </a:t>
            </a:r>
            <a:r>
              <a:rPr lang="en-CA" sz="1100" b="0" dirty="0" smtClean="0">
                <a:solidFill>
                  <a:srgbClr val="9D9FA2"/>
                </a:solidFill>
                <a:latin typeface="Arial" pitchFamily="34" charset="0"/>
                <a:ea typeface="MS PGothic" pitchFamily="34" charset="-128"/>
                <a:cs typeface="+mn-cs"/>
              </a:rPr>
              <a:t> 2016</a:t>
            </a:r>
            <a:endParaRPr lang="en-CA" sz="1100" b="0" dirty="0">
              <a:solidFill>
                <a:srgbClr val="9D9FA2"/>
              </a:solidFill>
              <a:latin typeface="Arial" pitchFamily="34" charset="0"/>
              <a:ea typeface="MS PGothic" pitchFamily="34" charset="-128"/>
              <a:cs typeface="+mn-cs"/>
            </a:endParaRPr>
          </a:p>
        </p:txBody>
      </p:sp>
      <p:pic>
        <p:nvPicPr>
          <p:cNvPr id="18" name="Picture 13" descr="arrow yellow.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53847" y="6492875"/>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0937582"/>
      </p:ext>
    </p:extLst>
  </p:cSld>
  <p:clrMapOvr>
    <a:masterClrMapping/>
  </p:clrMapOvr>
  <p:transition>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Vertical divide + image">
    <p:spTree>
      <p:nvGrpSpPr>
        <p:cNvPr id="1" name=""/>
        <p:cNvGrpSpPr/>
        <p:nvPr/>
      </p:nvGrpSpPr>
      <p:grpSpPr>
        <a:xfrm>
          <a:off x="0" y="0"/>
          <a:ext cx="0" cy="0"/>
          <a:chOff x="0" y="0"/>
          <a:chExt cx="0" cy="0"/>
        </a:xfrm>
      </p:grpSpPr>
      <p:sp>
        <p:nvSpPr>
          <p:cNvPr id="5" name="Rectangle 5"/>
          <p:cNvSpPr>
            <a:spLocks noChangeArrowheads="1"/>
          </p:cNvSpPr>
          <p:nvPr userDrawn="1"/>
        </p:nvSpPr>
        <p:spPr bwMode="gray">
          <a:xfrm>
            <a:off x="358775" y="6438900"/>
            <a:ext cx="490538" cy="246063"/>
          </a:xfrm>
          <a:prstGeom prst="rect">
            <a:avLst/>
          </a:prstGeom>
          <a:noFill/>
          <a:ln w="9525">
            <a:noFill/>
            <a:miter lim="800000"/>
            <a:headEnd/>
            <a:tailEnd/>
          </a:ln>
        </p:spPr>
        <p:txBody>
          <a:bodyPr lIns="0" tIns="0" rIns="0" bIns="0">
            <a:spAutoFit/>
          </a:bodyPr>
          <a:lstStyle/>
          <a:p>
            <a:pPr defTabSz="914400"/>
            <a:fld id="{9A13FA59-D8BC-204D-A970-488720E04AA3}" type="slidenum">
              <a:rPr lang="en-US" sz="1600" b="0"/>
              <a:pPr defTabSz="914400"/>
              <a:t>‹#›</a:t>
            </a:fld>
            <a:endParaRPr lang="en-US" sz="1600" b="0" dirty="0"/>
          </a:p>
        </p:txBody>
      </p:sp>
      <p:cxnSp>
        <p:nvCxnSpPr>
          <p:cNvPr id="6" name="Straight Connector 5"/>
          <p:cNvCxnSpPr/>
          <p:nvPr userDrawn="1"/>
        </p:nvCxnSpPr>
        <p:spPr>
          <a:xfrm rot="5400000">
            <a:off x="708025"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pic>
        <p:nvPicPr>
          <p:cNvPr id="11" name="Picture 14" descr="arrow 4.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677988" y="6478588"/>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21"/>
          <p:cNvGrpSpPr>
            <a:grpSpLocks/>
          </p:cNvGrpSpPr>
          <p:nvPr userDrawn="1"/>
        </p:nvGrpSpPr>
        <p:grpSpPr bwMode="auto">
          <a:xfrm>
            <a:off x="1330325" y="6492875"/>
            <a:ext cx="182563" cy="182563"/>
            <a:chOff x="1276349" y="5514975"/>
            <a:chExt cx="182880" cy="182880"/>
          </a:xfrm>
        </p:grpSpPr>
        <p:sp>
          <p:nvSpPr>
            <p:cNvPr id="13" name="Freeform 12"/>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sp>
          <p:nvSpPr>
            <p:cNvPr id="14" name="Oval 13">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grpSp>
      <p:sp>
        <p:nvSpPr>
          <p:cNvPr id="15" name="Freeform 14">
            <a:hlinkClick r:id="" action="ppaction://hlinkshowjump?jump=previousslide"/>
          </p:cNvPr>
          <p:cNvSpPr>
            <a:spLocks noChangeAspect="1"/>
          </p:cNvSpPr>
          <p:nvPr userDrawn="1"/>
        </p:nvSpPr>
        <p:spPr>
          <a:xfrm flipH="1">
            <a:off x="1049338" y="6530975"/>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sp>
        <p:nvSpPr>
          <p:cNvPr id="16" name="Oval 15">
            <a:hlinkClick r:id="" action="ppaction://hlinkshowjump?jump=previousslide"/>
          </p:cNvPr>
          <p:cNvSpPr/>
          <p:nvPr userDrawn="1"/>
        </p:nvSpPr>
        <p:spPr>
          <a:xfrm flipH="1">
            <a:off x="1019175" y="6492875"/>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sp>
        <p:nvSpPr>
          <p:cNvPr id="17" name="Rectangle 9"/>
          <p:cNvSpPr>
            <a:spLocks noChangeArrowheads="1"/>
          </p:cNvSpPr>
          <p:nvPr userDrawn="1"/>
        </p:nvSpPr>
        <p:spPr bwMode="auto">
          <a:xfrm>
            <a:off x="0" y="0"/>
            <a:ext cx="9144000" cy="809625"/>
          </a:xfrm>
          <a:prstGeom prst="rect">
            <a:avLst/>
          </a:prstGeom>
          <a:solidFill>
            <a:schemeClr val="accent3"/>
          </a:solidFill>
          <a:ln w="9525">
            <a:noFill/>
            <a:miter lim="800000"/>
            <a:headEnd/>
            <a:tailEnd/>
          </a:ln>
          <a:effectLst/>
        </p:spPr>
        <p:txBody>
          <a:bodyPr wrap="none" anchor="ctr"/>
          <a:lstStyle/>
          <a:p>
            <a:pPr>
              <a:defRPr/>
            </a:pPr>
            <a:endParaRPr lang="en-CA" dirty="0">
              <a:ea typeface="MS PGothic" pitchFamily="34" charset="-128"/>
              <a:cs typeface="+mn-cs"/>
            </a:endParaRPr>
          </a:p>
        </p:txBody>
      </p:sp>
      <p:sp>
        <p:nvSpPr>
          <p:cNvPr id="2" name="Title 1"/>
          <p:cNvSpPr>
            <a:spLocks noGrp="1"/>
          </p:cNvSpPr>
          <p:nvPr>
            <p:ph type="title"/>
          </p:nvPr>
        </p:nvSpPr>
        <p:spPr>
          <a:xfrm>
            <a:off x="384175" y="0"/>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2841625" y="1159845"/>
            <a:ext cx="5916613" cy="4765675"/>
          </a:xfrm>
        </p:spPr>
        <p:txBody>
          <a:bodyPr/>
          <a:lstStyle>
            <a:lvl1pPr marL="0" indent="0">
              <a:spcBef>
                <a:spcPts val="1200"/>
              </a:spcBef>
              <a:defRPr sz="180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9" name="Text Placeholder 8"/>
          <p:cNvSpPr>
            <a:spLocks noGrp="1"/>
          </p:cNvSpPr>
          <p:nvPr>
            <p:ph type="body" sz="quarter" idx="10"/>
          </p:nvPr>
        </p:nvSpPr>
        <p:spPr>
          <a:xfrm>
            <a:off x="384175" y="1159845"/>
            <a:ext cx="2243138" cy="4783755"/>
          </a:xfrm>
        </p:spPr>
        <p:txBody>
          <a:bodyPr/>
          <a:lstStyle>
            <a:lvl1pPr marL="0" indent="0" algn="l" rtl="0" eaLnBrk="0" fontAlgn="base" hangingPunct="0">
              <a:lnSpc>
                <a:spcPct val="90000"/>
              </a:lnSpc>
              <a:spcBef>
                <a:spcPct val="45000"/>
              </a:spcBef>
              <a:spcAft>
                <a:spcPct val="0"/>
              </a:spcAft>
              <a:buClr>
                <a:schemeClr val="tx1"/>
              </a:buClr>
              <a:buSzPct val="70000"/>
              <a:buFont typeface="Wingdings" pitchFamily="2" charset="2"/>
              <a:defRPr lang="en-US" sz="1600" b="1" kern="1200" baseline="0" dirty="0" smtClean="0">
                <a:solidFill>
                  <a:srgbClr val="008C97"/>
                </a:solidFill>
                <a:latin typeface="Arial" pitchFamily="34" charset="0"/>
                <a:ea typeface="Geneva" pitchFamily="68" charset="-128"/>
                <a:cs typeface="Arial" pitchFamily="34" charset="0"/>
              </a:defRPr>
            </a:lvl1pPr>
            <a:lvl2pPr>
              <a:defRPr lang="en-US" sz="1600" b="0" kern="1200" baseline="0" dirty="0" smtClean="0">
                <a:solidFill>
                  <a:schemeClr val="tx1"/>
                </a:solidFill>
                <a:latin typeface="Arial" pitchFamily="34" charset="0"/>
                <a:ea typeface="Geneva" pitchFamily="68" charset="-128"/>
                <a:cs typeface="Arial" pitchFamily="34" charset="0"/>
              </a:defRPr>
            </a:lvl2pPr>
            <a:lvl3pPr>
              <a:defRPr sz="1400">
                <a:solidFill>
                  <a:schemeClr val="tx1"/>
                </a:solidFill>
              </a:defRPr>
            </a:lvl3pPr>
            <a:lvl4pPr>
              <a:defRPr sz="1300">
                <a:solidFill>
                  <a:schemeClr val="tx1"/>
                </a:solidFill>
              </a:defRPr>
            </a:lvl4pPr>
            <a:lvl5pPr>
              <a:defRPr sz="12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19" name="TextBox 18"/>
          <p:cNvSpPr txBox="1">
            <a:spLocks noChangeArrowheads="1"/>
          </p:cNvSpPr>
          <p:nvPr userDrawn="1"/>
        </p:nvSpPr>
        <p:spPr bwMode="auto">
          <a:xfrm>
            <a:off x="6138010" y="6489700"/>
            <a:ext cx="782265" cy="169277"/>
          </a:xfrm>
          <a:prstGeom prst="rect">
            <a:avLst/>
          </a:prstGeom>
          <a:noFill/>
          <a:ln w="9525">
            <a:noFill/>
            <a:miter lim="800000"/>
            <a:headEnd/>
            <a:tailEnd/>
          </a:ln>
        </p:spPr>
        <p:txBody>
          <a:bodyPr wrap="none" lIns="0" tIns="0" rIns="0" bIns="0">
            <a:spAutoFit/>
          </a:bodyPr>
          <a:lstStyle/>
          <a:p>
            <a:pPr>
              <a:defRPr/>
            </a:pPr>
            <a:r>
              <a:rPr lang="en-CA" sz="1100" b="0" dirty="0" smtClean="0">
                <a:solidFill>
                  <a:srgbClr val="9D9FA2"/>
                </a:solidFill>
                <a:latin typeface="Arial" pitchFamily="34" charset="0"/>
                <a:ea typeface="MS PGothic" pitchFamily="34" charset="-128"/>
                <a:cs typeface="+mn-cs"/>
              </a:rPr>
              <a:t>March</a:t>
            </a:r>
            <a:r>
              <a:rPr lang="en-CA" sz="1100" b="0" baseline="0" dirty="0" smtClean="0">
                <a:solidFill>
                  <a:srgbClr val="9D9FA2"/>
                </a:solidFill>
                <a:latin typeface="Arial" pitchFamily="34" charset="0"/>
                <a:ea typeface="MS PGothic" pitchFamily="34" charset="-128"/>
                <a:cs typeface="+mn-cs"/>
              </a:rPr>
              <a:t> </a:t>
            </a:r>
            <a:r>
              <a:rPr lang="en-CA" sz="1100" b="0" dirty="0" smtClean="0">
                <a:solidFill>
                  <a:srgbClr val="9D9FA2"/>
                </a:solidFill>
                <a:latin typeface="Arial" pitchFamily="34" charset="0"/>
                <a:ea typeface="MS PGothic" pitchFamily="34" charset="-128"/>
                <a:cs typeface="+mn-cs"/>
              </a:rPr>
              <a:t> 2016</a:t>
            </a:r>
            <a:endParaRPr lang="en-CA" sz="1100" b="0" dirty="0">
              <a:solidFill>
                <a:srgbClr val="9D9FA2"/>
              </a:solidFill>
              <a:latin typeface="Arial" pitchFamily="34" charset="0"/>
              <a:ea typeface="MS PGothic" pitchFamily="34" charset="-128"/>
              <a:cs typeface="+mn-cs"/>
            </a:endParaRPr>
          </a:p>
        </p:txBody>
      </p:sp>
      <p:pic>
        <p:nvPicPr>
          <p:cNvPr id="20" name="Picture 13" descr="arrow yellow.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53847" y="6492875"/>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8112052"/>
      </p:ext>
    </p:extLst>
  </p:cSld>
  <p:clrMapOvr>
    <a:masterClrMapping/>
  </p:clrMapOvr>
  <p:transition>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723913384"/>
      </p:ext>
    </p:extLst>
  </p:cSld>
  <p:clrMapOvr>
    <a:masterClrMapping/>
  </p:clrMapOvr>
  <p:transition>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4" name="Rectangle 5"/>
          <p:cNvSpPr>
            <a:spLocks noChangeArrowheads="1"/>
          </p:cNvSpPr>
          <p:nvPr userDrawn="1"/>
        </p:nvSpPr>
        <p:spPr bwMode="gray">
          <a:xfrm>
            <a:off x="358775" y="6438900"/>
            <a:ext cx="490538" cy="246063"/>
          </a:xfrm>
          <a:prstGeom prst="rect">
            <a:avLst/>
          </a:prstGeom>
          <a:noFill/>
          <a:ln w="9525">
            <a:noFill/>
            <a:miter lim="800000"/>
            <a:headEnd/>
            <a:tailEnd/>
          </a:ln>
        </p:spPr>
        <p:txBody>
          <a:bodyPr lIns="0" tIns="0" rIns="0" bIns="0">
            <a:spAutoFit/>
          </a:bodyPr>
          <a:lstStyle/>
          <a:p>
            <a:pPr defTabSz="914400"/>
            <a:fld id="{F65CCFC5-E934-3246-A96B-EA4F5BFDB207}" type="slidenum">
              <a:rPr lang="en-US" sz="1600" b="0"/>
              <a:pPr defTabSz="914400"/>
              <a:t>‹#›</a:t>
            </a:fld>
            <a:endParaRPr lang="en-US" sz="1600" b="0" dirty="0"/>
          </a:p>
        </p:txBody>
      </p:sp>
      <p:cxnSp>
        <p:nvCxnSpPr>
          <p:cNvPr id="5" name="Straight Connector 4"/>
          <p:cNvCxnSpPr/>
          <p:nvPr userDrawn="1"/>
        </p:nvCxnSpPr>
        <p:spPr>
          <a:xfrm rot="5400000">
            <a:off x="708025" y="6573838"/>
            <a:ext cx="200025"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pic>
        <p:nvPicPr>
          <p:cNvPr id="9" name="Picture 14" descr="arrow 4.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677988" y="6478588"/>
            <a:ext cx="204787"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21"/>
          <p:cNvGrpSpPr>
            <a:grpSpLocks/>
          </p:cNvGrpSpPr>
          <p:nvPr userDrawn="1"/>
        </p:nvGrpSpPr>
        <p:grpSpPr bwMode="auto">
          <a:xfrm>
            <a:off x="1330325" y="6492875"/>
            <a:ext cx="182563" cy="182563"/>
            <a:chOff x="1276349" y="5514975"/>
            <a:chExt cx="182880" cy="182880"/>
          </a:xfrm>
        </p:grpSpPr>
        <p:sp>
          <p:nvSpPr>
            <p:cNvPr id="11" name="Freeform 10"/>
            <p:cNvSpPr>
              <a:spLocks noChangeAspect="1"/>
            </p:cNvSpPr>
            <p:nvPr userDrawn="1"/>
          </p:nvSpPr>
          <p:spPr>
            <a:xfrm>
              <a:off x="1285891" y="5553141"/>
              <a:ext cx="146304" cy="10654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sp>
          <p:nvSpPr>
            <p:cNvPr id="12" name="Oval 11">
              <a:hlinkClick r:id="" action="ppaction://hlinkshowjump?jump=nextslide"/>
            </p:cNvPr>
            <p:cNvSpPr/>
            <p:nvPr userDrawn="1"/>
          </p:nvSpPr>
          <p:spPr>
            <a:xfrm>
              <a:off x="1276349" y="5514975"/>
              <a:ext cx="182880" cy="182880"/>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grpSp>
      <p:sp>
        <p:nvSpPr>
          <p:cNvPr id="13" name="Freeform 12">
            <a:hlinkClick r:id="" action="ppaction://hlinkshowjump?jump=previousslide"/>
          </p:cNvPr>
          <p:cNvSpPr>
            <a:spLocks noChangeAspect="1"/>
          </p:cNvSpPr>
          <p:nvPr userDrawn="1"/>
        </p:nvSpPr>
        <p:spPr>
          <a:xfrm flipH="1">
            <a:off x="1049338" y="6530975"/>
            <a:ext cx="146050" cy="106363"/>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sp>
        <p:nvSpPr>
          <p:cNvPr id="14" name="Oval 13">
            <a:hlinkClick r:id="" action="ppaction://hlinkshowjump?jump=previousslide"/>
          </p:cNvPr>
          <p:cNvSpPr/>
          <p:nvPr userDrawn="1"/>
        </p:nvSpPr>
        <p:spPr>
          <a:xfrm flipH="1">
            <a:off x="1019175" y="6492875"/>
            <a:ext cx="182563" cy="182563"/>
          </a:xfrm>
          <a:prstGeom prst="ellipse">
            <a:avLst/>
          </a:prstGeom>
          <a:noFill/>
          <a:ln w="22225">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sp>
        <p:nvSpPr>
          <p:cNvPr id="15" name="Rectangle 9"/>
          <p:cNvSpPr>
            <a:spLocks noChangeArrowheads="1"/>
          </p:cNvSpPr>
          <p:nvPr userDrawn="1"/>
        </p:nvSpPr>
        <p:spPr bwMode="auto">
          <a:xfrm>
            <a:off x="0" y="0"/>
            <a:ext cx="9144000" cy="809625"/>
          </a:xfrm>
          <a:prstGeom prst="rect">
            <a:avLst/>
          </a:prstGeom>
          <a:solidFill>
            <a:schemeClr val="accent4"/>
          </a:solidFill>
          <a:ln w="9525">
            <a:noFill/>
            <a:miter lim="800000"/>
            <a:headEnd/>
            <a:tailEnd/>
          </a:ln>
          <a:effectLst/>
        </p:spPr>
        <p:txBody>
          <a:bodyPr wrap="none" anchor="ctr"/>
          <a:lstStyle/>
          <a:p>
            <a:pPr>
              <a:defRPr/>
            </a:pPr>
            <a:endParaRPr lang="en-CA" dirty="0">
              <a:ea typeface="MS PGothic" pitchFamily="34" charset="-128"/>
              <a:cs typeface="+mn-cs"/>
            </a:endParaRPr>
          </a:p>
        </p:txBody>
      </p:sp>
      <p:sp>
        <p:nvSpPr>
          <p:cNvPr id="2" name="Title 1"/>
          <p:cNvSpPr>
            <a:spLocks noGrp="1"/>
          </p:cNvSpPr>
          <p:nvPr>
            <p:ph type="title"/>
          </p:nvPr>
        </p:nvSpPr>
        <p:spPr>
          <a:xfrm>
            <a:off x="384175" y="0"/>
            <a:ext cx="8378825" cy="793101"/>
          </a:xfrm>
        </p:spPr>
        <p:txBody>
          <a:bodyPr/>
          <a:lstStyle/>
          <a:p>
            <a:r>
              <a:rPr lang="en-US" dirty="0" smtClean="0"/>
              <a:t>Click to edit Master title style</a:t>
            </a:r>
            <a:endParaRPr lang="en-CA" dirty="0"/>
          </a:p>
        </p:txBody>
      </p:sp>
      <p:sp>
        <p:nvSpPr>
          <p:cNvPr id="3" name="Content Placeholder 2"/>
          <p:cNvSpPr>
            <a:spLocks noGrp="1"/>
          </p:cNvSpPr>
          <p:nvPr>
            <p:ph idx="1"/>
          </p:nvPr>
        </p:nvSpPr>
        <p:spPr>
          <a:xfrm>
            <a:off x="384175" y="1159845"/>
            <a:ext cx="8378825" cy="47656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17" name="TextBox 16"/>
          <p:cNvSpPr txBox="1">
            <a:spLocks noChangeArrowheads="1"/>
          </p:cNvSpPr>
          <p:nvPr userDrawn="1"/>
        </p:nvSpPr>
        <p:spPr bwMode="auto">
          <a:xfrm>
            <a:off x="6138010" y="6489700"/>
            <a:ext cx="743793" cy="169277"/>
          </a:xfrm>
          <a:prstGeom prst="rect">
            <a:avLst/>
          </a:prstGeom>
          <a:noFill/>
          <a:ln w="9525">
            <a:noFill/>
            <a:miter lim="800000"/>
            <a:headEnd/>
            <a:tailEnd/>
          </a:ln>
        </p:spPr>
        <p:txBody>
          <a:bodyPr wrap="none" lIns="0" tIns="0" rIns="0" bIns="0">
            <a:spAutoFit/>
          </a:bodyPr>
          <a:lstStyle/>
          <a:p>
            <a:pPr>
              <a:defRPr/>
            </a:pPr>
            <a:r>
              <a:rPr lang="en-CA" sz="1100" b="0" dirty="0" smtClean="0">
                <a:solidFill>
                  <a:srgbClr val="9D9FA2"/>
                </a:solidFill>
                <a:latin typeface="Arial" pitchFamily="34" charset="0"/>
                <a:ea typeface="MS PGothic" pitchFamily="34" charset="-128"/>
                <a:cs typeface="+mn-cs"/>
              </a:rPr>
              <a:t>March 2016</a:t>
            </a:r>
            <a:endParaRPr lang="en-CA" sz="1100" b="0" dirty="0">
              <a:solidFill>
                <a:srgbClr val="9D9FA2"/>
              </a:solidFill>
              <a:latin typeface="Arial" pitchFamily="34" charset="0"/>
              <a:ea typeface="MS PGothic" pitchFamily="34" charset="-128"/>
              <a:cs typeface="+mn-cs"/>
            </a:endParaRPr>
          </a:p>
        </p:txBody>
      </p:sp>
      <p:pic>
        <p:nvPicPr>
          <p:cNvPr id="18" name="Picture 13" descr="arrow yellow.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53847" y="6492875"/>
            <a:ext cx="1651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8280227"/>
      </p:ext>
    </p:extLst>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r>
              <a:rPr lang="en-US" dirty="0" smtClean="0"/>
              <a:t>March, 2017</a:t>
            </a:r>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F43A8ACA-56C4-6F49-BFA1-0B66D77E34EF}" type="slidenum">
              <a:rPr lang="en-US" smtClean="0"/>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20.xml"/><Relationship Id="rId7" Type="http://schemas.openxmlformats.org/officeDocument/2006/relationships/slideLayout" Target="../slideLayouts/slideLayout2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4"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7.xml"/><Relationship Id="rId7" Type="http://schemas.openxmlformats.org/officeDocument/2006/relationships/slideLayout" Target="../slideLayouts/slideLayout31.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5" Type="http://schemas.openxmlformats.org/officeDocument/2006/relationships/slideLayout" Target="../slideLayouts/slideLayout29.xml"/><Relationship Id="rId4" Type="http://schemas.openxmlformats.org/officeDocument/2006/relationships/slideLayout" Target="../slideLayouts/slideLayout28.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4.xml"/><Relationship Id="rId7" Type="http://schemas.openxmlformats.org/officeDocument/2006/relationships/slideLayout" Target="../slideLayouts/slideLayout38.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5" Type="http://schemas.openxmlformats.org/officeDocument/2006/relationships/slideLayout" Target="../slideLayouts/slideLayout36.xml"/><Relationship Id="rId4" Type="http://schemas.openxmlformats.org/officeDocument/2006/relationships/slideLayout" Target="../slideLayouts/slideLayout35.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41.xml"/><Relationship Id="rId7" Type="http://schemas.openxmlformats.org/officeDocument/2006/relationships/slideLayout" Target="../slideLayouts/slideLayout45.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5" Type="http://schemas.openxmlformats.org/officeDocument/2006/relationships/slideLayout" Target="../slideLayouts/slideLayout43.xml"/><Relationship Id="rId4"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8194" name="Text Placeholder 2"/>
          <p:cNvSpPr>
            <a:spLocks noGrp="1"/>
          </p:cNvSpPr>
          <p:nvPr>
            <p:ph type="body" idx="1"/>
          </p:nvPr>
        </p:nvSpPr>
        <p:spPr bwMode="gray">
          <a:xfrm>
            <a:off x="384175" y="1577975"/>
            <a:ext cx="8378825" cy="439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5" name="Title Placeholder 1"/>
          <p:cNvSpPr>
            <a:spLocks noGrp="1"/>
          </p:cNvSpPr>
          <p:nvPr userDrawn="1">
            <p:ph type="title"/>
          </p:nvPr>
        </p:nvSpPr>
        <p:spPr bwMode="gray">
          <a:xfrm>
            <a:off x="384175" y="0"/>
            <a:ext cx="8375650"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ctr" anchorCtr="0" compatLnSpc="1">
            <a:prstTxWarp prst="textNoShape">
              <a:avLst/>
            </a:prstTxWarp>
          </a:bodyPr>
          <a:lstStyle/>
          <a:p>
            <a:pPr lvl="0"/>
            <a:r>
              <a:rPr lang="en-US"/>
              <a:t>Click to edit Master title style</a:t>
            </a:r>
          </a:p>
        </p:txBody>
      </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4" r:id="rId4"/>
    <p:sldLayoutId id="2147483710" r:id="rId5"/>
    <p:sldLayoutId id="2147483711" r:id="rId6"/>
    <p:sldLayoutId id="2147483706" r:id="rId7"/>
    <p:sldLayoutId id="2147483712" r:id="rId8"/>
    <p:sldLayoutId id="2147483713" r:id="rId9"/>
  </p:sldLayoutIdLst>
  <p:transition>
    <p:wipe dir="r"/>
  </p:transition>
  <p:timing>
    <p:tnLst>
      <p:par>
        <p:cTn id="1" dur="indefinite" restart="never" nodeType="tmRoot"/>
      </p:par>
    </p:tnLst>
  </p:timing>
  <p:hf sldNum="0" hdr="0" ftr="0"/>
  <p:txStyles>
    <p:titleStyle>
      <a:lvl1pPr algn="l" rtl="0" eaLnBrk="0" fontAlgn="base" hangingPunct="0">
        <a:lnSpc>
          <a:spcPct val="90000"/>
        </a:lnSpc>
        <a:spcBef>
          <a:spcPct val="0"/>
        </a:spcBef>
        <a:spcAft>
          <a:spcPct val="0"/>
        </a:spcAft>
        <a:defRPr sz="2800" kern="1200">
          <a:solidFill>
            <a:schemeClr val="bg1"/>
          </a:solidFill>
          <a:latin typeface="+mj-lt"/>
          <a:ea typeface="MS PGothic" pitchFamily="34" charset="-128"/>
          <a:cs typeface="+mj-cs"/>
        </a:defRPr>
      </a:lvl1pPr>
      <a:lvl2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2pPr>
      <a:lvl3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3pPr>
      <a:lvl4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4pPr>
      <a:lvl5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5pPr>
      <a:lvl6pPr marL="4572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6pPr>
      <a:lvl7pPr marL="9144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7pPr>
      <a:lvl8pPr marL="13716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8pPr>
      <a:lvl9pPr marL="18288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9pPr>
    </p:titleStyle>
    <p:bodyStyle>
      <a:lvl1pPr marL="342900" indent="-342900" algn="l" rtl="0" eaLnBrk="0" fontAlgn="base" hangingPunct="0">
        <a:lnSpc>
          <a:spcPct val="90000"/>
        </a:lnSpc>
        <a:spcBef>
          <a:spcPct val="45000"/>
        </a:spcBef>
        <a:spcAft>
          <a:spcPct val="0"/>
        </a:spcAft>
        <a:buClr>
          <a:schemeClr val="tx1"/>
        </a:buClr>
        <a:buSzPct val="70000"/>
        <a:buFont typeface="Wingdings" charset="0"/>
        <a:buChar char="•"/>
        <a:defRPr sz="2400" kern="1200">
          <a:solidFill>
            <a:schemeClr val="tx1"/>
          </a:solidFill>
          <a:latin typeface="+mn-lt"/>
          <a:ea typeface="MS PGothic" pitchFamily="34" charset="-128"/>
          <a:cs typeface="+mn-cs"/>
        </a:defRPr>
      </a:lvl1pPr>
      <a:lvl2pPr marL="323850" indent="-322263" algn="l" rtl="0" eaLnBrk="0" fontAlgn="base" hangingPunct="0">
        <a:lnSpc>
          <a:spcPct val="90000"/>
        </a:lnSpc>
        <a:spcBef>
          <a:spcPct val="40000"/>
        </a:spcBef>
        <a:spcAft>
          <a:spcPct val="0"/>
        </a:spcAft>
        <a:buClr>
          <a:schemeClr val="accent1"/>
        </a:buClr>
        <a:buSzPct val="70000"/>
        <a:buFont typeface="Wingdings" charset="0"/>
        <a:buChar char="l"/>
        <a:defRPr sz="2200" kern="1200">
          <a:solidFill>
            <a:schemeClr val="tx1"/>
          </a:solidFill>
          <a:latin typeface="+mn-lt"/>
          <a:ea typeface="Geneva" pitchFamily="68" charset="-128"/>
          <a:cs typeface="+mn-cs"/>
        </a:defRPr>
      </a:lvl2pPr>
      <a:lvl3pPr marL="600075" indent="-274638" algn="l" rtl="0" eaLnBrk="0" fontAlgn="base" hangingPunct="0">
        <a:lnSpc>
          <a:spcPct val="90000"/>
        </a:lnSpc>
        <a:spcBef>
          <a:spcPct val="25000"/>
        </a:spcBef>
        <a:spcAft>
          <a:spcPct val="25000"/>
        </a:spcAft>
        <a:buClr>
          <a:schemeClr val="accent2"/>
        </a:buClr>
        <a:buSzPct val="70000"/>
        <a:buFont typeface="Wingdings" charset="0"/>
        <a:buChar char="l"/>
        <a:defRPr sz="2000" kern="1200">
          <a:solidFill>
            <a:schemeClr val="tx1"/>
          </a:solidFill>
          <a:latin typeface="+mn-lt"/>
          <a:ea typeface="Geneva" pitchFamily="68" charset="-128"/>
          <a:cs typeface="+mn-cs"/>
        </a:defRPr>
      </a:lvl3pPr>
      <a:lvl4pPr marL="857250" indent="-255588" algn="l" rtl="0" eaLnBrk="0" fontAlgn="base" hangingPunct="0">
        <a:lnSpc>
          <a:spcPct val="90000"/>
        </a:lnSpc>
        <a:spcBef>
          <a:spcPct val="25000"/>
        </a:spcBef>
        <a:spcAft>
          <a:spcPct val="0"/>
        </a:spcAft>
        <a:buClr>
          <a:schemeClr val="tx1"/>
        </a:buClr>
        <a:buSzPct val="70000"/>
        <a:buFont typeface="Wingdings" charset="0"/>
        <a:buChar char="l"/>
        <a:defRPr sz="2000" kern="1200">
          <a:solidFill>
            <a:schemeClr val="tx1"/>
          </a:solidFill>
          <a:latin typeface="+mn-lt"/>
          <a:ea typeface="Geneva" pitchFamily="68" charset="-128"/>
          <a:cs typeface="+mn-cs"/>
        </a:defRPr>
      </a:lvl4pPr>
      <a:lvl5pPr marL="1152525" indent="-293688" algn="l" rtl="0" eaLnBrk="0" fontAlgn="base" hangingPunct="0">
        <a:lnSpc>
          <a:spcPct val="90000"/>
        </a:lnSpc>
        <a:spcBef>
          <a:spcPct val="25000"/>
        </a:spcBef>
        <a:spcAft>
          <a:spcPct val="0"/>
        </a:spcAft>
        <a:buClr>
          <a:schemeClr val="tx2"/>
        </a:buClr>
        <a:buSzPct val="70000"/>
        <a:buFont typeface="Wingdings" charset="0"/>
        <a:buChar char="l"/>
        <a:defRPr sz="1600" kern="1200">
          <a:solidFill>
            <a:schemeClr val="tx1"/>
          </a:solidFill>
          <a:latin typeface="+mn-lt"/>
          <a:ea typeface="Geneva" pitchFamily="68"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gray">
          <a:xfrm>
            <a:off x="384175" y="1577975"/>
            <a:ext cx="8378825" cy="439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7" name="Title Placeholder 1"/>
          <p:cNvSpPr>
            <a:spLocks noGrp="1"/>
          </p:cNvSpPr>
          <p:nvPr>
            <p:ph type="title"/>
          </p:nvPr>
        </p:nvSpPr>
        <p:spPr bwMode="gray">
          <a:xfrm>
            <a:off x="384175" y="0"/>
            <a:ext cx="8375650"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smtClean="0"/>
              <a:t>Click to edit Master title style</a:t>
            </a:r>
          </a:p>
        </p:txBody>
      </p:sp>
    </p:spTree>
    <p:extLst>
      <p:ext uri="{BB962C8B-B14F-4D97-AF65-F5344CB8AC3E}">
        <p14:creationId xmlns:p14="http://schemas.microsoft.com/office/powerpoint/2010/main" val="2745180375"/>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Lst>
  <p:transition>
    <p:wipe dir="r"/>
  </p:transition>
  <p:timing>
    <p:tnLst>
      <p:par>
        <p:cTn id="1" dur="indefinite" restart="never" nodeType="tmRoot"/>
      </p:par>
    </p:tnLst>
  </p:timing>
  <p:txStyles>
    <p:titleStyle>
      <a:lvl1pPr algn="l" rtl="0" eaLnBrk="0" fontAlgn="base" hangingPunct="0">
        <a:lnSpc>
          <a:spcPct val="90000"/>
        </a:lnSpc>
        <a:spcBef>
          <a:spcPct val="0"/>
        </a:spcBef>
        <a:spcAft>
          <a:spcPct val="0"/>
        </a:spcAft>
        <a:defRPr sz="2800" kern="1200">
          <a:solidFill>
            <a:schemeClr val="bg1"/>
          </a:solidFill>
          <a:latin typeface="+mj-lt"/>
          <a:ea typeface="MS PGothic" pitchFamily="34" charset="-128"/>
          <a:cs typeface="+mj-cs"/>
        </a:defRPr>
      </a:lvl1pPr>
      <a:lvl2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2pPr>
      <a:lvl3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3pPr>
      <a:lvl4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4pPr>
      <a:lvl5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5pPr>
      <a:lvl6pPr marL="4572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6pPr>
      <a:lvl7pPr marL="9144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7pPr>
      <a:lvl8pPr marL="13716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8pPr>
      <a:lvl9pPr marL="18288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9pPr>
    </p:titleStyle>
    <p:bodyStyle>
      <a:lvl1pPr marL="342900" indent="-342900" algn="l" rtl="0" eaLnBrk="0" fontAlgn="base" hangingPunct="0">
        <a:lnSpc>
          <a:spcPct val="90000"/>
        </a:lnSpc>
        <a:spcBef>
          <a:spcPct val="45000"/>
        </a:spcBef>
        <a:spcAft>
          <a:spcPct val="0"/>
        </a:spcAft>
        <a:buClr>
          <a:schemeClr val="tx1"/>
        </a:buClr>
        <a:buSzPct val="70000"/>
        <a:buFont typeface="Wingdings" pitchFamily="2" charset="2"/>
        <a:defRPr sz="2400" kern="1200">
          <a:solidFill>
            <a:schemeClr val="tx1"/>
          </a:solidFill>
          <a:latin typeface="+mn-lt"/>
          <a:ea typeface="MS PGothic" pitchFamily="34" charset="-128"/>
          <a:cs typeface="+mn-cs"/>
        </a:defRPr>
      </a:lvl1pPr>
      <a:lvl2pPr marL="323850" indent="-322263" algn="l" rtl="0" eaLnBrk="0" fontAlgn="base" hangingPunct="0">
        <a:lnSpc>
          <a:spcPct val="90000"/>
        </a:lnSpc>
        <a:spcBef>
          <a:spcPct val="40000"/>
        </a:spcBef>
        <a:spcAft>
          <a:spcPct val="0"/>
        </a:spcAft>
        <a:buClr>
          <a:schemeClr val="accent1"/>
        </a:buClr>
        <a:buSzPct val="70000"/>
        <a:buFont typeface="Wingdings" pitchFamily="2" charset="2"/>
        <a:buChar char="l"/>
        <a:defRPr sz="2200" kern="1200">
          <a:solidFill>
            <a:schemeClr val="tx1"/>
          </a:solidFill>
          <a:latin typeface="+mn-lt"/>
          <a:ea typeface="Geneva" pitchFamily="68" charset="-128"/>
          <a:cs typeface="+mn-cs"/>
        </a:defRPr>
      </a:lvl2pPr>
      <a:lvl3pPr marL="600075" indent="-274638" algn="l" rtl="0" eaLnBrk="0" fontAlgn="base" hangingPunct="0">
        <a:lnSpc>
          <a:spcPct val="90000"/>
        </a:lnSpc>
        <a:spcBef>
          <a:spcPct val="25000"/>
        </a:spcBef>
        <a:spcAft>
          <a:spcPct val="25000"/>
        </a:spcAft>
        <a:buClr>
          <a:schemeClr val="accent2"/>
        </a:buClr>
        <a:buSzPct val="70000"/>
        <a:buFont typeface="Wingdings" pitchFamily="2" charset="2"/>
        <a:buChar char="l"/>
        <a:defRPr sz="2000" kern="1200">
          <a:solidFill>
            <a:schemeClr val="tx1"/>
          </a:solidFill>
          <a:latin typeface="+mn-lt"/>
          <a:ea typeface="Geneva" pitchFamily="68" charset="-128"/>
          <a:cs typeface="+mn-cs"/>
        </a:defRPr>
      </a:lvl3pPr>
      <a:lvl4pPr marL="857250" indent="-255588" algn="l" rtl="0" eaLnBrk="0" fontAlgn="base" hangingPunct="0">
        <a:lnSpc>
          <a:spcPct val="90000"/>
        </a:lnSpc>
        <a:spcBef>
          <a:spcPct val="25000"/>
        </a:spcBef>
        <a:spcAft>
          <a:spcPct val="0"/>
        </a:spcAft>
        <a:buClr>
          <a:schemeClr val="tx1"/>
        </a:buClr>
        <a:buSzPct val="70000"/>
        <a:buFont typeface="Wingdings" pitchFamily="2" charset="2"/>
        <a:buChar char="l"/>
        <a:defRPr kern="1200">
          <a:solidFill>
            <a:schemeClr val="tx1"/>
          </a:solidFill>
          <a:latin typeface="+mn-lt"/>
          <a:ea typeface="Geneva" pitchFamily="68" charset="-128"/>
          <a:cs typeface="+mn-cs"/>
        </a:defRPr>
      </a:lvl4pPr>
      <a:lvl5pPr marL="1152525" indent="-293688" algn="l" rtl="0" eaLnBrk="0" fontAlgn="base" hangingPunct="0">
        <a:lnSpc>
          <a:spcPct val="90000"/>
        </a:lnSpc>
        <a:spcBef>
          <a:spcPct val="25000"/>
        </a:spcBef>
        <a:spcAft>
          <a:spcPct val="0"/>
        </a:spcAft>
        <a:buClr>
          <a:schemeClr val="tx2"/>
        </a:buClr>
        <a:buSzPct val="70000"/>
        <a:buFont typeface="Wingdings" pitchFamily="2" charset="2"/>
        <a:buChar char="l"/>
        <a:defRPr sz="1600" kern="1200">
          <a:solidFill>
            <a:schemeClr val="tx1"/>
          </a:solidFill>
          <a:latin typeface="+mn-lt"/>
          <a:ea typeface="Geneva" pitchFamily="68"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2050" name="Text Placeholder 2"/>
          <p:cNvSpPr>
            <a:spLocks noGrp="1"/>
          </p:cNvSpPr>
          <p:nvPr>
            <p:ph type="body" idx="1"/>
          </p:nvPr>
        </p:nvSpPr>
        <p:spPr bwMode="gray">
          <a:xfrm>
            <a:off x="384175" y="1577975"/>
            <a:ext cx="8378825" cy="439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1" name="Title Placeholder 1"/>
          <p:cNvSpPr>
            <a:spLocks noGrp="1"/>
          </p:cNvSpPr>
          <p:nvPr userDrawn="1">
            <p:ph type="title"/>
          </p:nvPr>
        </p:nvSpPr>
        <p:spPr bwMode="gray">
          <a:xfrm>
            <a:off x="384175" y="0"/>
            <a:ext cx="8375650"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smtClean="0"/>
              <a:t>Click to edit Master title style</a:t>
            </a:r>
          </a:p>
        </p:txBody>
      </p:sp>
    </p:spTree>
    <p:extLst>
      <p:ext uri="{BB962C8B-B14F-4D97-AF65-F5344CB8AC3E}">
        <p14:creationId xmlns:p14="http://schemas.microsoft.com/office/powerpoint/2010/main" val="352810736"/>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Lst>
  <p:transition>
    <p:wipe dir="r"/>
  </p:transition>
  <p:hf sldNum="0" hdr="0" ftr="0"/>
  <p:txStyles>
    <p:titleStyle>
      <a:lvl1pPr algn="l" rtl="0" eaLnBrk="0" fontAlgn="base" hangingPunct="0">
        <a:lnSpc>
          <a:spcPct val="90000"/>
        </a:lnSpc>
        <a:spcBef>
          <a:spcPct val="0"/>
        </a:spcBef>
        <a:spcAft>
          <a:spcPct val="0"/>
        </a:spcAft>
        <a:defRPr sz="2100" kern="1200">
          <a:solidFill>
            <a:schemeClr val="bg1"/>
          </a:solidFill>
          <a:latin typeface="+mj-lt"/>
          <a:ea typeface="MS PGothic" pitchFamily="34" charset="-128"/>
          <a:cs typeface="+mj-cs"/>
        </a:defRPr>
      </a:lvl1pPr>
      <a:lvl2pPr algn="l" rtl="0" eaLnBrk="0" fontAlgn="base" hangingPunct="0">
        <a:lnSpc>
          <a:spcPct val="90000"/>
        </a:lnSpc>
        <a:spcBef>
          <a:spcPct val="0"/>
        </a:spcBef>
        <a:spcAft>
          <a:spcPct val="0"/>
        </a:spcAft>
        <a:defRPr sz="2100">
          <a:solidFill>
            <a:schemeClr val="bg1"/>
          </a:solidFill>
          <a:latin typeface="Arial" pitchFamily="68" charset="-52"/>
          <a:ea typeface="MS PGothic" pitchFamily="34" charset="-128"/>
          <a:cs typeface="Geneva" pitchFamily="68" charset="-128"/>
        </a:defRPr>
      </a:lvl2pPr>
      <a:lvl3pPr algn="l" rtl="0" eaLnBrk="0" fontAlgn="base" hangingPunct="0">
        <a:lnSpc>
          <a:spcPct val="90000"/>
        </a:lnSpc>
        <a:spcBef>
          <a:spcPct val="0"/>
        </a:spcBef>
        <a:spcAft>
          <a:spcPct val="0"/>
        </a:spcAft>
        <a:defRPr sz="2100">
          <a:solidFill>
            <a:schemeClr val="bg1"/>
          </a:solidFill>
          <a:latin typeface="Arial" pitchFamily="68" charset="-52"/>
          <a:ea typeface="MS PGothic" pitchFamily="34" charset="-128"/>
          <a:cs typeface="Geneva" pitchFamily="68" charset="-128"/>
        </a:defRPr>
      </a:lvl3pPr>
      <a:lvl4pPr algn="l" rtl="0" eaLnBrk="0" fontAlgn="base" hangingPunct="0">
        <a:lnSpc>
          <a:spcPct val="90000"/>
        </a:lnSpc>
        <a:spcBef>
          <a:spcPct val="0"/>
        </a:spcBef>
        <a:spcAft>
          <a:spcPct val="0"/>
        </a:spcAft>
        <a:defRPr sz="2100">
          <a:solidFill>
            <a:schemeClr val="bg1"/>
          </a:solidFill>
          <a:latin typeface="Arial" pitchFamily="68" charset="-52"/>
          <a:ea typeface="MS PGothic" pitchFamily="34" charset="-128"/>
          <a:cs typeface="Geneva" pitchFamily="68" charset="-128"/>
        </a:defRPr>
      </a:lvl4pPr>
      <a:lvl5pPr algn="l" rtl="0" eaLnBrk="0" fontAlgn="base" hangingPunct="0">
        <a:lnSpc>
          <a:spcPct val="90000"/>
        </a:lnSpc>
        <a:spcBef>
          <a:spcPct val="0"/>
        </a:spcBef>
        <a:spcAft>
          <a:spcPct val="0"/>
        </a:spcAft>
        <a:defRPr sz="2100">
          <a:solidFill>
            <a:schemeClr val="bg1"/>
          </a:solidFill>
          <a:latin typeface="Arial" pitchFamily="68" charset="-52"/>
          <a:ea typeface="MS PGothic" pitchFamily="34" charset="-128"/>
          <a:cs typeface="Geneva" pitchFamily="68" charset="-128"/>
        </a:defRPr>
      </a:lvl5pPr>
      <a:lvl6pPr marL="342900" algn="l" defTabSz="342900" rtl="0" fontAlgn="base">
        <a:spcBef>
          <a:spcPct val="0"/>
        </a:spcBef>
        <a:spcAft>
          <a:spcPct val="0"/>
        </a:spcAft>
        <a:defRPr sz="2100">
          <a:solidFill>
            <a:schemeClr val="bg1"/>
          </a:solidFill>
          <a:latin typeface="Arial" pitchFamily="68" charset="-52"/>
          <a:ea typeface="Geneva" pitchFamily="68" charset="-128"/>
          <a:cs typeface="Geneva" pitchFamily="68" charset="-128"/>
        </a:defRPr>
      </a:lvl6pPr>
      <a:lvl7pPr marL="685800" algn="l" defTabSz="342900" rtl="0" fontAlgn="base">
        <a:spcBef>
          <a:spcPct val="0"/>
        </a:spcBef>
        <a:spcAft>
          <a:spcPct val="0"/>
        </a:spcAft>
        <a:defRPr sz="2100">
          <a:solidFill>
            <a:schemeClr val="bg1"/>
          </a:solidFill>
          <a:latin typeface="Arial" pitchFamily="68" charset="-52"/>
          <a:ea typeface="Geneva" pitchFamily="68" charset="-128"/>
          <a:cs typeface="Geneva" pitchFamily="68" charset="-128"/>
        </a:defRPr>
      </a:lvl7pPr>
      <a:lvl8pPr marL="1028700" algn="l" defTabSz="342900" rtl="0" fontAlgn="base">
        <a:spcBef>
          <a:spcPct val="0"/>
        </a:spcBef>
        <a:spcAft>
          <a:spcPct val="0"/>
        </a:spcAft>
        <a:defRPr sz="2100">
          <a:solidFill>
            <a:schemeClr val="bg1"/>
          </a:solidFill>
          <a:latin typeface="Arial" pitchFamily="68" charset="-52"/>
          <a:ea typeface="Geneva" pitchFamily="68" charset="-128"/>
          <a:cs typeface="Geneva" pitchFamily="68" charset="-128"/>
        </a:defRPr>
      </a:lvl8pPr>
      <a:lvl9pPr marL="1371600" algn="l" defTabSz="342900" rtl="0" fontAlgn="base">
        <a:spcBef>
          <a:spcPct val="0"/>
        </a:spcBef>
        <a:spcAft>
          <a:spcPct val="0"/>
        </a:spcAft>
        <a:defRPr sz="2100">
          <a:solidFill>
            <a:schemeClr val="bg1"/>
          </a:solidFill>
          <a:latin typeface="Arial" pitchFamily="68" charset="-52"/>
          <a:ea typeface="Geneva" pitchFamily="68" charset="-128"/>
          <a:cs typeface="Geneva" pitchFamily="68" charset="-128"/>
        </a:defRPr>
      </a:lvl9pPr>
    </p:titleStyle>
    <p:bodyStyle>
      <a:lvl1pPr marL="257175" indent="-257175" algn="l" rtl="0" eaLnBrk="0" fontAlgn="base" hangingPunct="0">
        <a:lnSpc>
          <a:spcPct val="90000"/>
        </a:lnSpc>
        <a:spcBef>
          <a:spcPct val="45000"/>
        </a:spcBef>
        <a:spcAft>
          <a:spcPct val="0"/>
        </a:spcAft>
        <a:buClr>
          <a:schemeClr val="tx1"/>
        </a:buClr>
        <a:buSzPct val="70000"/>
        <a:buFont typeface="Wingdings" pitchFamily="2" charset="2"/>
        <a:defRPr kern="1200">
          <a:solidFill>
            <a:schemeClr val="tx1"/>
          </a:solidFill>
          <a:latin typeface="+mn-lt"/>
          <a:ea typeface="MS PGothic" pitchFamily="34" charset="-128"/>
          <a:cs typeface="+mn-cs"/>
        </a:defRPr>
      </a:lvl1pPr>
      <a:lvl2pPr marL="242888" indent="-241300" algn="l" rtl="0" eaLnBrk="0" fontAlgn="base" hangingPunct="0">
        <a:lnSpc>
          <a:spcPct val="90000"/>
        </a:lnSpc>
        <a:spcBef>
          <a:spcPct val="40000"/>
        </a:spcBef>
        <a:spcAft>
          <a:spcPct val="0"/>
        </a:spcAft>
        <a:buClr>
          <a:schemeClr val="accent1"/>
        </a:buClr>
        <a:buSzPct val="70000"/>
        <a:buFont typeface="Wingdings" pitchFamily="2" charset="2"/>
        <a:buChar char="l"/>
        <a:defRPr sz="1600" kern="1200">
          <a:solidFill>
            <a:schemeClr val="tx1"/>
          </a:solidFill>
          <a:latin typeface="+mn-lt"/>
          <a:ea typeface="Geneva" pitchFamily="68" charset="-128"/>
          <a:cs typeface="+mn-cs"/>
        </a:defRPr>
      </a:lvl2pPr>
      <a:lvl3pPr marL="449263" indent="-204788" algn="l" rtl="0" eaLnBrk="0" fontAlgn="base" hangingPunct="0">
        <a:lnSpc>
          <a:spcPct val="90000"/>
        </a:lnSpc>
        <a:spcBef>
          <a:spcPct val="25000"/>
        </a:spcBef>
        <a:spcAft>
          <a:spcPct val="25000"/>
        </a:spcAft>
        <a:buClr>
          <a:schemeClr val="accent2"/>
        </a:buClr>
        <a:buSzPct val="70000"/>
        <a:buFont typeface="Wingdings" pitchFamily="2" charset="2"/>
        <a:buChar char="l"/>
        <a:defRPr sz="1500" kern="1200">
          <a:solidFill>
            <a:schemeClr val="tx1"/>
          </a:solidFill>
          <a:latin typeface="+mn-lt"/>
          <a:ea typeface="Geneva" pitchFamily="68" charset="-128"/>
          <a:cs typeface="+mn-cs"/>
        </a:defRPr>
      </a:lvl3pPr>
      <a:lvl4pPr marL="642938" indent="-190500" algn="l" rtl="0" eaLnBrk="0" fontAlgn="base" hangingPunct="0">
        <a:lnSpc>
          <a:spcPct val="90000"/>
        </a:lnSpc>
        <a:spcBef>
          <a:spcPct val="25000"/>
        </a:spcBef>
        <a:spcAft>
          <a:spcPct val="0"/>
        </a:spcAft>
        <a:buClr>
          <a:schemeClr val="tx1"/>
        </a:buClr>
        <a:buSzPct val="70000"/>
        <a:buFont typeface="Wingdings" pitchFamily="2" charset="2"/>
        <a:buChar char="l"/>
        <a:defRPr kern="1200">
          <a:solidFill>
            <a:schemeClr val="tx1"/>
          </a:solidFill>
          <a:latin typeface="+mn-lt"/>
          <a:ea typeface="Geneva" pitchFamily="68" charset="-128"/>
          <a:cs typeface="+mn-cs"/>
        </a:defRPr>
      </a:lvl4pPr>
      <a:lvl5pPr marL="863600" indent="-219075" algn="l" rtl="0" eaLnBrk="0" fontAlgn="base" hangingPunct="0">
        <a:lnSpc>
          <a:spcPct val="90000"/>
        </a:lnSpc>
        <a:spcBef>
          <a:spcPct val="25000"/>
        </a:spcBef>
        <a:spcAft>
          <a:spcPct val="0"/>
        </a:spcAft>
        <a:buClr>
          <a:schemeClr val="tx2"/>
        </a:buClr>
        <a:buSzPct val="70000"/>
        <a:buFont typeface="Wingdings" pitchFamily="2" charset="2"/>
        <a:buChar char="l"/>
        <a:defRPr sz="1200" kern="1200">
          <a:solidFill>
            <a:schemeClr val="tx1"/>
          </a:solidFill>
          <a:latin typeface="+mn-lt"/>
          <a:ea typeface="Geneva" pitchFamily="68" charset="-128"/>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8194" name="Text Placeholder 2"/>
          <p:cNvSpPr>
            <a:spLocks noGrp="1"/>
          </p:cNvSpPr>
          <p:nvPr>
            <p:ph type="body" idx="1"/>
          </p:nvPr>
        </p:nvSpPr>
        <p:spPr bwMode="gray">
          <a:xfrm>
            <a:off x="384175" y="1577975"/>
            <a:ext cx="8378825" cy="439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5" name="Title Placeholder 1"/>
          <p:cNvSpPr>
            <a:spLocks noGrp="1"/>
          </p:cNvSpPr>
          <p:nvPr userDrawn="1">
            <p:ph type="title"/>
          </p:nvPr>
        </p:nvSpPr>
        <p:spPr bwMode="gray">
          <a:xfrm>
            <a:off x="384175" y="0"/>
            <a:ext cx="8375650"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31669694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Lst>
  <p:transition>
    <p:wipe dir="r"/>
  </p:transition>
  <p:timing>
    <p:tnLst>
      <p:par>
        <p:cTn id="1" dur="indefinite" restart="never" nodeType="tmRoot"/>
      </p:par>
    </p:tnLst>
  </p:timing>
  <p:txStyles>
    <p:titleStyle>
      <a:lvl1pPr algn="l" rtl="0" eaLnBrk="0" fontAlgn="base" hangingPunct="0">
        <a:lnSpc>
          <a:spcPct val="90000"/>
        </a:lnSpc>
        <a:spcBef>
          <a:spcPct val="0"/>
        </a:spcBef>
        <a:spcAft>
          <a:spcPct val="0"/>
        </a:spcAft>
        <a:defRPr sz="2800" kern="1200">
          <a:solidFill>
            <a:schemeClr val="bg1"/>
          </a:solidFill>
          <a:latin typeface="+mj-lt"/>
          <a:ea typeface="MS PGothic" pitchFamily="34" charset="-128"/>
          <a:cs typeface="+mj-cs"/>
        </a:defRPr>
      </a:lvl1pPr>
      <a:lvl2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2pPr>
      <a:lvl3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3pPr>
      <a:lvl4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4pPr>
      <a:lvl5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5pPr>
      <a:lvl6pPr marL="4572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6pPr>
      <a:lvl7pPr marL="9144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7pPr>
      <a:lvl8pPr marL="13716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8pPr>
      <a:lvl9pPr marL="18288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9pPr>
    </p:titleStyle>
    <p:bodyStyle>
      <a:lvl1pPr marL="342900" indent="-342900" algn="l" rtl="0" eaLnBrk="0" fontAlgn="base" hangingPunct="0">
        <a:lnSpc>
          <a:spcPct val="90000"/>
        </a:lnSpc>
        <a:spcBef>
          <a:spcPct val="45000"/>
        </a:spcBef>
        <a:spcAft>
          <a:spcPct val="0"/>
        </a:spcAft>
        <a:buClr>
          <a:schemeClr val="tx1"/>
        </a:buClr>
        <a:buSzPct val="70000"/>
        <a:buFont typeface="Wingdings" charset="0"/>
        <a:buChar char="•"/>
        <a:defRPr sz="2400" kern="1200">
          <a:solidFill>
            <a:schemeClr val="tx1"/>
          </a:solidFill>
          <a:latin typeface="+mn-lt"/>
          <a:ea typeface="MS PGothic" pitchFamily="34" charset="-128"/>
          <a:cs typeface="+mn-cs"/>
        </a:defRPr>
      </a:lvl1pPr>
      <a:lvl2pPr marL="323850" indent="-322263" algn="l" rtl="0" eaLnBrk="0" fontAlgn="base" hangingPunct="0">
        <a:lnSpc>
          <a:spcPct val="90000"/>
        </a:lnSpc>
        <a:spcBef>
          <a:spcPct val="40000"/>
        </a:spcBef>
        <a:spcAft>
          <a:spcPct val="0"/>
        </a:spcAft>
        <a:buClr>
          <a:schemeClr val="accent1"/>
        </a:buClr>
        <a:buSzPct val="70000"/>
        <a:buFont typeface="Wingdings" charset="0"/>
        <a:buChar char="l"/>
        <a:defRPr sz="2200" kern="1200">
          <a:solidFill>
            <a:schemeClr val="tx1"/>
          </a:solidFill>
          <a:latin typeface="+mn-lt"/>
          <a:ea typeface="Geneva" pitchFamily="68" charset="-128"/>
          <a:cs typeface="+mn-cs"/>
        </a:defRPr>
      </a:lvl2pPr>
      <a:lvl3pPr marL="600075" indent="-274638" algn="l" rtl="0" eaLnBrk="0" fontAlgn="base" hangingPunct="0">
        <a:lnSpc>
          <a:spcPct val="90000"/>
        </a:lnSpc>
        <a:spcBef>
          <a:spcPct val="25000"/>
        </a:spcBef>
        <a:spcAft>
          <a:spcPct val="25000"/>
        </a:spcAft>
        <a:buClr>
          <a:schemeClr val="accent2"/>
        </a:buClr>
        <a:buSzPct val="70000"/>
        <a:buFont typeface="Wingdings" charset="0"/>
        <a:buChar char="l"/>
        <a:defRPr sz="2000" kern="1200">
          <a:solidFill>
            <a:schemeClr val="tx1"/>
          </a:solidFill>
          <a:latin typeface="+mn-lt"/>
          <a:ea typeface="Geneva" pitchFamily="68" charset="-128"/>
          <a:cs typeface="+mn-cs"/>
        </a:defRPr>
      </a:lvl3pPr>
      <a:lvl4pPr marL="857250" indent="-255588" algn="l" rtl="0" eaLnBrk="0" fontAlgn="base" hangingPunct="0">
        <a:lnSpc>
          <a:spcPct val="90000"/>
        </a:lnSpc>
        <a:spcBef>
          <a:spcPct val="25000"/>
        </a:spcBef>
        <a:spcAft>
          <a:spcPct val="0"/>
        </a:spcAft>
        <a:buClr>
          <a:schemeClr val="tx1"/>
        </a:buClr>
        <a:buSzPct val="70000"/>
        <a:buFont typeface="Wingdings" charset="0"/>
        <a:buChar char="l"/>
        <a:defRPr sz="2000" kern="1200">
          <a:solidFill>
            <a:schemeClr val="tx1"/>
          </a:solidFill>
          <a:latin typeface="+mn-lt"/>
          <a:ea typeface="Geneva" pitchFamily="68" charset="-128"/>
          <a:cs typeface="+mn-cs"/>
        </a:defRPr>
      </a:lvl4pPr>
      <a:lvl5pPr marL="1152525" indent="-293688" algn="l" rtl="0" eaLnBrk="0" fontAlgn="base" hangingPunct="0">
        <a:lnSpc>
          <a:spcPct val="90000"/>
        </a:lnSpc>
        <a:spcBef>
          <a:spcPct val="25000"/>
        </a:spcBef>
        <a:spcAft>
          <a:spcPct val="0"/>
        </a:spcAft>
        <a:buClr>
          <a:schemeClr val="tx2"/>
        </a:buClr>
        <a:buSzPct val="70000"/>
        <a:buFont typeface="Wingdings" charset="0"/>
        <a:buChar char="l"/>
        <a:defRPr sz="1600" kern="1200">
          <a:solidFill>
            <a:schemeClr val="tx1"/>
          </a:solidFill>
          <a:latin typeface="+mn-lt"/>
          <a:ea typeface="Geneva" pitchFamily="68"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8194" name="Text Placeholder 2"/>
          <p:cNvSpPr>
            <a:spLocks noGrp="1"/>
          </p:cNvSpPr>
          <p:nvPr>
            <p:ph type="body" idx="1"/>
          </p:nvPr>
        </p:nvSpPr>
        <p:spPr bwMode="gray">
          <a:xfrm>
            <a:off x="384175" y="1577975"/>
            <a:ext cx="8378825" cy="439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5" name="Title Placeholder 1"/>
          <p:cNvSpPr>
            <a:spLocks noGrp="1"/>
          </p:cNvSpPr>
          <p:nvPr userDrawn="1">
            <p:ph type="title"/>
          </p:nvPr>
        </p:nvSpPr>
        <p:spPr bwMode="gray">
          <a:xfrm>
            <a:off x="384175" y="0"/>
            <a:ext cx="8375650"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3990299718"/>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Lst>
  <p:transition>
    <p:wipe dir="r"/>
  </p:transition>
  <p:timing>
    <p:tnLst>
      <p:par>
        <p:cTn id="1" dur="indefinite" restart="never" nodeType="tmRoot"/>
      </p:par>
    </p:tnLst>
  </p:timing>
  <p:txStyles>
    <p:titleStyle>
      <a:lvl1pPr algn="l" rtl="0" eaLnBrk="0" fontAlgn="base" hangingPunct="0">
        <a:lnSpc>
          <a:spcPct val="90000"/>
        </a:lnSpc>
        <a:spcBef>
          <a:spcPct val="0"/>
        </a:spcBef>
        <a:spcAft>
          <a:spcPct val="0"/>
        </a:spcAft>
        <a:defRPr sz="2800" kern="1200">
          <a:solidFill>
            <a:schemeClr val="bg1"/>
          </a:solidFill>
          <a:latin typeface="+mj-lt"/>
          <a:ea typeface="MS PGothic" pitchFamily="34" charset="-128"/>
          <a:cs typeface="+mj-cs"/>
        </a:defRPr>
      </a:lvl1pPr>
      <a:lvl2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2pPr>
      <a:lvl3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3pPr>
      <a:lvl4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4pPr>
      <a:lvl5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5pPr>
      <a:lvl6pPr marL="4572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6pPr>
      <a:lvl7pPr marL="9144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7pPr>
      <a:lvl8pPr marL="13716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8pPr>
      <a:lvl9pPr marL="18288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9pPr>
    </p:titleStyle>
    <p:bodyStyle>
      <a:lvl1pPr marL="342900" indent="-342900" algn="l" rtl="0" eaLnBrk="0" fontAlgn="base" hangingPunct="0">
        <a:lnSpc>
          <a:spcPct val="90000"/>
        </a:lnSpc>
        <a:spcBef>
          <a:spcPct val="45000"/>
        </a:spcBef>
        <a:spcAft>
          <a:spcPct val="0"/>
        </a:spcAft>
        <a:buClr>
          <a:schemeClr val="tx1"/>
        </a:buClr>
        <a:buSzPct val="70000"/>
        <a:buFont typeface="Wingdings" charset="0"/>
        <a:buChar char="•"/>
        <a:defRPr sz="2400" kern="1200">
          <a:solidFill>
            <a:schemeClr val="tx1"/>
          </a:solidFill>
          <a:latin typeface="+mn-lt"/>
          <a:ea typeface="MS PGothic" pitchFamily="34" charset="-128"/>
          <a:cs typeface="+mn-cs"/>
        </a:defRPr>
      </a:lvl1pPr>
      <a:lvl2pPr marL="323850" indent="-322263" algn="l" rtl="0" eaLnBrk="0" fontAlgn="base" hangingPunct="0">
        <a:lnSpc>
          <a:spcPct val="90000"/>
        </a:lnSpc>
        <a:spcBef>
          <a:spcPct val="40000"/>
        </a:spcBef>
        <a:spcAft>
          <a:spcPct val="0"/>
        </a:spcAft>
        <a:buClr>
          <a:schemeClr val="accent1"/>
        </a:buClr>
        <a:buSzPct val="70000"/>
        <a:buFont typeface="Wingdings" charset="0"/>
        <a:buChar char="l"/>
        <a:defRPr sz="2200" kern="1200">
          <a:solidFill>
            <a:schemeClr val="tx1"/>
          </a:solidFill>
          <a:latin typeface="+mn-lt"/>
          <a:ea typeface="Geneva" pitchFamily="68" charset="-128"/>
          <a:cs typeface="+mn-cs"/>
        </a:defRPr>
      </a:lvl2pPr>
      <a:lvl3pPr marL="600075" indent="-274638" algn="l" rtl="0" eaLnBrk="0" fontAlgn="base" hangingPunct="0">
        <a:lnSpc>
          <a:spcPct val="90000"/>
        </a:lnSpc>
        <a:spcBef>
          <a:spcPct val="25000"/>
        </a:spcBef>
        <a:spcAft>
          <a:spcPct val="25000"/>
        </a:spcAft>
        <a:buClr>
          <a:schemeClr val="accent2"/>
        </a:buClr>
        <a:buSzPct val="70000"/>
        <a:buFont typeface="Wingdings" charset="0"/>
        <a:buChar char="l"/>
        <a:defRPr sz="2000" kern="1200">
          <a:solidFill>
            <a:schemeClr val="tx1"/>
          </a:solidFill>
          <a:latin typeface="+mn-lt"/>
          <a:ea typeface="Geneva" pitchFamily="68" charset="-128"/>
          <a:cs typeface="+mn-cs"/>
        </a:defRPr>
      </a:lvl3pPr>
      <a:lvl4pPr marL="857250" indent="-255588" algn="l" rtl="0" eaLnBrk="0" fontAlgn="base" hangingPunct="0">
        <a:lnSpc>
          <a:spcPct val="90000"/>
        </a:lnSpc>
        <a:spcBef>
          <a:spcPct val="25000"/>
        </a:spcBef>
        <a:spcAft>
          <a:spcPct val="0"/>
        </a:spcAft>
        <a:buClr>
          <a:schemeClr val="tx1"/>
        </a:buClr>
        <a:buSzPct val="70000"/>
        <a:buFont typeface="Wingdings" charset="0"/>
        <a:buChar char="l"/>
        <a:defRPr sz="2000" kern="1200">
          <a:solidFill>
            <a:schemeClr val="tx1"/>
          </a:solidFill>
          <a:latin typeface="+mn-lt"/>
          <a:ea typeface="Geneva" pitchFamily="68" charset="-128"/>
          <a:cs typeface="+mn-cs"/>
        </a:defRPr>
      </a:lvl4pPr>
      <a:lvl5pPr marL="1152525" indent="-293688" algn="l" rtl="0" eaLnBrk="0" fontAlgn="base" hangingPunct="0">
        <a:lnSpc>
          <a:spcPct val="90000"/>
        </a:lnSpc>
        <a:spcBef>
          <a:spcPct val="25000"/>
        </a:spcBef>
        <a:spcAft>
          <a:spcPct val="0"/>
        </a:spcAft>
        <a:buClr>
          <a:schemeClr val="tx2"/>
        </a:buClr>
        <a:buSzPct val="70000"/>
        <a:buFont typeface="Wingdings" charset="0"/>
        <a:buChar char="l"/>
        <a:defRPr sz="1600" kern="1200">
          <a:solidFill>
            <a:schemeClr val="tx1"/>
          </a:solidFill>
          <a:latin typeface="+mn-lt"/>
          <a:ea typeface="Geneva" pitchFamily="68"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gray">
          <a:xfrm>
            <a:off x="384176" y="1577975"/>
            <a:ext cx="8378825" cy="439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7" name="Title Placeholder 1"/>
          <p:cNvSpPr>
            <a:spLocks noGrp="1"/>
          </p:cNvSpPr>
          <p:nvPr userDrawn="1">
            <p:ph type="title"/>
          </p:nvPr>
        </p:nvSpPr>
        <p:spPr bwMode="gray">
          <a:xfrm>
            <a:off x="384176" y="0"/>
            <a:ext cx="8375650"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smtClean="0"/>
              <a:t>Click to edit Master title style</a:t>
            </a:r>
          </a:p>
        </p:txBody>
      </p:sp>
    </p:spTree>
    <p:extLst>
      <p:ext uri="{BB962C8B-B14F-4D97-AF65-F5344CB8AC3E}">
        <p14:creationId xmlns:p14="http://schemas.microsoft.com/office/powerpoint/2010/main" val="2706179328"/>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Lst>
  <p:transition>
    <p:wipe dir="r"/>
  </p:transition>
  <p:hf sldNum="0" hdr="0" ftr="0"/>
  <p:txStyles>
    <p:titleStyle>
      <a:lvl1pPr algn="l" rtl="0" eaLnBrk="0" fontAlgn="base" hangingPunct="0">
        <a:lnSpc>
          <a:spcPct val="90000"/>
        </a:lnSpc>
        <a:spcBef>
          <a:spcPct val="0"/>
        </a:spcBef>
        <a:spcAft>
          <a:spcPct val="0"/>
        </a:spcAft>
        <a:defRPr sz="2100" kern="1200">
          <a:solidFill>
            <a:schemeClr val="bg1"/>
          </a:solidFill>
          <a:latin typeface="+mj-lt"/>
          <a:ea typeface="MS PGothic" pitchFamily="34" charset="-128"/>
          <a:cs typeface="+mj-cs"/>
        </a:defRPr>
      </a:lvl1pPr>
      <a:lvl2pPr algn="l" rtl="0" eaLnBrk="0" fontAlgn="base" hangingPunct="0">
        <a:lnSpc>
          <a:spcPct val="90000"/>
        </a:lnSpc>
        <a:spcBef>
          <a:spcPct val="0"/>
        </a:spcBef>
        <a:spcAft>
          <a:spcPct val="0"/>
        </a:spcAft>
        <a:defRPr sz="2100">
          <a:solidFill>
            <a:schemeClr val="bg1"/>
          </a:solidFill>
          <a:latin typeface="Arial" pitchFamily="68" charset="-52"/>
          <a:ea typeface="MS PGothic" pitchFamily="34" charset="-128"/>
          <a:cs typeface="Geneva" pitchFamily="68" charset="-128"/>
        </a:defRPr>
      </a:lvl2pPr>
      <a:lvl3pPr algn="l" rtl="0" eaLnBrk="0" fontAlgn="base" hangingPunct="0">
        <a:lnSpc>
          <a:spcPct val="90000"/>
        </a:lnSpc>
        <a:spcBef>
          <a:spcPct val="0"/>
        </a:spcBef>
        <a:spcAft>
          <a:spcPct val="0"/>
        </a:spcAft>
        <a:defRPr sz="2100">
          <a:solidFill>
            <a:schemeClr val="bg1"/>
          </a:solidFill>
          <a:latin typeface="Arial" pitchFamily="68" charset="-52"/>
          <a:ea typeface="MS PGothic" pitchFamily="34" charset="-128"/>
          <a:cs typeface="Geneva" pitchFamily="68" charset="-128"/>
        </a:defRPr>
      </a:lvl3pPr>
      <a:lvl4pPr algn="l" rtl="0" eaLnBrk="0" fontAlgn="base" hangingPunct="0">
        <a:lnSpc>
          <a:spcPct val="90000"/>
        </a:lnSpc>
        <a:spcBef>
          <a:spcPct val="0"/>
        </a:spcBef>
        <a:spcAft>
          <a:spcPct val="0"/>
        </a:spcAft>
        <a:defRPr sz="2100">
          <a:solidFill>
            <a:schemeClr val="bg1"/>
          </a:solidFill>
          <a:latin typeface="Arial" pitchFamily="68" charset="-52"/>
          <a:ea typeface="MS PGothic" pitchFamily="34" charset="-128"/>
          <a:cs typeface="Geneva" pitchFamily="68" charset="-128"/>
        </a:defRPr>
      </a:lvl4pPr>
      <a:lvl5pPr algn="l" rtl="0" eaLnBrk="0" fontAlgn="base" hangingPunct="0">
        <a:lnSpc>
          <a:spcPct val="90000"/>
        </a:lnSpc>
        <a:spcBef>
          <a:spcPct val="0"/>
        </a:spcBef>
        <a:spcAft>
          <a:spcPct val="0"/>
        </a:spcAft>
        <a:defRPr sz="2100">
          <a:solidFill>
            <a:schemeClr val="bg1"/>
          </a:solidFill>
          <a:latin typeface="Arial" pitchFamily="68" charset="-52"/>
          <a:ea typeface="MS PGothic" pitchFamily="34" charset="-128"/>
          <a:cs typeface="Geneva" pitchFamily="68" charset="-128"/>
        </a:defRPr>
      </a:lvl5pPr>
      <a:lvl6pPr marL="342900" algn="l" defTabSz="342900" rtl="0" fontAlgn="base">
        <a:spcBef>
          <a:spcPct val="0"/>
        </a:spcBef>
        <a:spcAft>
          <a:spcPct val="0"/>
        </a:spcAft>
        <a:defRPr sz="2100">
          <a:solidFill>
            <a:schemeClr val="bg1"/>
          </a:solidFill>
          <a:latin typeface="Arial" pitchFamily="68" charset="-52"/>
          <a:ea typeface="Geneva" pitchFamily="68" charset="-128"/>
          <a:cs typeface="Geneva" pitchFamily="68" charset="-128"/>
        </a:defRPr>
      </a:lvl6pPr>
      <a:lvl7pPr marL="685800" algn="l" defTabSz="342900" rtl="0" fontAlgn="base">
        <a:spcBef>
          <a:spcPct val="0"/>
        </a:spcBef>
        <a:spcAft>
          <a:spcPct val="0"/>
        </a:spcAft>
        <a:defRPr sz="2100">
          <a:solidFill>
            <a:schemeClr val="bg1"/>
          </a:solidFill>
          <a:latin typeface="Arial" pitchFamily="68" charset="-52"/>
          <a:ea typeface="Geneva" pitchFamily="68" charset="-128"/>
          <a:cs typeface="Geneva" pitchFamily="68" charset="-128"/>
        </a:defRPr>
      </a:lvl7pPr>
      <a:lvl8pPr marL="1028700" algn="l" defTabSz="342900" rtl="0" fontAlgn="base">
        <a:spcBef>
          <a:spcPct val="0"/>
        </a:spcBef>
        <a:spcAft>
          <a:spcPct val="0"/>
        </a:spcAft>
        <a:defRPr sz="2100">
          <a:solidFill>
            <a:schemeClr val="bg1"/>
          </a:solidFill>
          <a:latin typeface="Arial" pitchFamily="68" charset="-52"/>
          <a:ea typeface="Geneva" pitchFamily="68" charset="-128"/>
          <a:cs typeface="Geneva" pitchFamily="68" charset="-128"/>
        </a:defRPr>
      </a:lvl8pPr>
      <a:lvl9pPr marL="1371600" algn="l" defTabSz="342900" rtl="0" fontAlgn="base">
        <a:spcBef>
          <a:spcPct val="0"/>
        </a:spcBef>
        <a:spcAft>
          <a:spcPct val="0"/>
        </a:spcAft>
        <a:defRPr sz="2100">
          <a:solidFill>
            <a:schemeClr val="bg1"/>
          </a:solidFill>
          <a:latin typeface="Arial" pitchFamily="68" charset="-52"/>
          <a:ea typeface="Geneva" pitchFamily="68" charset="-128"/>
          <a:cs typeface="Geneva" pitchFamily="68" charset="-128"/>
        </a:defRPr>
      </a:lvl9pPr>
    </p:titleStyle>
    <p:bodyStyle>
      <a:lvl1pPr marL="257175" indent="-257175" algn="l" rtl="0" eaLnBrk="0" fontAlgn="base" hangingPunct="0">
        <a:lnSpc>
          <a:spcPct val="90000"/>
        </a:lnSpc>
        <a:spcBef>
          <a:spcPct val="45000"/>
        </a:spcBef>
        <a:spcAft>
          <a:spcPct val="0"/>
        </a:spcAft>
        <a:buClr>
          <a:schemeClr val="tx1"/>
        </a:buClr>
        <a:buSzPct val="70000"/>
        <a:buFont typeface="Wingdings" pitchFamily="2" charset="2"/>
        <a:defRPr sz="1800" kern="1200">
          <a:solidFill>
            <a:schemeClr val="tx1"/>
          </a:solidFill>
          <a:latin typeface="+mn-lt"/>
          <a:ea typeface="MS PGothic" pitchFamily="34" charset="-128"/>
          <a:cs typeface="+mn-cs"/>
        </a:defRPr>
      </a:lvl1pPr>
      <a:lvl2pPr marL="242888" indent="-241697" algn="l" rtl="0" eaLnBrk="0" fontAlgn="base" hangingPunct="0">
        <a:lnSpc>
          <a:spcPct val="90000"/>
        </a:lnSpc>
        <a:spcBef>
          <a:spcPct val="40000"/>
        </a:spcBef>
        <a:spcAft>
          <a:spcPct val="0"/>
        </a:spcAft>
        <a:buClr>
          <a:schemeClr val="accent1"/>
        </a:buClr>
        <a:buSzPct val="70000"/>
        <a:buFont typeface="Wingdings" pitchFamily="2" charset="2"/>
        <a:buChar char="l"/>
        <a:defRPr sz="1650" kern="1200">
          <a:solidFill>
            <a:schemeClr val="tx1"/>
          </a:solidFill>
          <a:latin typeface="+mn-lt"/>
          <a:ea typeface="Geneva" pitchFamily="68" charset="-128"/>
          <a:cs typeface="+mn-cs"/>
        </a:defRPr>
      </a:lvl2pPr>
      <a:lvl3pPr marL="450056" indent="-205979" algn="l" rtl="0" eaLnBrk="0" fontAlgn="base" hangingPunct="0">
        <a:lnSpc>
          <a:spcPct val="90000"/>
        </a:lnSpc>
        <a:spcBef>
          <a:spcPct val="25000"/>
        </a:spcBef>
        <a:spcAft>
          <a:spcPct val="25000"/>
        </a:spcAft>
        <a:buClr>
          <a:schemeClr val="accent2"/>
        </a:buClr>
        <a:buSzPct val="70000"/>
        <a:buFont typeface="Wingdings" pitchFamily="2" charset="2"/>
        <a:buChar char="l"/>
        <a:defRPr sz="1500" kern="1200">
          <a:solidFill>
            <a:schemeClr val="tx1"/>
          </a:solidFill>
          <a:latin typeface="+mn-lt"/>
          <a:ea typeface="Geneva" pitchFamily="68" charset="-128"/>
          <a:cs typeface="+mn-cs"/>
        </a:defRPr>
      </a:lvl3pPr>
      <a:lvl4pPr marL="642938" indent="-191691" algn="l" rtl="0" eaLnBrk="0" fontAlgn="base" hangingPunct="0">
        <a:lnSpc>
          <a:spcPct val="90000"/>
        </a:lnSpc>
        <a:spcBef>
          <a:spcPct val="25000"/>
        </a:spcBef>
        <a:spcAft>
          <a:spcPct val="0"/>
        </a:spcAft>
        <a:buClr>
          <a:schemeClr val="tx1"/>
        </a:buClr>
        <a:buSzPct val="70000"/>
        <a:buFont typeface="Wingdings" pitchFamily="2" charset="2"/>
        <a:buChar char="l"/>
        <a:defRPr kern="1200">
          <a:solidFill>
            <a:schemeClr val="tx1"/>
          </a:solidFill>
          <a:latin typeface="+mn-lt"/>
          <a:ea typeface="Geneva" pitchFamily="68" charset="-128"/>
          <a:cs typeface="+mn-cs"/>
        </a:defRPr>
      </a:lvl4pPr>
      <a:lvl5pPr marL="864394" indent="-220266" algn="l" rtl="0" eaLnBrk="0" fontAlgn="base" hangingPunct="0">
        <a:lnSpc>
          <a:spcPct val="90000"/>
        </a:lnSpc>
        <a:spcBef>
          <a:spcPct val="25000"/>
        </a:spcBef>
        <a:spcAft>
          <a:spcPct val="0"/>
        </a:spcAft>
        <a:buClr>
          <a:schemeClr val="tx2"/>
        </a:buClr>
        <a:buSzPct val="70000"/>
        <a:buFont typeface="Wingdings" pitchFamily="2" charset="2"/>
        <a:buChar char="l"/>
        <a:defRPr sz="1200" kern="1200">
          <a:solidFill>
            <a:schemeClr val="tx1"/>
          </a:solidFill>
          <a:latin typeface="+mn-lt"/>
          <a:ea typeface="Geneva" pitchFamily="68" charset="-128"/>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0.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1.xml"/><Relationship Id="rId1" Type="http://schemas.openxmlformats.org/officeDocument/2006/relationships/vmlDrawing" Target="../drawings/vmlDrawing1.vml"/><Relationship Id="rId4" Type="http://schemas.openxmlformats.org/officeDocument/2006/relationships/image" Target="../media/image13.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34.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34.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34.xml"/><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55600" y="4807268"/>
            <a:ext cx="8226425" cy="551116"/>
          </a:xfrm>
        </p:spPr>
        <p:txBody>
          <a:bodyPr/>
          <a:lstStyle/>
          <a:p>
            <a:r>
              <a:rPr lang="en-US" sz="3200" dirty="0" smtClean="0"/>
              <a:t>Board of Directors Meeting	</a:t>
            </a:r>
            <a:endParaRPr lang="en-US" sz="3200" dirty="0"/>
          </a:p>
        </p:txBody>
      </p:sp>
      <p:sp>
        <p:nvSpPr>
          <p:cNvPr id="3" name="Title 2"/>
          <p:cNvSpPr>
            <a:spLocks noGrp="1"/>
          </p:cNvSpPr>
          <p:nvPr>
            <p:ph type="ctrTitle"/>
          </p:nvPr>
        </p:nvSpPr>
        <p:spPr/>
        <p:txBody>
          <a:bodyPr/>
          <a:lstStyle/>
          <a:p>
            <a:r>
              <a:rPr lang="en-US" dirty="0" smtClean="0"/>
              <a:t>March 2017</a:t>
            </a:r>
            <a:endParaRPr lang="en-US" dirty="0"/>
          </a:p>
        </p:txBody>
      </p:sp>
    </p:spTree>
    <p:extLst>
      <p:ext uri="{BB962C8B-B14F-4D97-AF65-F5344CB8AC3E}">
        <p14:creationId xmlns:p14="http://schemas.microsoft.com/office/powerpoint/2010/main" val="3705413654"/>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2016 Unaudited Financial Results</a:t>
            </a:r>
            <a:endParaRPr lang="en-US" dirty="0"/>
          </a:p>
        </p:txBody>
      </p:sp>
      <p:sp>
        <p:nvSpPr>
          <p:cNvPr id="3" name="Content Placeholder 2"/>
          <p:cNvSpPr>
            <a:spLocks noGrp="1"/>
          </p:cNvSpPr>
          <p:nvPr>
            <p:ph idx="1"/>
          </p:nvPr>
        </p:nvSpPr>
        <p:spPr>
          <a:xfrm>
            <a:off x="384175" y="1159845"/>
            <a:ext cx="8378825" cy="4972014"/>
          </a:xfrm>
        </p:spPr>
        <p:txBody>
          <a:bodyPr>
            <a:normAutofit/>
          </a:bodyPr>
          <a:lstStyle/>
          <a:p>
            <a:pPr marL="1587" lvl="1" indent="0">
              <a:buNone/>
            </a:pPr>
            <a:r>
              <a:rPr lang="en-US" sz="2800" dirty="0" smtClean="0"/>
              <a:t>Balance Sheet as of December 31, 2016:</a:t>
            </a:r>
          </a:p>
          <a:p>
            <a:pPr marL="1587" lvl="1" indent="0">
              <a:buNone/>
            </a:pPr>
            <a:endParaRPr lang="en-US" sz="1800" dirty="0" smtClean="0"/>
          </a:p>
          <a:p>
            <a:pPr lvl="2"/>
            <a:r>
              <a:rPr lang="en-US" sz="2600" dirty="0" smtClean="0"/>
              <a:t>Cash - $4.5mm </a:t>
            </a:r>
            <a:r>
              <a:rPr lang="en-US" dirty="0" smtClean="0"/>
              <a:t>($4.1mm at 12/31/15)</a:t>
            </a:r>
          </a:p>
          <a:p>
            <a:pPr lvl="2"/>
            <a:r>
              <a:rPr lang="en-US" sz="2600" dirty="0" smtClean="0">
                <a:latin typeface="Arial" panose="020B0604020202020204" pitchFamily="34" charset="0"/>
              </a:rPr>
              <a:t>Accounts Receivable, net - $1.7mm </a:t>
            </a:r>
            <a:r>
              <a:rPr lang="en-US" dirty="0" smtClean="0">
                <a:latin typeface="Arial" panose="020B0604020202020204" pitchFamily="34" charset="0"/>
              </a:rPr>
              <a:t>($1.3mm at 12/31/15)</a:t>
            </a:r>
            <a:endParaRPr lang="en-US" dirty="0" smtClean="0"/>
          </a:p>
          <a:p>
            <a:pPr lvl="3">
              <a:buClr>
                <a:schemeClr val="accent2"/>
              </a:buClr>
            </a:pPr>
            <a:r>
              <a:rPr lang="en-US" sz="2600" dirty="0" smtClean="0"/>
              <a:t>Collections – as of 3/14/17, $1.2mm of this balance has been collected</a:t>
            </a:r>
          </a:p>
          <a:p>
            <a:pPr lvl="2"/>
            <a:r>
              <a:rPr lang="en-US" sz="2600" dirty="0" smtClean="0"/>
              <a:t>Net Liquid Current Assets - $5.7mm at 12/31/16 versus $4.7mm at 12/31/15 </a:t>
            </a:r>
            <a:r>
              <a:rPr lang="en-US" dirty="0" smtClean="0"/>
              <a:t>(Cash + Accounts Receivable – Accounts Payable and Accrued Expenses)</a:t>
            </a:r>
          </a:p>
          <a:p>
            <a:pPr lvl="2"/>
            <a:r>
              <a:rPr lang="en-US" sz="2600" dirty="0" smtClean="0"/>
              <a:t>Net Working Capital - $2.6mm at 12/31/16 versus $2.0mm at 12/31/15 </a:t>
            </a:r>
            <a:r>
              <a:rPr lang="en-US" dirty="0" smtClean="0"/>
              <a:t>(Current Assets – Current Liabilities)</a:t>
            </a:r>
          </a:p>
          <a:p>
            <a:endParaRPr lang="en-US" dirty="0"/>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2017 Overview</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57477047"/>
              </p:ext>
            </p:extLst>
          </p:nvPr>
        </p:nvGraphicFramePr>
        <p:xfrm>
          <a:off x="1054454" y="997334"/>
          <a:ext cx="7038266" cy="399124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2570103" y="4988576"/>
            <a:ext cx="3139582" cy="1200329"/>
          </a:xfrm>
          <a:prstGeom prst="rect">
            <a:avLst/>
          </a:prstGeom>
          <a:noFill/>
        </p:spPr>
        <p:txBody>
          <a:bodyPr wrap="square" rtlCol="0">
            <a:spAutoFit/>
          </a:bodyPr>
          <a:lstStyle/>
          <a:p>
            <a:pPr algn="ctr"/>
            <a:r>
              <a:rPr lang="en-US" u="sng" dirty="0" smtClean="0"/>
              <a:t>Comments:</a:t>
            </a:r>
          </a:p>
          <a:p>
            <a:pPr marL="285750" indent="-285750">
              <a:buFont typeface="Arial" panose="020B0604020202020204" pitchFamily="34" charset="0"/>
              <a:buChar char="•"/>
            </a:pPr>
            <a:r>
              <a:rPr lang="en-US" dirty="0" smtClean="0"/>
              <a:t>5.6% Revenue increase</a:t>
            </a:r>
          </a:p>
          <a:p>
            <a:pPr marL="285750" indent="-285750">
              <a:buFont typeface="Arial" panose="020B0604020202020204" pitchFamily="34" charset="0"/>
              <a:buChar char="•"/>
            </a:pPr>
            <a:r>
              <a:rPr lang="en-US" dirty="0" smtClean="0"/>
              <a:t>7.2% Expense increase</a:t>
            </a:r>
          </a:p>
          <a:p>
            <a:pPr marL="285750" indent="-285750">
              <a:buFont typeface="Arial" panose="020B0604020202020204" pitchFamily="34" charset="0"/>
              <a:buChar char="•"/>
            </a:pPr>
            <a:r>
              <a:rPr lang="en-US" dirty="0" smtClean="0"/>
              <a:t>Break-even budget</a:t>
            </a:r>
          </a:p>
        </p:txBody>
      </p:sp>
    </p:spTree>
    <p:extLst>
      <p:ext uri="{BB962C8B-B14F-4D97-AF65-F5344CB8AC3E}">
        <p14:creationId xmlns:p14="http://schemas.microsoft.com/office/powerpoint/2010/main" val="4156632300"/>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2017 </a:t>
            </a:r>
            <a:r>
              <a:rPr lang="en-US" b="1" dirty="0" smtClean="0"/>
              <a:t>Progress </a:t>
            </a:r>
            <a:r>
              <a:rPr lang="en-US" sz="2800" b="1" dirty="0" smtClean="0"/>
              <a:t> </a:t>
            </a:r>
            <a:endParaRPr lang="en-US" dirty="0"/>
          </a:p>
        </p:txBody>
      </p:sp>
      <p:sp>
        <p:nvSpPr>
          <p:cNvPr id="3" name="Content Placeholder 2"/>
          <p:cNvSpPr>
            <a:spLocks noGrp="1"/>
          </p:cNvSpPr>
          <p:nvPr>
            <p:ph idx="1"/>
          </p:nvPr>
        </p:nvSpPr>
        <p:spPr>
          <a:xfrm>
            <a:off x="384175" y="793102"/>
            <a:ext cx="8378825" cy="5277760"/>
          </a:xfrm>
        </p:spPr>
        <p:txBody>
          <a:bodyPr>
            <a:normAutofit lnSpcReduction="10000"/>
          </a:bodyPr>
          <a:lstStyle/>
          <a:p>
            <a:pPr lvl="1"/>
            <a:endParaRPr lang="en-US" sz="2800" dirty="0" smtClean="0"/>
          </a:p>
          <a:p>
            <a:pPr lvl="1"/>
            <a:r>
              <a:rPr lang="en-US" sz="2800" dirty="0" smtClean="0"/>
              <a:t>Membership</a:t>
            </a:r>
          </a:p>
          <a:p>
            <a:pPr lvl="2"/>
            <a:r>
              <a:rPr lang="en-US" sz="2600" dirty="0" smtClean="0"/>
              <a:t>Achieved 100% of $4.24mm goal </a:t>
            </a:r>
            <a:r>
              <a:rPr lang="en-US" sz="2400" dirty="0" smtClean="0"/>
              <a:t>(updated 3/17/17)</a:t>
            </a:r>
          </a:p>
          <a:p>
            <a:pPr marL="325437" lvl="2" indent="0">
              <a:buNone/>
            </a:pPr>
            <a:r>
              <a:rPr lang="en-US" sz="2600" dirty="0" smtClean="0"/>
              <a:t> </a:t>
            </a:r>
          </a:p>
          <a:p>
            <a:pPr lvl="1"/>
            <a:r>
              <a:rPr lang="en-US" sz="2800" dirty="0" smtClean="0"/>
              <a:t>Summit &amp; Salute Sponsorships</a:t>
            </a:r>
          </a:p>
          <a:p>
            <a:pPr lvl="2"/>
            <a:r>
              <a:rPr lang="en-US" sz="2600" dirty="0" smtClean="0"/>
              <a:t>Achieved 100% of $1.17mm goal </a:t>
            </a:r>
            <a:r>
              <a:rPr lang="en-US" sz="2400" dirty="0" smtClean="0"/>
              <a:t>($261k more than last year)</a:t>
            </a:r>
          </a:p>
          <a:p>
            <a:pPr marL="325437" lvl="2" indent="0">
              <a:buNone/>
            </a:pPr>
            <a:endParaRPr lang="en-US" sz="2600" dirty="0" smtClean="0"/>
          </a:p>
          <a:p>
            <a:pPr lvl="1"/>
            <a:r>
              <a:rPr lang="en-US" sz="2800" dirty="0" smtClean="0"/>
              <a:t>National Conference Sponsorships</a:t>
            </a:r>
          </a:p>
          <a:p>
            <a:pPr lvl="2"/>
            <a:r>
              <a:rPr lang="en-US" sz="2600" dirty="0" smtClean="0"/>
              <a:t>Already achieved 85% of $2.90mm goal </a:t>
            </a:r>
            <a:r>
              <a:rPr lang="en-US" sz="2400" dirty="0" smtClean="0"/>
              <a:t>(updated 3/17/17)</a:t>
            </a:r>
          </a:p>
          <a:p>
            <a:pPr lvl="1"/>
            <a:endParaRPr lang="en-US" sz="2800" dirty="0" smtClean="0"/>
          </a:p>
          <a:p>
            <a:pPr lvl="2"/>
            <a:endParaRPr lang="en-US" sz="2600" dirty="0"/>
          </a:p>
        </p:txBody>
      </p:sp>
    </p:spTree>
    <p:extLst>
      <p:ext uri="{BB962C8B-B14F-4D97-AF65-F5344CB8AC3E}">
        <p14:creationId xmlns:p14="http://schemas.microsoft.com/office/powerpoint/2010/main" val="2552809646"/>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Investment Account</a:t>
            </a:r>
            <a:endParaRPr lang="en-US" dirty="0"/>
          </a:p>
        </p:txBody>
      </p:sp>
      <p:sp>
        <p:nvSpPr>
          <p:cNvPr id="3" name="Content Placeholder 2"/>
          <p:cNvSpPr>
            <a:spLocks noGrp="1"/>
          </p:cNvSpPr>
          <p:nvPr>
            <p:ph idx="1"/>
          </p:nvPr>
        </p:nvSpPr>
        <p:spPr>
          <a:xfrm>
            <a:off x="384175" y="1212112"/>
            <a:ext cx="8378825" cy="4858750"/>
          </a:xfrm>
        </p:spPr>
        <p:txBody>
          <a:bodyPr>
            <a:normAutofit/>
          </a:bodyPr>
          <a:lstStyle/>
          <a:p>
            <a:pPr lvl="1"/>
            <a:endParaRPr lang="en-US" sz="2800" dirty="0" smtClean="0"/>
          </a:p>
          <a:p>
            <a:pPr lvl="1"/>
            <a:r>
              <a:rPr lang="en-US" sz="2800" dirty="0" smtClean="0"/>
              <a:t>WBENC opened an </a:t>
            </a:r>
            <a:r>
              <a:rPr lang="en-US" sz="2800" dirty="0"/>
              <a:t>i</a:t>
            </a:r>
            <a:r>
              <a:rPr lang="en-US" sz="2800" dirty="0" smtClean="0"/>
              <a:t>nvestment account with PNC Bank in February, 2017 for the safekeeping and growth of the unrestricted net assets (UNA) reserve.</a:t>
            </a:r>
          </a:p>
          <a:p>
            <a:pPr marL="1587" lvl="1" indent="0">
              <a:buNone/>
            </a:pPr>
            <a:endParaRPr lang="en-US" sz="2800" dirty="0" smtClean="0"/>
          </a:p>
          <a:p>
            <a:pPr lvl="1"/>
            <a:r>
              <a:rPr lang="en-US" sz="2800" dirty="0" smtClean="0"/>
              <a:t>$1.0mm will be transferred into the account in March, 2017.  The remaining reserve will stay in WBENC’s operating account.</a:t>
            </a:r>
          </a:p>
        </p:txBody>
      </p:sp>
    </p:spTree>
    <p:extLst>
      <p:ext uri="{BB962C8B-B14F-4D97-AF65-F5344CB8AC3E}">
        <p14:creationId xmlns:p14="http://schemas.microsoft.com/office/powerpoint/2010/main" val="3655084685"/>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txBox="1">
            <a:spLocks/>
          </p:cNvSpPr>
          <p:nvPr/>
        </p:nvSpPr>
        <p:spPr bwMode="auto">
          <a:xfrm>
            <a:off x="2276770" y="3957896"/>
            <a:ext cx="3454179" cy="720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b="1">
                <a:solidFill>
                  <a:schemeClr val="tx1"/>
                </a:solidFill>
                <a:latin typeface="Arial" charset="0"/>
                <a:ea typeface="MS PGothic" charset="0"/>
                <a:cs typeface="MS PGothic" charset="0"/>
              </a:defRPr>
            </a:lvl1pPr>
            <a:lvl2pPr marL="742950" indent="-285750" eaLnBrk="0" hangingPunct="0">
              <a:defRPr b="1">
                <a:solidFill>
                  <a:schemeClr val="tx1"/>
                </a:solidFill>
                <a:latin typeface="Arial" charset="0"/>
                <a:ea typeface="MS PGothic" charset="0"/>
                <a:cs typeface="MS PGothic" charset="0"/>
              </a:defRPr>
            </a:lvl2pPr>
            <a:lvl3pPr marL="1143000" indent="-228600" eaLnBrk="0" hangingPunct="0">
              <a:defRPr b="1">
                <a:solidFill>
                  <a:schemeClr val="tx1"/>
                </a:solidFill>
                <a:latin typeface="Arial" charset="0"/>
                <a:ea typeface="MS PGothic" charset="0"/>
                <a:cs typeface="MS PGothic" charset="0"/>
              </a:defRPr>
            </a:lvl3pPr>
            <a:lvl4pPr marL="1600200" indent="-228600" eaLnBrk="0" hangingPunct="0">
              <a:defRPr b="1">
                <a:solidFill>
                  <a:schemeClr val="tx1"/>
                </a:solidFill>
                <a:latin typeface="Arial" charset="0"/>
                <a:ea typeface="MS PGothic" charset="0"/>
                <a:cs typeface="MS PGothic" charset="0"/>
              </a:defRPr>
            </a:lvl4pPr>
            <a:lvl5pPr marL="2057400" indent="-228600" eaLnBrk="0" hangingPunct="0">
              <a:defRPr b="1">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b="1">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b="1">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b="1">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b="1">
                <a:solidFill>
                  <a:schemeClr val="tx1"/>
                </a:solidFill>
                <a:latin typeface="Arial" charset="0"/>
                <a:ea typeface="MS PGothic" charset="0"/>
                <a:cs typeface="MS PGothic" charset="0"/>
              </a:defRPr>
            </a:lvl9pPr>
          </a:lstStyle>
          <a:p>
            <a:pPr defTabSz="914400">
              <a:spcBef>
                <a:spcPts val="900"/>
              </a:spcBef>
            </a:pPr>
            <a:r>
              <a:rPr lang="en-CA" sz="5000" b="0" dirty="0" smtClean="0">
                <a:solidFill>
                  <a:schemeClr val="accent1"/>
                </a:solidFill>
                <a:ea typeface="ヒラギノ角ゴ Pro W3" charset="0"/>
                <a:cs typeface="ヒラギノ角ゴ Pro W3" charset="0"/>
              </a:rPr>
              <a:t>Questions</a:t>
            </a:r>
            <a:r>
              <a:rPr lang="en-CA" sz="4000" b="0" dirty="0" smtClean="0">
                <a:solidFill>
                  <a:schemeClr val="accent1"/>
                </a:solidFill>
                <a:ea typeface="ヒラギノ角ゴ Pro W3" charset="0"/>
                <a:cs typeface="ヒラギノ角ゴ Pro W3" charset="0"/>
              </a:rPr>
              <a:t>?</a:t>
            </a:r>
            <a:endParaRPr lang="en-CA" sz="4000" b="0" dirty="0">
              <a:solidFill>
                <a:schemeClr val="accent1"/>
              </a:solidFill>
              <a:ea typeface="ヒラギノ角ゴ Pro W3" charset="0"/>
              <a:cs typeface="ヒラギノ角ゴ Pro W3" charset="0"/>
            </a:endParaRPr>
          </a:p>
        </p:txBody>
      </p:sp>
      <p:grpSp>
        <p:nvGrpSpPr>
          <p:cNvPr id="29699" name="Group 8"/>
          <p:cNvGrpSpPr>
            <a:grpSpLocks/>
          </p:cNvGrpSpPr>
          <p:nvPr/>
        </p:nvGrpSpPr>
        <p:grpSpPr bwMode="auto">
          <a:xfrm>
            <a:off x="8108425" y="6116638"/>
            <a:ext cx="530225" cy="527050"/>
            <a:chOff x="7284195" y="6116102"/>
            <a:chExt cx="528835" cy="527179"/>
          </a:xfrm>
        </p:grpSpPr>
        <p:sp>
          <p:nvSpPr>
            <p:cNvPr id="10" name="Freeform 9"/>
            <p:cNvSpPr>
              <a:spLocks noChangeAspect="1"/>
            </p:cNvSpPr>
            <p:nvPr/>
          </p:nvSpPr>
          <p:spPr>
            <a:xfrm flipH="1">
              <a:off x="7349112" y="6209787"/>
              <a:ext cx="463918" cy="339808"/>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sp>
          <p:nvSpPr>
            <p:cNvPr id="11" name="Oval 10">
              <a:hlinkClick r:id="" action="ppaction://hlinkshowjump?jump=previousslide"/>
            </p:cNvPr>
            <p:cNvSpPr/>
            <p:nvPr/>
          </p:nvSpPr>
          <p:spPr>
            <a:xfrm flipH="1" flipV="1">
              <a:off x="7284195" y="6116102"/>
              <a:ext cx="527252" cy="527179"/>
            </a:xfrm>
            <a:prstGeom prst="ellipse">
              <a:avLst/>
            </a:prstGeom>
            <a:no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grpSp>
      <p:sp>
        <p:nvSpPr>
          <p:cNvPr id="49159" name="Rectangle 7"/>
          <p:cNvSpPr>
            <a:spLocks noGrp="1"/>
          </p:cNvSpPr>
          <p:nvPr>
            <p:ph type="subTitle" idx="1"/>
          </p:nvPr>
        </p:nvSpPr>
        <p:spPr>
          <a:xfrm>
            <a:off x="2785209" y="5391045"/>
            <a:ext cx="2437300" cy="347662"/>
          </a:xfrm>
        </p:spPr>
        <p:txBody>
          <a:bodyPr/>
          <a:lstStyle/>
          <a:p>
            <a:pPr>
              <a:buFont typeface="Wingdings" charset="0"/>
              <a:buNone/>
              <a:defRPr/>
            </a:pPr>
            <a:r>
              <a:rPr lang="en-CA" dirty="0" smtClean="0">
                <a:solidFill>
                  <a:schemeClr val="accent4"/>
                </a:solidFill>
                <a:ea typeface="+mn-ea"/>
              </a:rPr>
              <a:t>Thank You</a:t>
            </a:r>
            <a:endParaRPr lang="en-CA" dirty="0">
              <a:solidFill>
                <a:schemeClr val="accent4"/>
              </a:solidFill>
              <a:ea typeface="+mn-ea"/>
            </a:endParaRP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8"/>
          <p:cNvSpPr>
            <a:spLocks noGrp="1"/>
          </p:cNvSpPr>
          <p:nvPr>
            <p:ph type="ctrTitle"/>
          </p:nvPr>
        </p:nvSpPr>
        <p:spPr>
          <a:xfrm>
            <a:off x="355601" y="3938588"/>
            <a:ext cx="8649854" cy="603250"/>
          </a:xfrm>
        </p:spPr>
        <p:txBody>
          <a:bodyPr/>
          <a:lstStyle/>
          <a:p>
            <a:r>
              <a:rPr lang="en-CA" altLang="en-US" dirty="0" smtClean="0">
                <a:latin typeface="Arial" panose="020B0604020202020204" pitchFamily="34" charset="0"/>
                <a:cs typeface="Arial" panose="020B0604020202020204" pitchFamily="34" charset="0"/>
              </a:rPr>
              <a:t>WBENC Strategy Execution Update</a:t>
            </a:r>
          </a:p>
        </p:txBody>
      </p:sp>
      <p:sp>
        <p:nvSpPr>
          <p:cNvPr id="22532" name="Text Placeholder 3"/>
          <p:cNvSpPr>
            <a:spLocks noGrp="1"/>
          </p:cNvSpPr>
          <p:nvPr>
            <p:ph type="body" sz="quarter" idx="4294967295"/>
          </p:nvPr>
        </p:nvSpPr>
        <p:spPr>
          <a:xfrm>
            <a:off x="355600" y="4938439"/>
            <a:ext cx="5239941" cy="321469"/>
          </a:xfrm>
        </p:spPr>
        <p:txBody>
          <a:bodyPr/>
          <a:lstStyle/>
          <a:p>
            <a:pPr marL="0" indent="0"/>
            <a:r>
              <a:rPr lang="en-CA" altLang="en-US" dirty="0" smtClean="0">
                <a:solidFill>
                  <a:srgbClr val="9D9FA2"/>
                </a:solidFill>
              </a:rPr>
              <a:t>WBENC Board of Directors Meeting</a:t>
            </a:r>
          </a:p>
          <a:p>
            <a:pPr marL="0" indent="0"/>
            <a:r>
              <a:rPr lang="en-CA" altLang="en-US" dirty="0" smtClean="0">
                <a:solidFill>
                  <a:srgbClr val="9D9FA2"/>
                </a:solidFill>
              </a:rPr>
              <a:t>March 21, 2017</a:t>
            </a:r>
          </a:p>
          <a:p>
            <a:pPr marL="0" indent="0"/>
            <a:endParaRPr lang="en-CA" altLang="en-US" dirty="0" smtClean="0">
              <a:solidFill>
                <a:srgbClr val="9D9FA2"/>
              </a:solidFill>
            </a:endParaRPr>
          </a:p>
          <a:p>
            <a:pPr marL="0" indent="0"/>
            <a:r>
              <a:rPr lang="en-CA" altLang="en-US" dirty="0" smtClean="0">
                <a:solidFill>
                  <a:srgbClr val="9D9FA2"/>
                </a:solidFill>
              </a:rPr>
              <a:t>    </a:t>
            </a:r>
          </a:p>
        </p:txBody>
      </p:sp>
      <p:grpSp>
        <p:nvGrpSpPr>
          <p:cNvPr id="22533" name="Group 4"/>
          <p:cNvGrpSpPr>
            <a:grpSpLocks/>
          </p:cNvGrpSpPr>
          <p:nvPr/>
        </p:nvGrpSpPr>
        <p:grpSpPr bwMode="auto">
          <a:xfrm>
            <a:off x="6605587" y="5444728"/>
            <a:ext cx="396479" cy="395288"/>
            <a:chOff x="5661535" y="4573551"/>
            <a:chExt cx="963199" cy="963199"/>
          </a:xfrm>
        </p:grpSpPr>
        <p:sp>
          <p:nvSpPr>
            <p:cNvPr id="6" name="Freeform 5"/>
            <p:cNvSpPr>
              <a:spLocks noChangeAspect="1"/>
            </p:cNvSpPr>
            <p:nvPr/>
          </p:nvSpPr>
          <p:spPr>
            <a:xfrm>
              <a:off x="5670213" y="4744721"/>
              <a:ext cx="847498" cy="620857"/>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7" name="Oval 6">
              <a:hlinkClick r:id="" action="ppaction://hlinkshowjump?jump=nextslide"/>
            </p:cNvPr>
            <p:cNvSpPr/>
            <p:nvPr/>
          </p:nvSpPr>
          <p:spPr>
            <a:xfrm>
              <a:off x="5661535" y="4573551"/>
              <a:ext cx="963199" cy="963199"/>
            </a:xfrm>
            <a:prstGeom prst="ellipse">
              <a:avLst/>
            </a:prstGeom>
            <a:no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grpSp>
      <p:sp>
        <p:nvSpPr>
          <p:cNvPr id="8" name="Text Placeholder 3"/>
          <p:cNvSpPr txBox="1">
            <a:spLocks/>
          </p:cNvSpPr>
          <p:nvPr/>
        </p:nvSpPr>
        <p:spPr bwMode="gray">
          <a:xfrm>
            <a:off x="355599" y="6352586"/>
            <a:ext cx="5239941" cy="321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57175" indent="-257175" algn="l" rtl="0" eaLnBrk="0" fontAlgn="base" hangingPunct="0">
              <a:lnSpc>
                <a:spcPct val="90000"/>
              </a:lnSpc>
              <a:spcBef>
                <a:spcPct val="45000"/>
              </a:spcBef>
              <a:spcAft>
                <a:spcPct val="0"/>
              </a:spcAft>
              <a:buClr>
                <a:schemeClr val="tx1"/>
              </a:buClr>
              <a:buSzPct val="70000"/>
              <a:buFont typeface="Wingdings" pitchFamily="2" charset="2"/>
              <a:defRPr sz="1800" kern="1200">
                <a:solidFill>
                  <a:schemeClr val="tx1"/>
                </a:solidFill>
                <a:latin typeface="+mn-lt"/>
                <a:ea typeface="MS PGothic" pitchFamily="34" charset="-128"/>
                <a:cs typeface="+mn-cs"/>
              </a:defRPr>
            </a:lvl1pPr>
            <a:lvl2pPr marL="242888" indent="-241697" algn="l" rtl="0" eaLnBrk="0" fontAlgn="base" hangingPunct="0">
              <a:lnSpc>
                <a:spcPct val="90000"/>
              </a:lnSpc>
              <a:spcBef>
                <a:spcPct val="40000"/>
              </a:spcBef>
              <a:spcAft>
                <a:spcPct val="0"/>
              </a:spcAft>
              <a:buClr>
                <a:schemeClr val="accent1"/>
              </a:buClr>
              <a:buSzPct val="70000"/>
              <a:buFont typeface="Wingdings" pitchFamily="2" charset="2"/>
              <a:buChar char="l"/>
              <a:defRPr sz="1650" kern="1200">
                <a:solidFill>
                  <a:schemeClr val="tx1"/>
                </a:solidFill>
                <a:latin typeface="+mn-lt"/>
                <a:ea typeface="Geneva" pitchFamily="68" charset="-128"/>
                <a:cs typeface="+mn-cs"/>
              </a:defRPr>
            </a:lvl2pPr>
            <a:lvl3pPr marL="450056" indent="-205979" algn="l" rtl="0" eaLnBrk="0" fontAlgn="base" hangingPunct="0">
              <a:lnSpc>
                <a:spcPct val="90000"/>
              </a:lnSpc>
              <a:spcBef>
                <a:spcPct val="25000"/>
              </a:spcBef>
              <a:spcAft>
                <a:spcPct val="25000"/>
              </a:spcAft>
              <a:buClr>
                <a:schemeClr val="accent2"/>
              </a:buClr>
              <a:buSzPct val="70000"/>
              <a:buFont typeface="Wingdings" pitchFamily="2" charset="2"/>
              <a:buChar char="l"/>
              <a:defRPr sz="1500" kern="1200">
                <a:solidFill>
                  <a:schemeClr val="tx1"/>
                </a:solidFill>
                <a:latin typeface="+mn-lt"/>
                <a:ea typeface="Geneva" pitchFamily="68" charset="-128"/>
                <a:cs typeface="+mn-cs"/>
              </a:defRPr>
            </a:lvl3pPr>
            <a:lvl4pPr marL="642938" indent="-191691" algn="l" rtl="0" eaLnBrk="0" fontAlgn="base" hangingPunct="0">
              <a:lnSpc>
                <a:spcPct val="90000"/>
              </a:lnSpc>
              <a:spcBef>
                <a:spcPct val="25000"/>
              </a:spcBef>
              <a:spcAft>
                <a:spcPct val="0"/>
              </a:spcAft>
              <a:buClr>
                <a:schemeClr val="tx1"/>
              </a:buClr>
              <a:buSzPct val="70000"/>
              <a:buFont typeface="Wingdings" pitchFamily="2" charset="2"/>
              <a:buChar char="l"/>
              <a:defRPr kern="1200">
                <a:solidFill>
                  <a:schemeClr val="tx1"/>
                </a:solidFill>
                <a:latin typeface="+mn-lt"/>
                <a:ea typeface="Geneva" pitchFamily="68" charset="-128"/>
                <a:cs typeface="+mn-cs"/>
              </a:defRPr>
            </a:lvl4pPr>
            <a:lvl5pPr marL="864394" indent="-220266" algn="l" rtl="0" eaLnBrk="0" fontAlgn="base" hangingPunct="0">
              <a:lnSpc>
                <a:spcPct val="90000"/>
              </a:lnSpc>
              <a:spcBef>
                <a:spcPct val="25000"/>
              </a:spcBef>
              <a:spcAft>
                <a:spcPct val="0"/>
              </a:spcAft>
              <a:buClr>
                <a:schemeClr val="tx2"/>
              </a:buClr>
              <a:buSzPct val="70000"/>
              <a:buFont typeface="Wingdings" pitchFamily="2" charset="2"/>
              <a:buChar char="l"/>
              <a:defRPr sz="1200" kern="1200">
                <a:solidFill>
                  <a:schemeClr val="tx1"/>
                </a:solidFill>
                <a:latin typeface="+mn-lt"/>
                <a:ea typeface="Geneva" pitchFamily="68" charset="-128"/>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pPr marL="0" indent="0" defTabSz="914400">
              <a:buClr>
                <a:srgbClr val="000000"/>
              </a:buClr>
            </a:pPr>
            <a:r>
              <a:rPr lang="en-CA" altLang="en-US" b="0" dirty="0" smtClean="0">
                <a:solidFill>
                  <a:srgbClr val="9D9FA2"/>
                </a:solidFill>
              </a:rPr>
              <a:t>CONFIDENTIAL</a:t>
            </a:r>
          </a:p>
          <a:p>
            <a:pPr marL="0" indent="0" defTabSz="914400">
              <a:buClr>
                <a:srgbClr val="000000"/>
              </a:buClr>
            </a:pPr>
            <a:r>
              <a:rPr lang="en-CA" altLang="en-US" b="0" dirty="0" smtClean="0">
                <a:solidFill>
                  <a:srgbClr val="9D9FA2"/>
                </a:solidFill>
              </a:rPr>
              <a:t>    </a:t>
            </a:r>
          </a:p>
        </p:txBody>
      </p:sp>
    </p:spTree>
    <p:extLst>
      <p:ext uri="{BB962C8B-B14F-4D97-AF65-F5344CB8AC3E}">
        <p14:creationId xmlns:p14="http://schemas.microsoft.com/office/powerpoint/2010/main" val="1208995378"/>
      </p:ext>
    </p:extLst>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WBENC Vision, Mission, Goals</a:t>
            </a:r>
            <a:endParaRPr lang="en-US" dirty="0"/>
          </a:p>
        </p:txBody>
      </p:sp>
      <p:sp>
        <p:nvSpPr>
          <p:cNvPr id="3" name="Content Placeholder 2"/>
          <p:cNvSpPr>
            <a:spLocks noGrp="1"/>
          </p:cNvSpPr>
          <p:nvPr>
            <p:ph idx="1"/>
          </p:nvPr>
        </p:nvSpPr>
        <p:spPr>
          <a:xfrm>
            <a:off x="384175" y="1147490"/>
            <a:ext cx="8378825" cy="5228596"/>
          </a:xfrm>
        </p:spPr>
        <p:txBody>
          <a:bodyPr/>
          <a:lstStyle/>
          <a:p>
            <a:r>
              <a:rPr lang="en-US" b="1" dirty="0"/>
              <a:t>Vision:  </a:t>
            </a:r>
            <a:r>
              <a:rPr lang="en-US" dirty="0"/>
              <a:t>To be the leader in women’s business development.</a:t>
            </a:r>
          </a:p>
          <a:p>
            <a:r>
              <a:rPr lang="en-US" b="1" dirty="0"/>
              <a:t>Mission:  </a:t>
            </a:r>
            <a:r>
              <a:rPr lang="en-US" dirty="0"/>
              <a:t>To fuel economic growth globally through access to opportunities, by identifying, certifying and facilitating development of women-owned businesses</a:t>
            </a:r>
            <a:r>
              <a:rPr lang="en-US" dirty="0" smtClean="0"/>
              <a:t>.</a:t>
            </a:r>
          </a:p>
          <a:p>
            <a:pPr marL="0" indent="0"/>
            <a:r>
              <a:rPr lang="en-US" b="1" dirty="0" smtClean="0"/>
              <a:t>Goals:</a:t>
            </a:r>
          </a:p>
          <a:p>
            <a:pPr marL="285750" indent="-285750">
              <a:buFont typeface="Arial" panose="020B0604020202020204" pitchFamily="34" charset="0"/>
              <a:buChar char="•"/>
            </a:pPr>
            <a:r>
              <a:rPr lang="en-US" sz="1600" dirty="0" smtClean="0"/>
              <a:t>Foster </a:t>
            </a:r>
            <a:r>
              <a:rPr lang="en-US" sz="1600" dirty="0"/>
              <a:t>diversity in the world of </a:t>
            </a:r>
            <a:r>
              <a:rPr lang="en-US" sz="1600" dirty="0" smtClean="0"/>
              <a:t>commerce </a:t>
            </a:r>
          </a:p>
          <a:p>
            <a:pPr marL="285750" indent="-285750">
              <a:buFont typeface="Arial" panose="020B0604020202020204" pitchFamily="34" charset="0"/>
              <a:buChar char="•"/>
            </a:pPr>
            <a:r>
              <a:rPr lang="en-US" sz="1600" dirty="0" smtClean="0"/>
              <a:t>Maintain strong and mutually beneficial relationships with our Regional Partner Organizations</a:t>
            </a:r>
          </a:p>
          <a:p>
            <a:pPr marL="285750" indent="-285750">
              <a:buFont typeface="Arial" panose="020B0604020202020204" pitchFamily="34" charset="0"/>
              <a:buChar char="•"/>
            </a:pPr>
            <a:r>
              <a:rPr lang="en-US" sz="1600" dirty="0" smtClean="0"/>
              <a:t>Broaden </a:t>
            </a:r>
            <a:r>
              <a:rPr lang="en-US" sz="1600" dirty="0"/>
              <a:t>our reach and focus on </a:t>
            </a:r>
            <a:r>
              <a:rPr lang="en-US" sz="1600" dirty="0" smtClean="0"/>
              <a:t>growth and sustainability throughout </a:t>
            </a:r>
            <a:r>
              <a:rPr lang="en-US" sz="1600" dirty="0"/>
              <a:t>our </a:t>
            </a:r>
            <a:r>
              <a:rPr lang="en-US" sz="1600" dirty="0" smtClean="0"/>
              <a:t>network</a:t>
            </a:r>
          </a:p>
          <a:p>
            <a:pPr marL="285750" indent="-285750">
              <a:buFont typeface="Arial" panose="020B0604020202020204" pitchFamily="34" charset="0"/>
              <a:buChar char="•"/>
            </a:pPr>
            <a:r>
              <a:rPr lang="en-US" sz="1600" dirty="0" smtClean="0"/>
              <a:t>Consistently deliver a value proposition to our constituency groups based upon our standard C.O.R.E. platform</a:t>
            </a:r>
          </a:p>
          <a:p>
            <a:pPr marL="671513" lvl="3" indent="-285750">
              <a:buFont typeface="Arial" panose="020B0604020202020204" pitchFamily="34" charset="0"/>
              <a:buChar char="•"/>
            </a:pPr>
            <a:r>
              <a:rPr lang="en-US" sz="1600" b="1" dirty="0" smtClean="0"/>
              <a:t>C</a:t>
            </a:r>
            <a:r>
              <a:rPr lang="en-US" sz="1600" dirty="0" smtClean="0"/>
              <a:t>ertification</a:t>
            </a:r>
          </a:p>
          <a:p>
            <a:pPr marL="671513" lvl="3" indent="-285750">
              <a:buFont typeface="Arial" panose="020B0604020202020204" pitchFamily="34" charset="0"/>
              <a:buChar char="•"/>
            </a:pPr>
            <a:r>
              <a:rPr lang="en-US" sz="1600" b="1" dirty="0" smtClean="0"/>
              <a:t>O</a:t>
            </a:r>
            <a:r>
              <a:rPr lang="en-US" sz="1600" dirty="0" smtClean="0"/>
              <a:t>pportunities</a:t>
            </a:r>
          </a:p>
          <a:p>
            <a:pPr marL="671513" lvl="3" indent="-285750">
              <a:buFont typeface="Arial" panose="020B0604020202020204" pitchFamily="34" charset="0"/>
              <a:buChar char="•"/>
            </a:pPr>
            <a:r>
              <a:rPr lang="en-US" sz="1600" b="1" dirty="0" smtClean="0"/>
              <a:t>R</a:t>
            </a:r>
            <a:r>
              <a:rPr lang="en-US" sz="1600" dirty="0" smtClean="0"/>
              <a:t>esources</a:t>
            </a:r>
          </a:p>
          <a:p>
            <a:pPr marL="671513" lvl="3" indent="-285750">
              <a:buFont typeface="Arial" panose="020B0604020202020204" pitchFamily="34" charset="0"/>
              <a:buChar char="•"/>
            </a:pPr>
            <a:r>
              <a:rPr lang="en-US" sz="1600" b="1" dirty="0" smtClean="0"/>
              <a:t>E</a:t>
            </a:r>
            <a:r>
              <a:rPr lang="en-US" sz="1600" dirty="0" smtClean="0"/>
              <a:t>ngagement</a:t>
            </a:r>
          </a:p>
          <a:p>
            <a:pPr marL="285750" indent="-285750">
              <a:buFont typeface="Arial" panose="020B0604020202020204" pitchFamily="34" charset="0"/>
              <a:buChar char="•"/>
            </a:pPr>
            <a:r>
              <a:rPr lang="en-US" sz="1600" dirty="0" smtClean="0"/>
              <a:t>Maintain </a:t>
            </a:r>
            <a:r>
              <a:rPr lang="en-US" sz="1600" dirty="0"/>
              <a:t>our superior branded reputation, </a:t>
            </a:r>
            <a:r>
              <a:rPr lang="en-US" sz="1600" dirty="0" smtClean="0"/>
              <a:t>while adapting to </a:t>
            </a:r>
            <a:r>
              <a:rPr lang="en-US" sz="1600" dirty="0"/>
              <a:t>the evolving needs of our </a:t>
            </a:r>
            <a:r>
              <a:rPr lang="en-US" sz="1600" dirty="0" smtClean="0"/>
              <a:t>constituents</a:t>
            </a:r>
            <a:r>
              <a:rPr lang="en-US" sz="1600" dirty="0"/>
              <a:t> </a:t>
            </a:r>
          </a:p>
        </p:txBody>
      </p:sp>
    </p:spTree>
    <p:extLst>
      <p:ext uri="{BB962C8B-B14F-4D97-AF65-F5344CB8AC3E}">
        <p14:creationId xmlns:p14="http://schemas.microsoft.com/office/powerpoint/2010/main" val="3957456208"/>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Approach to Strategic Plan Execution</a:t>
            </a:r>
            <a:endParaRPr lang="en-US" dirty="0"/>
          </a:p>
        </p:txBody>
      </p:sp>
      <p:sp>
        <p:nvSpPr>
          <p:cNvPr id="3" name="Content Placeholder 2"/>
          <p:cNvSpPr>
            <a:spLocks noGrp="1"/>
          </p:cNvSpPr>
          <p:nvPr>
            <p:ph idx="1"/>
          </p:nvPr>
        </p:nvSpPr>
        <p:spPr>
          <a:xfrm>
            <a:off x="590643" y="1040320"/>
            <a:ext cx="7965890" cy="5309680"/>
          </a:xfrm>
        </p:spPr>
        <p:txBody>
          <a:bodyPr/>
          <a:lstStyle/>
          <a:p>
            <a:pPr marL="0" indent="0"/>
            <a:r>
              <a:rPr lang="en-US" b="1" i="1" dirty="0" smtClean="0">
                <a:latin typeface="Calibri" panose="020F0502020204030204" pitchFamily="34" charset="0"/>
              </a:rPr>
              <a:t>Successful execution of the WBENC Strategic Plan required a coordinated and collaborative approach. To accomplish our goals, this effort was broken down into three elements - Growth, CORE, and Governance.</a:t>
            </a:r>
          </a:p>
          <a:p>
            <a:pPr marL="0" indent="0"/>
            <a:endParaRPr lang="en-US" b="1" dirty="0" smtClean="0">
              <a:latin typeface="Calibri" panose="020F0502020204030204" pitchFamily="34" charset="0"/>
            </a:endParaRPr>
          </a:p>
          <a:p>
            <a:pPr lvl="1"/>
            <a:r>
              <a:rPr lang="en-US" sz="1950" b="1" dirty="0" smtClean="0">
                <a:latin typeface="Calibri" panose="020F0502020204030204" pitchFamily="34" charset="0"/>
              </a:rPr>
              <a:t>GROWTH</a:t>
            </a:r>
          </a:p>
          <a:p>
            <a:pPr lvl="2"/>
            <a:r>
              <a:rPr lang="en-US" sz="1800" dirty="0" smtClean="0">
                <a:latin typeface="Calibri" panose="020F0502020204030204" pitchFamily="34" charset="0"/>
              </a:rPr>
              <a:t>Deliver </a:t>
            </a:r>
            <a:r>
              <a:rPr lang="en-US" sz="1800" dirty="0">
                <a:latin typeface="Calibri" panose="020F0502020204030204" pitchFamily="34" charset="0"/>
              </a:rPr>
              <a:t>a network model which positions WBENC and its partners for scalable and sustainable </a:t>
            </a:r>
            <a:r>
              <a:rPr lang="en-US" sz="1800" dirty="0" smtClean="0">
                <a:latin typeface="Calibri" panose="020F0502020204030204" pitchFamily="34" charset="0"/>
              </a:rPr>
              <a:t>growth</a:t>
            </a:r>
          </a:p>
          <a:p>
            <a:pPr lvl="1"/>
            <a:r>
              <a:rPr lang="en-US" sz="1950" b="1" dirty="0" smtClean="0">
                <a:latin typeface="Calibri" panose="020F0502020204030204" pitchFamily="34" charset="0"/>
              </a:rPr>
              <a:t>CORE</a:t>
            </a:r>
            <a:r>
              <a:rPr lang="en-US" sz="1950" dirty="0" smtClean="0">
                <a:latin typeface="Calibri" panose="020F0502020204030204" pitchFamily="34" charset="0"/>
              </a:rPr>
              <a:t> </a:t>
            </a:r>
          </a:p>
          <a:p>
            <a:pPr lvl="2"/>
            <a:r>
              <a:rPr lang="en-US" sz="1800" dirty="0" smtClean="0">
                <a:latin typeface="Calibri" panose="020F0502020204030204" pitchFamily="34" charset="0"/>
              </a:rPr>
              <a:t>Create </a:t>
            </a:r>
            <a:r>
              <a:rPr lang="en-US" sz="1800" dirty="0">
                <a:latin typeface="Calibri" panose="020F0502020204030204" pitchFamily="34" charset="0"/>
              </a:rPr>
              <a:t>a design that ensures WBENC and its network delivers to our CORE value proposition, is aligned with our mission of furthering women’s business development and leverages the WBENC brand </a:t>
            </a:r>
            <a:endParaRPr lang="en-US" sz="1800" dirty="0" smtClean="0">
              <a:latin typeface="Calibri" panose="020F0502020204030204" pitchFamily="34" charset="0"/>
            </a:endParaRPr>
          </a:p>
          <a:p>
            <a:pPr lvl="1"/>
            <a:r>
              <a:rPr lang="en-US" sz="1950" b="1" dirty="0" smtClean="0">
                <a:latin typeface="Calibri" panose="020F0502020204030204" pitchFamily="34" charset="0"/>
              </a:rPr>
              <a:t>GOVERNANCE</a:t>
            </a:r>
            <a:r>
              <a:rPr lang="en-US" sz="1950" dirty="0" smtClean="0">
                <a:latin typeface="Calibri" panose="020F0502020204030204" pitchFamily="34" charset="0"/>
              </a:rPr>
              <a:t> </a:t>
            </a:r>
          </a:p>
          <a:p>
            <a:pPr lvl="2"/>
            <a:r>
              <a:rPr lang="en-US" sz="1800" dirty="0" smtClean="0">
                <a:latin typeface="Calibri" panose="020F0502020204030204" pitchFamily="34" charset="0"/>
              </a:rPr>
              <a:t>Deliver </a:t>
            </a:r>
            <a:r>
              <a:rPr lang="en-US" sz="1800" dirty="0">
                <a:latin typeface="Calibri" panose="020F0502020204030204" pitchFamily="34" charset="0"/>
              </a:rPr>
              <a:t>a relationship model which provides clarity </a:t>
            </a:r>
            <a:r>
              <a:rPr lang="en-US" sz="1800" dirty="0" smtClean="0">
                <a:latin typeface="Calibri" panose="020F0502020204030204" pitchFamily="34" charset="0"/>
              </a:rPr>
              <a:t>of responsibilities </a:t>
            </a:r>
            <a:r>
              <a:rPr lang="en-US" sz="1800" dirty="0">
                <a:latin typeface="Calibri" panose="020F0502020204030204" pitchFamily="34" charset="0"/>
              </a:rPr>
              <a:t>and </a:t>
            </a:r>
            <a:r>
              <a:rPr lang="en-US" sz="1800" dirty="0" smtClean="0">
                <a:latin typeface="Calibri" panose="020F0502020204030204" pitchFamily="34" charset="0"/>
              </a:rPr>
              <a:t>outcomes</a:t>
            </a:r>
          </a:p>
          <a:p>
            <a:pPr marL="118269" lvl="1" indent="0">
              <a:buNone/>
            </a:pPr>
            <a:r>
              <a:rPr lang="en-US" sz="1800" b="1" dirty="0" smtClean="0">
                <a:latin typeface="Calibri" panose="020F0502020204030204" pitchFamily="34" charset="0"/>
                <a:ea typeface="MS PGothic" pitchFamily="34" charset="-128"/>
              </a:rPr>
              <a:t>…and </a:t>
            </a:r>
            <a:r>
              <a:rPr lang="en-US" sz="1800" b="1" dirty="0">
                <a:latin typeface="Calibri" panose="020F0502020204030204" pitchFamily="34" charset="0"/>
                <a:ea typeface="MS PGothic" pitchFamily="34" charset="-128"/>
              </a:rPr>
              <a:t>an underlying communication strategy to ensure consistency of messaging and inclusion of stakeholders</a:t>
            </a:r>
            <a:r>
              <a:rPr lang="en-US" sz="1800" b="1" dirty="0" smtClean="0">
                <a:latin typeface="Calibri" panose="020F0502020204030204" pitchFamily="34" charset="0"/>
                <a:ea typeface="MS PGothic" pitchFamily="34" charset="-128"/>
              </a:rPr>
              <a:t>.</a:t>
            </a:r>
            <a:endParaRPr lang="en-US" sz="1800" dirty="0" smtClean="0">
              <a:latin typeface="Calibri" panose="020F0502020204030204" pitchFamily="34" charset="0"/>
            </a:endParaRPr>
          </a:p>
        </p:txBody>
      </p:sp>
    </p:spTree>
    <p:extLst>
      <p:ext uri="{BB962C8B-B14F-4D97-AF65-F5344CB8AC3E}">
        <p14:creationId xmlns:p14="http://schemas.microsoft.com/office/powerpoint/2010/main" val="2739972585"/>
      </p:ext>
    </p:extLst>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WBENC STRATEGY EXECUTION</a:t>
            </a:r>
            <a:endParaRPr lang="en-US" dirty="0"/>
          </a:p>
        </p:txBody>
      </p:sp>
      <p:sp>
        <p:nvSpPr>
          <p:cNvPr id="6" name="TextBox 5"/>
          <p:cNvSpPr txBox="1"/>
          <p:nvPr/>
        </p:nvSpPr>
        <p:spPr>
          <a:xfrm>
            <a:off x="2728775" y="932550"/>
            <a:ext cx="3509948" cy="369332"/>
          </a:xfrm>
          <a:prstGeom prst="rect">
            <a:avLst/>
          </a:prstGeom>
          <a:noFill/>
        </p:spPr>
        <p:txBody>
          <a:bodyPr wrap="square" rtlCol="0">
            <a:spAutoFit/>
          </a:bodyPr>
          <a:lstStyle/>
          <a:p>
            <a:pPr algn="ctr" eaLnBrk="0" hangingPunct="0"/>
            <a:r>
              <a:rPr lang="en-US" dirty="0" smtClean="0">
                <a:solidFill>
                  <a:srgbClr val="000000"/>
                </a:solidFill>
                <a:latin typeface="Arial" panose="020B0604020202020204" pitchFamily="34" charset="0"/>
                <a:ea typeface="MS PGothic" panose="020B0600070205080204" pitchFamily="34" charset="-128"/>
              </a:rPr>
              <a:t>CORE Deliverables</a:t>
            </a:r>
            <a:endParaRPr lang="en-US" dirty="0">
              <a:solidFill>
                <a:srgbClr val="000000"/>
              </a:solidFill>
              <a:latin typeface="Arial" panose="020B0604020202020204" pitchFamily="34" charset="0"/>
              <a:ea typeface="MS PGothic" panose="020B0600070205080204" pitchFamily="34" charset="-128"/>
            </a:endParaRPr>
          </a:p>
        </p:txBody>
      </p:sp>
      <p:sp>
        <p:nvSpPr>
          <p:cNvPr id="7" name="TextBox 6"/>
          <p:cNvSpPr txBox="1"/>
          <p:nvPr/>
        </p:nvSpPr>
        <p:spPr>
          <a:xfrm>
            <a:off x="384176" y="1373690"/>
            <a:ext cx="8378826" cy="1200329"/>
          </a:xfrm>
          <a:prstGeom prst="rect">
            <a:avLst/>
          </a:prstGeom>
          <a:noFill/>
          <a:ln>
            <a:solidFill>
              <a:schemeClr val="accent1"/>
            </a:solidFill>
          </a:ln>
        </p:spPr>
        <p:txBody>
          <a:bodyPr wrap="square" rtlCol="0">
            <a:spAutoFit/>
          </a:bodyPr>
          <a:lstStyle/>
          <a:p>
            <a:pPr marL="285750" indent="-285750" defTabSz="342900" fontAlgn="auto">
              <a:spcBef>
                <a:spcPts val="0"/>
              </a:spcBef>
              <a:spcAft>
                <a:spcPts val="0"/>
              </a:spcAft>
              <a:buFont typeface="Arial" panose="020B0604020202020204" pitchFamily="34" charset="0"/>
              <a:buChar char="•"/>
              <a:defRPr/>
            </a:pPr>
            <a:r>
              <a:rPr lang="en-US" b="0" dirty="0">
                <a:solidFill>
                  <a:srgbClr val="000000"/>
                </a:solidFill>
                <a:latin typeface="Arial" panose="020B0604020202020204" pitchFamily="34" charset="0"/>
                <a:ea typeface="Calibri"/>
                <a:cs typeface="Times New Roman"/>
              </a:rPr>
              <a:t>Define Programs and Services aligned with CORE value proposition and strategic plan goals</a:t>
            </a:r>
          </a:p>
          <a:p>
            <a:pPr marL="285750" indent="-285750" defTabSz="342900" fontAlgn="auto">
              <a:spcBef>
                <a:spcPts val="0"/>
              </a:spcBef>
              <a:spcAft>
                <a:spcPts val="0"/>
              </a:spcAft>
              <a:buFont typeface="Arial" panose="020B0604020202020204" pitchFamily="34" charset="0"/>
              <a:buChar char="•"/>
              <a:defRPr/>
            </a:pPr>
            <a:r>
              <a:rPr lang="en-US" b="0" dirty="0">
                <a:solidFill>
                  <a:srgbClr val="000000"/>
                </a:solidFill>
                <a:latin typeface="Arial" panose="020B0604020202020204" pitchFamily="34" charset="0"/>
                <a:ea typeface="Calibri"/>
                <a:cs typeface="Times New Roman"/>
              </a:rPr>
              <a:t>Establish standards for content and delivery of </a:t>
            </a:r>
            <a:r>
              <a:rPr lang="en-US" b="0" dirty="0" smtClean="0">
                <a:solidFill>
                  <a:srgbClr val="000000"/>
                </a:solidFill>
                <a:latin typeface="Arial" panose="020B0604020202020204" pitchFamily="34" charset="0"/>
                <a:ea typeface="Calibri"/>
                <a:cs typeface="Times New Roman"/>
              </a:rPr>
              <a:t>programs</a:t>
            </a:r>
            <a:endParaRPr lang="en-US" b="0" dirty="0">
              <a:solidFill>
                <a:srgbClr val="000000"/>
              </a:solidFill>
              <a:latin typeface="Arial" panose="020B0604020202020204" pitchFamily="34" charset="0"/>
              <a:ea typeface="Calibri"/>
              <a:cs typeface="Times New Roman"/>
            </a:endParaRPr>
          </a:p>
          <a:p>
            <a:pPr marL="285750" indent="-285750" defTabSz="342900" fontAlgn="auto">
              <a:spcBef>
                <a:spcPts val="0"/>
              </a:spcBef>
              <a:spcAft>
                <a:spcPts val="0"/>
              </a:spcAft>
              <a:buFont typeface="Arial" panose="020B0604020202020204" pitchFamily="34" charset="0"/>
              <a:buChar char="•"/>
              <a:defRPr/>
            </a:pPr>
            <a:r>
              <a:rPr lang="en-US" b="0" dirty="0">
                <a:solidFill>
                  <a:srgbClr val="000000"/>
                </a:solidFill>
                <a:latin typeface="Arial" panose="020B0604020202020204" pitchFamily="34" charset="0"/>
                <a:ea typeface="Calibri"/>
                <a:cs typeface="Times New Roman"/>
              </a:rPr>
              <a:t>Develop and implement CORE elements in phases</a:t>
            </a:r>
          </a:p>
        </p:txBody>
      </p:sp>
      <p:graphicFrame>
        <p:nvGraphicFramePr>
          <p:cNvPr id="29" name="Content Placeholder 28"/>
          <p:cNvGraphicFramePr>
            <a:graphicFrameLocks noGrp="1"/>
          </p:cNvGraphicFramePr>
          <p:nvPr>
            <p:ph idx="1"/>
            <p:extLst/>
          </p:nvPr>
        </p:nvGraphicFramePr>
        <p:xfrm>
          <a:off x="4404524" y="3939972"/>
          <a:ext cx="2180185" cy="1388448"/>
        </p:xfrm>
        <a:graphic>
          <a:graphicData uri="http://schemas.openxmlformats.org/drawingml/2006/table">
            <a:tbl>
              <a:tblPr>
                <a:tableStyleId>{2D5ABB26-0587-4C30-8999-92F81FD0307C}</a:tableStyleId>
              </a:tblPr>
              <a:tblGrid>
                <a:gridCol w="2180185">
                  <a:extLst>
                    <a:ext uri="{9D8B030D-6E8A-4147-A177-3AD203B41FA5}">
                      <a16:colId xmlns="" xmlns:a16="http://schemas.microsoft.com/office/drawing/2014/main" val="1961067210"/>
                    </a:ext>
                  </a:extLst>
                </a:gridCol>
              </a:tblGrid>
              <a:tr h="67541">
                <a:tc>
                  <a:txBody>
                    <a:bodyPr/>
                    <a:lstStyle/>
                    <a:p>
                      <a:pPr algn="l" fontAlgn="b"/>
                      <a:endParaRPr lang="en-US" sz="1000" b="0" i="0" u="none" strike="noStrike" dirty="0">
                        <a:solidFill>
                          <a:srgbClr val="000000"/>
                        </a:solidFill>
                        <a:effectLst/>
                        <a:latin typeface="Calibri" panose="020F0502020204030204" pitchFamily="34" charset="0"/>
                      </a:endParaRPr>
                    </a:p>
                  </a:txBody>
                  <a:tcPr marL="1872" marR="1872" marT="1872" marB="0" anchor="b"/>
                </a:tc>
                <a:extLst>
                  <a:ext uri="{0D108BD9-81ED-4DB2-BD59-A6C34878D82A}">
                    <a16:rowId xmlns="" xmlns:a16="http://schemas.microsoft.com/office/drawing/2014/main" val="3629671032"/>
                  </a:ext>
                </a:extLst>
              </a:tr>
              <a:tr h="67541">
                <a:tc>
                  <a:txBody>
                    <a:bodyPr/>
                    <a:lstStyle/>
                    <a:p>
                      <a:pPr algn="l" fontAlgn="b"/>
                      <a:r>
                        <a:rPr lang="en-US" sz="1000" u="none" strike="noStrike" dirty="0">
                          <a:effectLst/>
                        </a:rPr>
                        <a:t>Welcome Letter/Email</a:t>
                      </a:r>
                      <a:endParaRPr lang="en-US" sz="1000" b="0" i="0" u="none" strike="noStrike" dirty="0">
                        <a:solidFill>
                          <a:srgbClr val="000000"/>
                        </a:solidFill>
                        <a:effectLst/>
                        <a:latin typeface="Calibri" panose="020F0502020204030204" pitchFamily="34" charset="0"/>
                      </a:endParaRPr>
                    </a:p>
                  </a:txBody>
                  <a:tcPr marL="1872" marR="1872" marT="1872" marB="0" anchor="b"/>
                </a:tc>
                <a:extLst>
                  <a:ext uri="{0D108BD9-81ED-4DB2-BD59-A6C34878D82A}">
                    <a16:rowId xmlns="" xmlns:a16="http://schemas.microsoft.com/office/drawing/2014/main" val="3282550569"/>
                  </a:ext>
                </a:extLst>
              </a:tr>
              <a:tr h="67541">
                <a:tc>
                  <a:txBody>
                    <a:bodyPr/>
                    <a:lstStyle/>
                    <a:p>
                      <a:pPr algn="l" fontAlgn="b"/>
                      <a:r>
                        <a:rPr lang="en-US" sz="1000" u="none" strike="noStrike">
                          <a:effectLst/>
                        </a:rPr>
                        <a:t>Marketing Kit</a:t>
                      </a:r>
                      <a:endParaRPr lang="en-US" sz="1000" b="0" i="0" u="none" strike="noStrike">
                        <a:solidFill>
                          <a:srgbClr val="000000"/>
                        </a:solidFill>
                        <a:effectLst/>
                        <a:latin typeface="Calibri" panose="020F0502020204030204" pitchFamily="34" charset="0"/>
                      </a:endParaRPr>
                    </a:p>
                  </a:txBody>
                  <a:tcPr marL="1872" marR="1872" marT="1872" marB="0" anchor="b"/>
                </a:tc>
                <a:extLst>
                  <a:ext uri="{0D108BD9-81ED-4DB2-BD59-A6C34878D82A}">
                    <a16:rowId xmlns="" xmlns:a16="http://schemas.microsoft.com/office/drawing/2014/main" val="2272083560"/>
                  </a:ext>
                </a:extLst>
              </a:tr>
              <a:tr h="67541">
                <a:tc>
                  <a:txBody>
                    <a:bodyPr/>
                    <a:lstStyle/>
                    <a:p>
                      <a:pPr algn="l" fontAlgn="b"/>
                      <a:r>
                        <a:rPr lang="en-US" sz="1000" u="none" strike="noStrike">
                          <a:effectLst/>
                        </a:rPr>
                        <a:t>Resource List</a:t>
                      </a:r>
                      <a:endParaRPr lang="en-US" sz="1000" b="0" i="0" u="none" strike="noStrike">
                        <a:solidFill>
                          <a:srgbClr val="000000"/>
                        </a:solidFill>
                        <a:effectLst/>
                        <a:latin typeface="Calibri" panose="020F0502020204030204" pitchFamily="34" charset="0"/>
                      </a:endParaRPr>
                    </a:p>
                  </a:txBody>
                  <a:tcPr marL="1872" marR="1872" marT="1872" marB="0" anchor="b"/>
                </a:tc>
                <a:extLst>
                  <a:ext uri="{0D108BD9-81ED-4DB2-BD59-A6C34878D82A}">
                    <a16:rowId xmlns="" xmlns:a16="http://schemas.microsoft.com/office/drawing/2014/main" val="3713432150"/>
                  </a:ext>
                </a:extLst>
              </a:tr>
              <a:tr h="125300">
                <a:tc>
                  <a:txBody>
                    <a:bodyPr/>
                    <a:lstStyle/>
                    <a:p>
                      <a:pPr algn="l" fontAlgn="b"/>
                      <a:r>
                        <a:rPr lang="en-US" sz="1000" u="none" strike="noStrike" dirty="0">
                          <a:effectLst/>
                        </a:rPr>
                        <a:t>WBENC Overview </a:t>
                      </a:r>
                      <a:endParaRPr lang="en-US" sz="1000" b="0" i="0" u="none" strike="noStrike" dirty="0">
                        <a:solidFill>
                          <a:srgbClr val="000000"/>
                        </a:solidFill>
                        <a:effectLst/>
                        <a:latin typeface="Calibri" panose="020F0502020204030204" pitchFamily="34" charset="0"/>
                      </a:endParaRPr>
                    </a:p>
                  </a:txBody>
                  <a:tcPr marL="1872" marR="1872" marT="1872" marB="0" anchor="b"/>
                </a:tc>
                <a:extLst>
                  <a:ext uri="{0D108BD9-81ED-4DB2-BD59-A6C34878D82A}">
                    <a16:rowId xmlns="" xmlns:a16="http://schemas.microsoft.com/office/drawing/2014/main" val="3553180052"/>
                  </a:ext>
                </a:extLst>
              </a:tr>
              <a:tr h="67541">
                <a:tc>
                  <a:txBody>
                    <a:bodyPr/>
                    <a:lstStyle/>
                    <a:p>
                      <a:pPr algn="l" fontAlgn="b"/>
                      <a:r>
                        <a:rPr lang="en-US" sz="1000" u="none" strike="noStrike">
                          <a:effectLst/>
                        </a:rPr>
                        <a:t>WBENC Structure and RPO Structure</a:t>
                      </a:r>
                      <a:endParaRPr lang="en-US" sz="1000" b="0" i="0" u="none" strike="noStrike">
                        <a:solidFill>
                          <a:srgbClr val="000000"/>
                        </a:solidFill>
                        <a:effectLst/>
                        <a:latin typeface="Calibri" panose="020F0502020204030204" pitchFamily="34" charset="0"/>
                      </a:endParaRPr>
                    </a:p>
                  </a:txBody>
                  <a:tcPr marL="1872" marR="1872" marT="1872" marB="0" anchor="b"/>
                </a:tc>
                <a:extLst>
                  <a:ext uri="{0D108BD9-81ED-4DB2-BD59-A6C34878D82A}">
                    <a16:rowId xmlns="" xmlns:a16="http://schemas.microsoft.com/office/drawing/2014/main" val="1427627584"/>
                  </a:ext>
                </a:extLst>
              </a:tr>
              <a:tr h="67541">
                <a:tc>
                  <a:txBody>
                    <a:bodyPr/>
                    <a:lstStyle/>
                    <a:p>
                      <a:pPr algn="l" fontAlgn="b"/>
                      <a:r>
                        <a:rPr lang="en-US" sz="1000" u="none" strike="noStrike">
                          <a:effectLst/>
                        </a:rPr>
                        <a:t>How to get involved at national level</a:t>
                      </a:r>
                      <a:endParaRPr lang="en-US" sz="1000" b="0" i="0" u="none" strike="noStrike">
                        <a:solidFill>
                          <a:srgbClr val="000000"/>
                        </a:solidFill>
                        <a:effectLst/>
                        <a:latin typeface="Calibri" panose="020F0502020204030204" pitchFamily="34" charset="0"/>
                      </a:endParaRPr>
                    </a:p>
                  </a:txBody>
                  <a:tcPr marL="1872" marR="1872" marT="1872" marB="0" anchor="b"/>
                </a:tc>
                <a:extLst>
                  <a:ext uri="{0D108BD9-81ED-4DB2-BD59-A6C34878D82A}">
                    <a16:rowId xmlns="" xmlns:a16="http://schemas.microsoft.com/office/drawing/2014/main" val="225086919"/>
                  </a:ext>
                </a:extLst>
              </a:tr>
              <a:tr h="67541">
                <a:tc>
                  <a:txBody>
                    <a:bodyPr/>
                    <a:lstStyle/>
                    <a:p>
                      <a:pPr algn="l" fontAlgn="b"/>
                      <a:r>
                        <a:rPr lang="en-US" sz="1000" u="none" strike="noStrike">
                          <a:effectLst/>
                        </a:rPr>
                        <a:t>How to get involved at regional level</a:t>
                      </a:r>
                      <a:endParaRPr lang="en-US" sz="1000" b="0" i="0" u="none" strike="noStrike">
                        <a:solidFill>
                          <a:srgbClr val="000000"/>
                        </a:solidFill>
                        <a:effectLst/>
                        <a:latin typeface="Calibri" panose="020F0502020204030204" pitchFamily="34" charset="0"/>
                      </a:endParaRPr>
                    </a:p>
                  </a:txBody>
                  <a:tcPr marL="1872" marR="1872" marT="1872" marB="0" anchor="b"/>
                </a:tc>
                <a:extLst>
                  <a:ext uri="{0D108BD9-81ED-4DB2-BD59-A6C34878D82A}">
                    <a16:rowId xmlns="" xmlns:a16="http://schemas.microsoft.com/office/drawing/2014/main" val="2713321494"/>
                  </a:ext>
                </a:extLst>
              </a:tr>
              <a:tr h="67541">
                <a:tc>
                  <a:txBody>
                    <a:bodyPr/>
                    <a:lstStyle/>
                    <a:p>
                      <a:pPr algn="l" fontAlgn="b"/>
                      <a:r>
                        <a:rPr lang="en-US" sz="1000" u="none" strike="noStrike" dirty="0">
                          <a:effectLst/>
                        </a:rPr>
                        <a:t>WBENC Link Training</a:t>
                      </a:r>
                      <a:endParaRPr lang="en-US" sz="1000" b="0" i="0" u="none" strike="noStrike" dirty="0">
                        <a:solidFill>
                          <a:srgbClr val="000000"/>
                        </a:solidFill>
                        <a:effectLst/>
                        <a:latin typeface="Calibri" panose="020F0502020204030204" pitchFamily="34" charset="0"/>
                      </a:endParaRPr>
                    </a:p>
                  </a:txBody>
                  <a:tcPr marL="1872" marR="1872" marT="1872" marB="0" anchor="b"/>
                </a:tc>
                <a:extLst>
                  <a:ext uri="{0D108BD9-81ED-4DB2-BD59-A6C34878D82A}">
                    <a16:rowId xmlns="" xmlns:a16="http://schemas.microsoft.com/office/drawing/2014/main" val="99524538"/>
                  </a:ext>
                </a:extLst>
              </a:tr>
            </a:tbl>
          </a:graphicData>
        </a:graphic>
      </p:graphicFrame>
      <p:grpSp>
        <p:nvGrpSpPr>
          <p:cNvPr id="8" name="Group 7"/>
          <p:cNvGrpSpPr/>
          <p:nvPr/>
        </p:nvGrpSpPr>
        <p:grpSpPr>
          <a:xfrm>
            <a:off x="877456" y="3205011"/>
            <a:ext cx="1499213" cy="591127"/>
            <a:chOff x="7178" y="489327"/>
            <a:chExt cx="1923583" cy="626577"/>
          </a:xfrm>
        </p:grpSpPr>
        <p:sp>
          <p:nvSpPr>
            <p:cNvPr id="24" name="Chevron 23"/>
            <p:cNvSpPr/>
            <p:nvPr/>
          </p:nvSpPr>
          <p:spPr>
            <a:xfrm>
              <a:off x="7178" y="489327"/>
              <a:ext cx="1923583" cy="626577"/>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5" name="Chevron 4"/>
            <p:cNvSpPr txBox="1"/>
            <p:nvPr/>
          </p:nvSpPr>
          <p:spPr>
            <a:xfrm>
              <a:off x="320467" y="489327"/>
              <a:ext cx="1297006" cy="6265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6007" tIns="18669" rIns="18669" bIns="18669" numCol="1" spcCol="1270" anchor="ctr" anchorCtr="0">
              <a:noAutofit/>
            </a:bodyPr>
            <a:lstStyle/>
            <a:p>
              <a:pPr algn="ctr" defTabSz="622300" eaLnBrk="0" hangingPunct="0">
                <a:lnSpc>
                  <a:spcPct val="90000"/>
                </a:lnSpc>
                <a:spcAft>
                  <a:spcPct val="35000"/>
                </a:spcAft>
              </a:pPr>
              <a:r>
                <a:rPr lang="en-US" sz="1050" dirty="0" smtClean="0">
                  <a:solidFill>
                    <a:srgbClr val="FFFFFF"/>
                  </a:solidFill>
                </a:rPr>
                <a:t>Confirm CORE Element</a:t>
              </a:r>
              <a:endParaRPr lang="en-US" sz="1050" dirty="0">
                <a:solidFill>
                  <a:srgbClr val="FFFFFF"/>
                </a:solidFill>
              </a:endParaRPr>
            </a:p>
          </p:txBody>
        </p:sp>
      </p:grpSp>
      <p:grpSp>
        <p:nvGrpSpPr>
          <p:cNvPr id="9" name="Group 8"/>
          <p:cNvGrpSpPr/>
          <p:nvPr/>
        </p:nvGrpSpPr>
        <p:grpSpPr>
          <a:xfrm>
            <a:off x="2021832" y="3205011"/>
            <a:ext cx="1499213" cy="591127"/>
            <a:chOff x="1714972" y="489327"/>
            <a:chExt cx="1923583" cy="626577"/>
          </a:xfrm>
        </p:grpSpPr>
        <p:sp>
          <p:nvSpPr>
            <p:cNvPr id="22" name="Chevron 21"/>
            <p:cNvSpPr/>
            <p:nvPr/>
          </p:nvSpPr>
          <p:spPr>
            <a:xfrm>
              <a:off x="1714972" y="489327"/>
              <a:ext cx="1923583" cy="626577"/>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3" name="Chevron 6"/>
            <p:cNvSpPr txBox="1"/>
            <p:nvPr/>
          </p:nvSpPr>
          <p:spPr>
            <a:xfrm>
              <a:off x="2028261" y="489327"/>
              <a:ext cx="1297006" cy="6265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6007" tIns="18669" rIns="18669" bIns="18669" numCol="1" spcCol="1270" anchor="ctr" anchorCtr="0">
              <a:noAutofit/>
            </a:bodyPr>
            <a:lstStyle/>
            <a:p>
              <a:pPr algn="ctr" defTabSz="622300" eaLnBrk="0" hangingPunct="0">
                <a:lnSpc>
                  <a:spcPct val="90000"/>
                </a:lnSpc>
                <a:spcAft>
                  <a:spcPct val="35000"/>
                </a:spcAft>
              </a:pPr>
              <a:r>
                <a:rPr lang="en-US" sz="1050" dirty="0" smtClean="0">
                  <a:solidFill>
                    <a:srgbClr val="FFFFFF"/>
                  </a:solidFill>
                </a:rPr>
                <a:t>Set Objectives</a:t>
              </a:r>
              <a:endParaRPr lang="en-US" sz="1050" dirty="0">
                <a:solidFill>
                  <a:srgbClr val="FFFFFF"/>
                </a:solidFill>
              </a:endParaRPr>
            </a:p>
          </p:txBody>
        </p:sp>
      </p:grpSp>
      <p:grpSp>
        <p:nvGrpSpPr>
          <p:cNvPr id="10" name="Group 9"/>
          <p:cNvGrpSpPr/>
          <p:nvPr/>
        </p:nvGrpSpPr>
        <p:grpSpPr>
          <a:xfrm>
            <a:off x="3113078" y="3205011"/>
            <a:ext cx="1499213" cy="591127"/>
            <a:chOff x="3422767" y="489327"/>
            <a:chExt cx="1923583" cy="626577"/>
          </a:xfrm>
        </p:grpSpPr>
        <p:sp>
          <p:nvSpPr>
            <p:cNvPr id="20" name="Chevron 19"/>
            <p:cNvSpPr/>
            <p:nvPr/>
          </p:nvSpPr>
          <p:spPr>
            <a:xfrm>
              <a:off x="3422767" y="489327"/>
              <a:ext cx="1923583" cy="626577"/>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1" name="Chevron 8"/>
            <p:cNvSpPr txBox="1"/>
            <p:nvPr/>
          </p:nvSpPr>
          <p:spPr>
            <a:xfrm>
              <a:off x="3736056" y="489327"/>
              <a:ext cx="1297006" cy="6265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6007" tIns="18669" rIns="18669" bIns="18669" numCol="1" spcCol="1270" anchor="ctr" anchorCtr="0">
              <a:noAutofit/>
            </a:bodyPr>
            <a:lstStyle/>
            <a:p>
              <a:pPr algn="ctr" defTabSz="622300" eaLnBrk="0" hangingPunct="0">
                <a:lnSpc>
                  <a:spcPct val="90000"/>
                </a:lnSpc>
                <a:spcAft>
                  <a:spcPct val="35000"/>
                </a:spcAft>
              </a:pPr>
              <a:r>
                <a:rPr lang="en-US" sz="1050" dirty="0" smtClean="0">
                  <a:solidFill>
                    <a:srgbClr val="FFFFFF"/>
                  </a:solidFill>
                </a:rPr>
                <a:t>Define Content and Roles</a:t>
              </a:r>
              <a:endParaRPr lang="en-US" sz="1050" dirty="0">
                <a:solidFill>
                  <a:srgbClr val="FFFFFF"/>
                </a:solidFill>
              </a:endParaRPr>
            </a:p>
          </p:txBody>
        </p:sp>
      </p:grpSp>
      <p:grpSp>
        <p:nvGrpSpPr>
          <p:cNvPr id="11" name="Group 10"/>
          <p:cNvGrpSpPr/>
          <p:nvPr/>
        </p:nvGrpSpPr>
        <p:grpSpPr>
          <a:xfrm>
            <a:off x="4239576" y="3205011"/>
            <a:ext cx="1499213" cy="591127"/>
            <a:chOff x="5130561" y="489327"/>
            <a:chExt cx="1923583" cy="626577"/>
          </a:xfrm>
        </p:grpSpPr>
        <p:sp>
          <p:nvSpPr>
            <p:cNvPr id="18" name="Chevron 17"/>
            <p:cNvSpPr/>
            <p:nvPr/>
          </p:nvSpPr>
          <p:spPr>
            <a:xfrm>
              <a:off x="5130561" y="489327"/>
              <a:ext cx="1923583" cy="626577"/>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9" name="Chevron 10"/>
            <p:cNvSpPr txBox="1"/>
            <p:nvPr/>
          </p:nvSpPr>
          <p:spPr>
            <a:xfrm>
              <a:off x="5443850" y="489327"/>
              <a:ext cx="1297006" cy="6265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6007" tIns="18669" rIns="18669" bIns="18669" numCol="1" spcCol="1270" anchor="ctr" anchorCtr="0">
              <a:noAutofit/>
            </a:bodyPr>
            <a:lstStyle/>
            <a:p>
              <a:pPr algn="ctr" defTabSz="622300" eaLnBrk="0" hangingPunct="0">
                <a:lnSpc>
                  <a:spcPct val="90000"/>
                </a:lnSpc>
                <a:spcAft>
                  <a:spcPct val="35000"/>
                </a:spcAft>
              </a:pPr>
              <a:r>
                <a:rPr lang="en-US" sz="1050" dirty="0" smtClean="0">
                  <a:solidFill>
                    <a:srgbClr val="FFFFFF"/>
                  </a:solidFill>
                </a:rPr>
                <a:t>Establish Minimum Standards</a:t>
              </a:r>
              <a:endParaRPr lang="en-US" sz="1050" dirty="0">
                <a:solidFill>
                  <a:srgbClr val="FFFFFF"/>
                </a:solidFill>
              </a:endParaRPr>
            </a:p>
          </p:txBody>
        </p:sp>
      </p:grpSp>
      <p:grpSp>
        <p:nvGrpSpPr>
          <p:cNvPr id="12" name="Group 11"/>
          <p:cNvGrpSpPr/>
          <p:nvPr/>
        </p:nvGrpSpPr>
        <p:grpSpPr>
          <a:xfrm>
            <a:off x="5377879" y="3196600"/>
            <a:ext cx="1499213" cy="591127"/>
            <a:chOff x="6877043" y="489327"/>
            <a:chExt cx="1923583" cy="626577"/>
          </a:xfrm>
        </p:grpSpPr>
        <p:sp>
          <p:nvSpPr>
            <p:cNvPr id="16" name="Chevron 15"/>
            <p:cNvSpPr/>
            <p:nvPr/>
          </p:nvSpPr>
          <p:spPr>
            <a:xfrm>
              <a:off x="6877043" y="489327"/>
              <a:ext cx="1923583" cy="626577"/>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Chevron 12"/>
            <p:cNvSpPr txBox="1"/>
            <p:nvPr/>
          </p:nvSpPr>
          <p:spPr>
            <a:xfrm>
              <a:off x="7190332" y="489327"/>
              <a:ext cx="1297006" cy="6265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6007" tIns="18669" rIns="18669" bIns="18669" numCol="1" spcCol="1270" anchor="ctr" anchorCtr="0">
              <a:noAutofit/>
            </a:bodyPr>
            <a:lstStyle/>
            <a:p>
              <a:pPr algn="ctr" defTabSz="622300" eaLnBrk="0" hangingPunct="0">
                <a:lnSpc>
                  <a:spcPct val="90000"/>
                </a:lnSpc>
                <a:spcAft>
                  <a:spcPct val="35000"/>
                </a:spcAft>
              </a:pPr>
              <a:r>
                <a:rPr lang="en-US" sz="1050" dirty="0" smtClean="0">
                  <a:solidFill>
                    <a:srgbClr val="FFFFFF"/>
                  </a:solidFill>
                </a:rPr>
                <a:t>Develop Materials   </a:t>
              </a:r>
              <a:endParaRPr lang="en-US" sz="1050" dirty="0">
                <a:solidFill>
                  <a:srgbClr val="FFFFFF"/>
                </a:solidFill>
              </a:endParaRPr>
            </a:p>
          </p:txBody>
        </p:sp>
      </p:grpSp>
      <p:grpSp>
        <p:nvGrpSpPr>
          <p:cNvPr id="13" name="Group 12"/>
          <p:cNvGrpSpPr/>
          <p:nvPr/>
        </p:nvGrpSpPr>
        <p:grpSpPr>
          <a:xfrm>
            <a:off x="6504377" y="3205423"/>
            <a:ext cx="1511018" cy="591127"/>
            <a:chOff x="8584837" y="489327"/>
            <a:chExt cx="1923583" cy="626577"/>
          </a:xfrm>
        </p:grpSpPr>
        <p:sp>
          <p:nvSpPr>
            <p:cNvPr id="14" name="Chevron 13"/>
            <p:cNvSpPr/>
            <p:nvPr/>
          </p:nvSpPr>
          <p:spPr>
            <a:xfrm>
              <a:off x="8584837" y="489327"/>
              <a:ext cx="1923583" cy="626577"/>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Chevron 14"/>
            <p:cNvSpPr txBox="1"/>
            <p:nvPr/>
          </p:nvSpPr>
          <p:spPr>
            <a:xfrm>
              <a:off x="8898126" y="489327"/>
              <a:ext cx="1297006" cy="6265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6007" tIns="18669" rIns="18669" bIns="18669" numCol="1" spcCol="1270" anchor="ctr" anchorCtr="0">
              <a:noAutofit/>
            </a:bodyPr>
            <a:lstStyle/>
            <a:p>
              <a:pPr algn="ctr" defTabSz="622300" eaLnBrk="0" hangingPunct="0">
                <a:lnSpc>
                  <a:spcPct val="90000"/>
                </a:lnSpc>
                <a:spcAft>
                  <a:spcPct val="35000"/>
                </a:spcAft>
              </a:pPr>
              <a:r>
                <a:rPr lang="en-US" sz="1050" dirty="0" smtClean="0">
                  <a:solidFill>
                    <a:srgbClr val="FFFFFF"/>
                  </a:solidFill>
                </a:rPr>
                <a:t>Implement</a:t>
              </a:r>
              <a:endParaRPr lang="en-US" sz="1050" dirty="0">
                <a:solidFill>
                  <a:srgbClr val="FFFFFF"/>
                </a:solidFill>
              </a:endParaRPr>
            </a:p>
          </p:txBody>
        </p:sp>
      </p:grpSp>
      <p:graphicFrame>
        <p:nvGraphicFramePr>
          <p:cNvPr id="26" name="Object 25"/>
          <p:cNvGraphicFramePr>
            <a:graphicFrameLocks noChangeAspect="1"/>
          </p:cNvGraphicFramePr>
          <p:nvPr>
            <p:extLst/>
          </p:nvPr>
        </p:nvGraphicFramePr>
        <p:xfrm>
          <a:off x="864464" y="5546299"/>
          <a:ext cx="7309718" cy="535107"/>
        </p:xfrm>
        <a:graphic>
          <a:graphicData uri="http://schemas.openxmlformats.org/presentationml/2006/ole">
            <mc:AlternateContent xmlns:mc="http://schemas.openxmlformats.org/markup-compatibility/2006">
              <mc:Choice xmlns:v="urn:schemas-microsoft-com:vml" Requires="v">
                <p:oleObj spid="_x0000_s1028" name="Worksheet" r:id="rId3" imgW="13087264" imgH="380956" progId="Excel.Sheet.12">
                  <p:embed/>
                </p:oleObj>
              </mc:Choice>
              <mc:Fallback>
                <p:oleObj name="Worksheet" r:id="rId3" imgW="13087264" imgH="380956" progId="Excel.Sheet.12">
                  <p:embed/>
                  <p:pic>
                    <p:nvPicPr>
                      <p:cNvPr id="0" name=""/>
                      <p:cNvPicPr/>
                      <p:nvPr/>
                    </p:nvPicPr>
                    <p:blipFill>
                      <a:blip r:embed="rId4"/>
                      <a:stretch>
                        <a:fillRect/>
                      </a:stretch>
                    </p:blipFill>
                    <p:spPr>
                      <a:xfrm>
                        <a:off x="864464" y="5546299"/>
                        <a:ext cx="7309718" cy="535107"/>
                      </a:xfrm>
                      <a:prstGeom prst="rect">
                        <a:avLst/>
                      </a:prstGeom>
                    </p:spPr>
                  </p:pic>
                </p:oleObj>
              </mc:Fallback>
            </mc:AlternateContent>
          </a:graphicData>
        </a:graphic>
      </p:graphicFrame>
      <p:sp>
        <p:nvSpPr>
          <p:cNvPr id="27" name="TextBox 26"/>
          <p:cNvSpPr txBox="1"/>
          <p:nvPr/>
        </p:nvSpPr>
        <p:spPr>
          <a:xfrm>
            <a:off x="213913" y="5252152"/>
            <a:ext cx="2946400" cy="276999"/>
          </a:xfrm>
          <a:prstGeom prst="rect">
            <a:avLst/>
          </a:prstGeom>
          <a:noFill/>
        </p:spPr>
        <p:txBody>
          <a:bodyPr wrap="square" rtlCol="0">
            <a:spAutoFit/>
          </a:bodyPr>
          <a:lstStyle/>
          <a:p>
            <a:pPr eaLnBrk="0" hangingPunct="0"/>
            <a:r>
              <a:rPr lang="en-US" sz="1200" dirty="0" smtClean="0">
                <a:solidFill>
                  <a:srgbClr val="000000"/>
                </a:solidFill>
                <a:latin typeface="Arial" panose="020B0604020202020204" pitchFamily="34" charset="0"/>
                <a:ea typeface="MS PGothic" panose="020B0600070205080204" pitchFamily="34" charset="-128"/>
              </a:rPr>
              <a:t>Establish Minimum CORE Standards</a:t>
            </a:r>
            <a:endParaRPr lang="en-US" sz="1200" dirty="0">
              <a:solidFill>
                <a:srgbClr val="000000"/>
              </a:solidFill>
              <a:latin typeface="Arial" panose="020B0604020202020204" pitchFamily="34" charset="0"/>
              <a:ea typeface="MS PGothic" panose="020B0600070205080204" pitchFamily="34" charset="-128"/>
            </a:endParaRPr>
          </a:p>
        </p:txBody>
      </p:sp>
      <p:sp>
        <p:nvSpPr>
          <p:cNvPr id="28" name="TextBox 27"/>
          <p:cNvSpPr txBox="1"/>
          <p:nvPr/>
        </p:nvSpPr>
        <p:spPr>
          <a:xfrm>
            <a:off x="213913" y="2808963"/>
            <a:ext cx="5036531" cy="276999"/>
          </a:xfrm>
          <a:prstGeom prst="rect">
            <a:avLst/>
          </a:prstGeom>
          <a:noFill/>
        </p:spPr>
        <p:txBody>
          <a:bodyPr wrap="square" rtlCol="0">
            <a:spAutoFit/>
          </a:bodyPr>
          <a:lstStyle/>
          <a:p>
            <a:pPr eaLnBrk="0" hangingPunct="0"/>
            <a:r>
              <a:rPr lang="en-US" sz="1200" dirty="0" smtClean="0">
                <a:solidFill>
                  <a:srgbClr val="000000"/>
                </a:solidFill>
                <a:latin typeface="Arial" panose="020B0604020202020204" pitchFamily="34" charset="0"/>
                <a:ea typeface="MS PGothic" panose="020B0600070205080204" pitchFamily="34" charset="-128"/>
              </a:rPr>
              <a:t>CORE Element Definition Process</a:t>
            </a:r>
            <a:endParaRPr lang="en-US" sz="1200" dirty="0">
              <a:solidFill>
                <a:srgbClr val="000000"/>
              </a:solidFill>
              <a:latin typeface="Arial" panose="020B0604020202020204" pitchFamily="34" charset="0"/>
              <a:ea typeface="MS PGothic" panose="020B0600070205080204" pitchFamily="34" charset="-128"/>
            </a:endParaRPr>
          </a:p>
        </p:txBody>
      </p:sp>
      <p:graphicFrame>
        <p:nvGraphicFramePr>
          <p:cNvPr id="30" name="Table 29"/>
          <p:cNvGraphicFramePr>
            <a:graphicFrameLocks noGrp="1"/>
          </p:cNvGraphicFramePr>
          <p:nvPr>
            <p:extLst/>
          </p:nvPr>
        </p:nvGraphicFramePr>
        <p:xfrm>
          <a:off x="776590" y="4027054"/>
          <a:ext cx="1489415" cy="925764"/>
        </p:xfrm>
        <a:graphic>
          <a:graphicData uri="http://schemas.openxmlformats.org/drawingml/2006/table">
            <a:tbl>
              <a:tblPr>
                <a:tableStyleId>{2D5ABB26-0587-4C30-8999-92F81FD0307C}</a:tableStyleId>
              </a:tblPr>
              <a:tblGrid>
                <a:gridCol w="1489415">
                  <a:extLst>
                    <a:ext uri="{9D8B030D-6E8A-4147-A177-3AD203B41FA5}">
                      <a16:colId xmlns="" xmlns:a16="http://schemas.microsoft.com/office/drawing/2014/main" val="2941637144"/>
                    </a:ext>
                  </a:extLst>
                </a:gridCol>
              </a:tblGrid>
              <a:tr h="139624">
                <a:tc>
                  <a:txBody>
                    <a:bodyPr/>
                    <a:lstStyle/>
                    <a:p>
                      <a:pPr algn="l" fontAlgn="b"/>
                      <a:endParaRPr lang="en-US" sz="1050" b="1" i="0" u="none" strike="noStrike" dirty="0">
                        <a:solidFill>
                          <a:srgbClr val="000000"/>
                        </a:solidFill>
                        <a:effectLst/>
                        <a:latin typeface="Calibri" panose="020F0502020204030204" pitchFamily="34" charset="0"/>
                      </a:endParaRPr>
                    </a:p>
                  </a:txBody>
                  <a:tcPr marL="1872" marR="1872" marT="1872" marB="0" anchor="b"/>
                </a:tc>
                <a:extLst>
                  <a:ext uri="{0D108BD9-81ED-4DB2-BD59-A6C34878D82A}">
                    <a16:rowId xmlns="" xmlns:a16="http://schemas.microsoft.com/office/drawing/2014/main" val="150582988"/>
                  </a:ext>
                </a:extLst>
              </a:tr>
              <a:tr h="622376">
                <a:tc>
                  <a:txBody>
                    <a:bodyPr/>
                    <a:lstStyle/>
                    <a:p>
                      <a:pPr algn="l" fontAlgn="b"/>
                      <a:r>
                        <a:rPr lang="en-US" sz="1000" u="none" strike="noStrike" dirty="0">
                          <a:effectLst/>
                        </a:rPr>
                        <a:t>Standardized “Welcome” information across all of the network and an initial delivery that is the same/standardized</a:t>
                      </a:r>
                      <a:endParaRPr lang="en-US" sz="1000" b="0" i="0" u="none" strike="noStrike" dirty="0">
                        <a:solidFill>
                          <a:srgbClr val="000000"/>
                        </a:solidFill>
                        <a:effectLst/>
                        <a:latin typeface="Calibri" panose="020F0502020204030204" pitchFamily="34" charset="0"/>
                      </a:endParaRPr>
                    </a:p>
                  </a:txBody>
                  <a:tcPr marL="1872" marR="1872" marT="1872" marB="0" anchor="b"/>
                </a:tc>
                <a:extLst>
                  <a:ext uri="{0D108BD9-81ED-4DB2-BD59-A6C34878D82A}">
                    <a16:rowId xmlns="" xmlns:a16="http://schemas.microsoft.com/office/drawing/2014/main" val="1312340867"/>
                  </a:ext>
                </a:extLst>
              </a:tr>
            </a:tbl>
          </a:graphicData>
        </a:graphic>
      </p:graphicFrame>
      <p:graphicFrame>
        <p:nvGraphicFramePr>
          <p:cNvPr id="35" name="Table 34"/>
          <p:cNvGraphicFramePr>
            <a:graphicFrameLocks noGrp="1"/>
          </p:cNvGraphicFramePr>
          <p:nvPr>
            <p:extLst/>
          </p:nvPr>
        </p:nvGraphicFramePr>
        <p:xfrm>
          <a:off x="2820945" y="4134721"/>
          <a:ext cx="1145421" cy="940915"/>
        </p:xfrm>
        <a:graphic>
          <a:graphicData uri="http://schemas.openxmlformats.org/drawingml/2006/table">
            <a:tbl>
              <a:tblPr/>
              <a:tblGrid>
                <a:gridCol w="1145421">
                  <a:extLst>
                    <a:ext uri="{9D8B030D-6E8A-4147-A177-3AD203B41FA5}">
                      <a16:colId xmlns="" xmlns:a16="http://schemas.microsoft.com/office/drawing/2014/main" val="2387281864"/>
                    </a:ext>
                  </a:extLst>
                </a:gridCol>
              </a:tblGrid>
              <a:tr h="153789">
                <a:tc>
                  <a:txBody>
                    <a:bodyPr/>
                    <a:lstStyle/>
                    <a:p>
                      <a:pPr algn="l" fontAlgn="b"/>
                      <a:r>
                        <a:rPr lang="en-US" sz="1000" b="0" i="0" u="none" strike="noStrike" dirty="0">
                          <a:solidFill>
                            <a:srgbClr val="000000"/>
                          </a:solidFill>
                          <a:effectLst/>
                          <a:latin typeface="+mn-lt"/>
                        </a:rPr>
                        <a:t>Retention</a:t>
                      </a:r>
                    </a:p>
                  </a:txBody>
                  <a:tcPr marL="5303" marR="5303" marT="5303" marB="0" anchor="b">
                    <a:lnL>
                      <a:noFill/>
                    </a:lnL>
                    <a:lnR>
                      <a:noFill/>
                    </a:lnR>
                    <a:lnT>
                      <a:noFill/>
                    </a:lnT>
                    <a:lnB>
                      <a:noFill/>
                    </a:lnB>
                  </a:tcPr>
                </a:tc>
                <a:extLst>
                  <a:ext uri="{0D108BD9-81ED-4DB2-BD59-A6C34878D82A}">
                    <a16:rowId xmlns="" xmlns:a16="http://schemas.microsoft.com/office/drawing/2014/main" val="607755167"/>
                  </a:ext>
                </a:extLst>
              </a:tr>
              <a:tr h="153789">
                <a:tc>
                  <a:txBody>
                    <a:bodyPr/>
                    <a:lstStyle/>
                    <a:p>
                      <a:pPr algn="l" fontAlgn="b"/>
                      <a:r>
                        <a:rPr lang="en-US" sz="1000" b="0" i="0" u="none" strike="noStrike" dirty="0">
                          <a:solidFill>
                            <a:srgbClr val="000000"/>
                          </a:solidFill>
                          <a:effectLst/>
                          <a:latin typeface="+mn-lt"/>
                        </a:rPr>
                        <a:t>Engagement</a:t>
                      </a:r>
                    </a:p>
                  </a:txBody>
                  <a:tcPr marL="5303" marR="5303" marT="5303" marB="0" anchor="b">
                    <a:lnL>
                      <a:noFill/>
                    </a:lnL>
                    <a:lnR>
                      <a:noFill/>
                    </a:lnR>
                    <a:lnT>
                      <a:noFill/>
                    </a:lnT>
                    <a:lnB>
                      <a:noFill/>
                    </a:lnB>
                  </a:tcPr>
                </a:tc>
                <a:extLst>
                  <a:ext uri="{0D108BD9-81ED-4DB2-BD59-A6C34878D82A}">
                    <a16:rowId xmlns="" xmlns:a16="http://schemas.microsoft.com/office/drawing/2014/main" val="1799237182"/>
                  </a:ext>
                </a:extLst>
              </a:tr>
              <a:tr h="153789">
                <a:tc>
                  <a:txBody>
                    <a:bodyPr/>
                    <a:lstStyle/>
                    <a:p>
                      <a:pPr algn="l" fontAlgn="b"/>
                      <a:r>
                        <a:rPr lang="en-US" sz="1000" b="0" i="0" u="none" strike="noStrike" dirty="0">
                          <a:solidFill>
                            <a:srgbClr val="000000"/>
                          </a:solidFill>
                          <a:effectLst/>
                          <a:latin typeface="+mn-lt"/>
                        </a:rPr>
                        <a:t>Operational Efficiency</a:t>
                      </a:r>
                    </a:p>
                  </a:txBody>
                  <a:tcPr marL="5303" marR="5303" marT="5303" marB="0" anchor="b">
                    <a:lnL>
                      <a:noFill/>
                    </a:lnL>
                    <a:lnR>
                      <a:noFill/>
                    </a:lnR>
                    <a:lnT>
                      <a:noFill/>
                    </a:lnT>
                    <a:lnB>
                      <a:noFill/>
                    </a:lnB>
                  </a:tcPr>
                </a:tc>
                <a:extLst>
                  <a:ext uri="{0D108BD9-81ED-4DB2-BD59-A6C34878D82A}">
                    <a16:rowId xmlns="" xmlns:a16="http://schemas.microsoft.com/office/drawing/2014/main" val="1461052916"/>
                  </a:ext>
                </a:extLst>
              </a:tr>
              <a:tr h="153789">
                <a:tc>
                  <a:txBody>
                    <a:bodyPr/>
                    <a:lstStyle/>
                    <a:p>
                      <a:pPr algn="l" fontAlgn="b"/>
                      <a:r>
                        <a:rPr lang="en-US" sz="1000" b="0" i="0" u="none" strike="noStrike">
                          <a:solidFill>
                            <a:srgbClr val="000000"/>
                          </a:solidFill>
                          <a:effectLst/>
                          <a:latin typeface="+mn-lt"/>
                        </a:rPr>
                        <a:t>Recruitment Value</a:t>
                      </a:r>
                    </a:p>
                  </a:txBody>
                  <a:tcPr marL="5303" marR="5303" marT="5303" marB="0" anchor="b">
                    <a:lnL>
                      <a:noFill/>
                    </a:lnL>
                    <a:lnR>
                      <a:noFill/>
                    </a:lnR>
                    <a:lnT>
                      <a:noFill/>
                    </a:lnT>
                    <a:lnB>
                      <a:noFill/>
                    </a:lnB>
                  </a:tcPr>
                </a:tc>
                <a:extLst>
                  <a:ext uri="{0D108BD9-81ED-4DB2-BD59-A6C34878D82A}">
                    <a16:rowId xmlns="" xmlns:a16="http://schemas.microsoft.com/office/drawing/2014/main" val="4031524465"/>
                  </a:ext>
                </a:extLst>
              </a:tr>
              <a:tr h="153789">
                <a:tc>
                  <a:txBody>
                    <a:bodyPr/>
                    <a:lstStyle/>
                    <a:p>
                      <a:pPr algn="l" fontAlgn="b"/>
                      <a:r>
                        <a:rPr lang="en-US" sz="1000" b="0" i="0" u="none" strike="noStrike" dirty="0">
                          <a:solidFill>
                            <a:srgbClr val="000000"/>
                          </a:solidFill>
                          <a:effectLst/>
                          <a:latin typeface="+mn-lt"/>
                        </a:rPr>
                        <a:t>Brand Protection</a:t>
                      </a:r>
                    </a:p>
                  </a:txBody>
                  <a:tcPr marL="5303" marR="5303" marT="5303" marB="0" anchor="b">
                    <a:lnL>
                      <a:noFill/>
                    </a:lnL>
                    <a:lnR>
                      <a:noFill/>
                    </a:lnR>
                    <a:lnT>
                      <a:noFill/>
                    </a:lnT>
                    <a:lnB>
                      <a:noFill/>
                    </a:lnB>
                  </a:tcPr>
                </a:tc>
                <a:extLst>
                  <a:ext uri="{0D108BD9-81ED-4DB2-BD59-A6C34878D82A}">
                    <a16:rowId xmlns="" xmlns:a16="http://schemas.microsoft.com/office/drawing/2014/main" val="746502943"/>
                  </a:ext>
                </a:extLst>
              </a:tr>
            </a:tbl>
          </a:graphicData>
        </a:graphic>
      </p:graphicFrame>
      <p:sp>
        <p:nvSpPr>
          <p:cNvPr id="36" name="TextBox 35"/>
          <p:cNvSpPr txBox="1"/>
          <p:nvPr/>
        </p:nvSpPr>
        <p:spPr>
          <a:xfrm>
            <a:off x="175069" y="3848689"/>
            <a:ext cx="2622016" cy="276999"/>
          </a:xfrm>
          <a:prstGeom prst="rect">
            <a:avLst/>
          </a:prstGeom>
          <a:noFill/>
        </p:spPr>
        <p:txBody>
          <a:bodyPr wrap="square" rtlCol="0">
            <a:spAutoFit/>
          </a:bodyPr>
          <a:lstStyle/>
          <a:p>
            <a:pPr eaLnBrk="0" hangingPunct="0"/>
            <a:r>
              <a:rPr lang="en-US" sz="1200" dirty="0" smtClean="0">
                <a:solidFill>
                  <a:srgbClr val="000000"/>
                </a:solidFill>
                <a:latin typeface="Arial" panose="020B0604020202020204" pitchFamily="34" charset="0"/>
                <a:ea typeface="MS PGothic" panose="020B0600070205080204" pitchFamily="34" charset="-128"/>
              </a:rPr>
              <a:t>EXAMPLE: WBE Onboarding</a:t>
            </a:r>
            <a:endParaRPr lang="en-US" sz="1200" dirty="0">
              <a:solidFill>
                <a:srgbClr val="000000"/>
              </a:solidFill>
              <a:latin typeface="Arial" panose="020B0604020202020204" pitchFamily="34" charset="0"/>
              <a:ea typeface="MS PGothic" panose="020B0600070205080204" pitchFamily="34" charset="-128"/>
            </a:endParaRPr>
          </a:p>
        </p:txBody>
      </p:sp>
      <p:cxnSp>
        <p:nvCxnSpPr>
          <p:cNvPr id="38" name="Straight Arrow Connector 37"/>
          <p:cNvCxnSpPr>
            <a:stCxn id="23" idx="2"/>
          </p:cNvCxnSpPr>
          <p:nvPr/>
        </p:nvCxnSpPr>
        <p:spPr>
          <a:xfrm>
            <a:off x="2771439" y="3796138"/>
            <a:ext cx="51292" cy="294147"/>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a:stCxn id="21" idx="2"/>
          </p:cNvCxnSpPr>
          <p:nvPr/>
        </p:nvCxnSpPr>
        <p:spPr>
          <a:xfrm>
            <a:off x="3862685" y="3796138"/>
            <a:ext cx="481339" cy="294147"/>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7991629"/>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Core to the C.O.R.E PROGRAM ELEMENTS</a:t>
            </a:r>
            <a:endParaRPr lang="en-US" dirty="0"/>
          </a:p>
        </p:txBody>
      </p:sp>
      <p:graphicFrame>
        <p:nvGraphicFramePr>
          <p:cNvPr id="4" name="Content Placeholder 3"/>
          <p:cNvGraphicFramePr>
            <a:graphicFrameLocks noGrp="1"/>
          </p:cNvGraphicFramePr>
          <p:nvPr>
            <p:ph idx="1"/>
            <p:extLst/>
          </p:nvPr>
        </p:nvGraphicFramePr>
        <p:xfrm>
          <a:off x="384175" y="2503972"/>
          <a:ext cx="8378826" cy="2966720"/>
        </p:xfrm>
        <a:graphic>
          <a:graphicData uri="http://schemas.openxmlformats.org/drawingml/2006/table">
            <a:tbl>
              <a:tblPr firstRow="1" bandRow="1">
                <a:tableStyleId>{7E9639D4-E3E2-4D34-9284-5A2195B3D0D7}</a:tableStyleId>
              </a:tblPr>
              <a:tblGrid>
                <a:gridCol w="5425498">
                  <a:extLst>
                    <a:ext uri="{9D8B030D-6E8A-4147-A177-3AD203B41FA5}">
                      <a16:colId xmlns="" xmlns:a16="http://schemas.microsoft.com/office/drawing/2014/main" val="2807860432"/>
                    </a:ext>
                  </a:extLst>
                </a:gridCol>
                <a:gridCol w="2953328">
                  <a:extLst>
                    <a:ext uri="{9D8B030D-6E8A-4147-A177-3AD203B41FA5}">
                      <a16:colId xmlns="" xmlns:a16="http://schemas.microsoft.com/office/drawing/2014/main" val="4199413769"/>
                    </a:ext>
                  </a:extLst>
                </a:gridCol>
              </a:tblGrid>
              <a:tr h="370840">
                <a:tc>
                  <a:txBody>
                    <a:bodyPr/>
                    <a:lstStyle/>
                    <a:p>
                      <a:pPr algn="ctr"/>
                      <a:r>
                        <a:rPr lang="en-US" sz="1600" dirty="0" smtClean="0"/>
                        <a:t>Program Element</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lang="en-US" sz="1600" dirty="0" smtClean="0"/>
                        <a:t>Implementation</a:t>
                      </a:r>
                      <a:r>
                        <a:rPr lang="en-US" sz="1600" baseline="0" dirty="0" smtClean="0"/>
                        <a:t> </a:t>
                      </a:r>
                      <a:r>
                        <a:rPr lang="en-US" sz="1600" dirty="0" smtClean="0"/>
                        <a:t>Timing</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 xmlns:a16="http://schemas.microsoft.com/office/drawing/2014/main" val="3109165089"/>
                  </a:ext>
                </a:extLst>
              </a:tr>
              <a:tr h="370840">
                <a:tc>
                  <a:txBody>
                    <a:bodyPr/>
                    <a:lstStyle/>
                    <a:p>
                      <a:r>
                        <a:rPr lang="en-US" sz="1600" dirty="0" smtClean="0"/>
                        <a:t>WBE Onboarding</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Q3 2017</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722370260"/>
                  </a:ext>
                </a:extLst>
              </a:tr>
              <a:tr h="370840">
                <a:tc>
                  <a:txBody>
                    <a:bodyPr/>
                    <a:lstStyle/>
                    <a:p>
                      <a:r>
                        <a:rPr lang="en-US" sz="1600" dirty="0" smtClean="0"/>
                        <a:t>Corporate and Government Onboarding</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Q3 2017</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72568553"/>
                  </a:ext>
                </a:extLst>
              </a:tr>
              <a:tr h="370840">
                <a:tc>
                  <a:txBody>
                    <a:bodyPr/>
                    <a:lstStyle/>
                    <a:p>
                      <a:r>
                        <a:rPr lang="en-US" sz="1600" dirty="0" smtClean="0"/>
                        <a:t>How to do Business with the Government</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Q3 2017 (pilot)</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630660297"/>
                  </a:ext>
                </a:extLst>
              </a:tr>
              <a:tr h="370840">
                <a:tc>
                  <a:txBody>
                    <a:bodyPr/>
                    <a:lstStyle/>
                    <a:p>
                      <a:r>
                        <a:rPr lang="en-US" sz="1600" dirty="0" smtClean="0"/>
                        <a:t>How to Get Certified</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Q1 2018</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511118098"/>
                  </a:ext>
                </a:extLst>
              </a:tr>
              <a:tr h="370840">
                <a:tc>
                  <a:txBody>
                    <a:bodyPr/>
                    <a:lstStyle/>
                    <a:p>
                      <a:r>
                        <a:rPr lang="en-US" sz="1600" dirty="0" smtClean="0"/>
                        <a:t>Your Business Plan</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Q3 2018</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650000873"/>
                  </a:ext>
                </a:extLst>
              </a:tr>
              <a:tr h="370840">
                <a:tc>
                  <a:txBody>
                    <a:bodyPr/>
                    <a:lstStyle/>
                    <a:p>
                      <a:r>
                        <a:rPr lang="en-US" sz="1600" dirty="0" smtClean="0"/>
                        <a:t>Understanding the Corporate</a:t>
                      </a:r>
                      <a:r>
                        <a:rPr lang="en-US" sz="1600" baseline="0" dirty="0" smtClean="0"/>
                        <a:t> Scorecard</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dirty="0" smtClean="0"/>
                        <a:t>2019</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967775797"/>
                  </a:ext>
                </a:extLst>
              </a:tr>
              <a:tr h="370840">
                <a:tc>
                  <a:txBody>
                    <a:bodyPr/>
                    <a:lstStyle/>
                    <a:p>
                      <a:r>
                        <a:rPr lang="en-US" sz="1600" dirty="0" smtClean="0"/>
                        <a:t>The Supplier Diversity Proposition</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dirty="0" smtClean="0"/>
                        <a:t>2019</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49617162"/>
                  </a:ext>
                </a:extLst>
              </a:tr>
            </a:tbl>
          </a:graphicData>
        </a:graphic>
      </p:graphicFrame>
      <p:sp>
        <p:nvSpPr>
          <p:cNvPr id="5" name="TextBox 4"/>
          <p:cNvSpPr txBox="1"/>
          <p:nvPr/>
        </p:nvSpPr>
        <p:spPr>
          <a:xfrm>
            <a:off x="384175" y="910744"/>
            <a:ext cx="8378825" cy="1200329"/>
          </a:xfrm>
          <a:prstGeom prst="rect">
            <a:avLst/>
          </a:prstGeom>
          <a:noFill/>
        </p:spPr>
        <p:txBody>
          <a:bodyPr wrap="square" rtlCol="0">
            <a:spAutoFit/>
          </a:bodyPr>
          <a:lstStyle/>
          <a:p>
            <a:pPr eaLnBrk="0" hangingPunct="0"/>
            <a:r>
              <a:rPr lang="en-US" b="0" i="1" dirty="0" smtClean="0">
                <a:solidFill>
                  <a:srgbClr val="000000"/>
                </a:solidFill>
                <a:latin typeface="Arial" panose="020B0604020202020204" pitchFamily="34" charset="0"/>
                <a:ea typeface="MS PGothic" panose="020B0600070205080204" pitchFamily="34" charset="-128"/>
              </a:rPr>
              <a:t>These core to the CORE elements are in the new CORE Requirements and Operating manual. For all of these elements, the WBENC Network will deliver standard and consistent content. WBENC National will own any standard content which applies across the network.</a:t>
            </a:r>
            <a:endParaRPr lang="en-US" b="0" i="1" dirty="0">
              <a:solidFill>
                <a:srgbClr val="000000"/>
              </a:solidFill>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1958269179"/>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Nominating Committee:  Board Elections</a:t>
            </a:r>
            <a:endParaRPr lang="en-US" b="1" dirty="0"/>
          </a:p>
        </p:txBody>
      </p:sp>
      <p:sp>
        <p:nvSpPr>
          <p:cNvPr id="3" name="Content Placeholder 2"/>
          <p:cNvSpPr>
            <a:spLocks noGrp="1"/>
          </p:cNvSpPr>
          <p:nvPr>
            <p:ph idx="1"/>
          </p:nvPr>
        </p:nvSpPr>
        <p:spPr>
          <a:xfrm>
            <a:off x="384175" y="521135"/>
            <a:ext cx="8378825" cy="6112313"/>
          </a:xfrm>
        </p:spPr>
        <p:txBody>
          <a:bodyPr/>
          <a:lstStyle/>
          <a:p>
            <a:pPr algn="ctr">
              <a:lnSpc>
                <a:spcPct val="107000"/>
              </a:lnSpc>
              <a:spcBef>
                <a:spcPts val="0"/>
              </a:spcBef>
              <a:spcAft>
                <a:spcPts val="0"/>
              </a:spcAft>
            </a:pPr>
            <a:r>
              <a:rPr lang="en-US" sz="500" dirty="0">
                <a:solidFill>
                  <a:srgbClr val="000000"/>
                </a:solidFill>
                <a:latin typeface="Cambria" panose="02040503050406030204" pitchFamily="18" charset="0"/>
                <a:ea typeface="Calibri" panose="020F0502020204030204" pitchFamily="34" charset="0"/>
                <a:cs typeface="Times New Roman" panose="02020603050405020304" pitchFamily="18" charset="0"/>
              </a:rPr>
              <a:t>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US" sz="500" dirty="0">
                <a:solidFill>
                  <a:srgbClr val="000000"/>
                </a:solidFill>
                <a:latin typeface="Cambria" panose="02040503050406030204" pitchFamily="18"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US" sz="1800" dirty="0">
                <a:solidFill>
                  <a:srgbClr val="000000"/>
                </a:solidFill>
                <a:latin typeface="Cambria" panose="02040503050406030204" pitchFamily="18"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US" sz="2800" u="sng"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Corporate Nominations for Existing Board Seats (3): </a:t>
            </a:r>
            <a:endParaRPr lang="en-US" sz="2800" u="sng"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b="1"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r>
              <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US" sz="2000" b="1" dirty="0"/>
              <a:t>Corporate Nominations for Existing Board Seats: </a:t>
            </a:r>
          </a:p>
          <a:p>
            <a:pPr marL="609600" lvl="1" indent="-285750">
              <a:buFont typeface="Arial" panose="020B0604020202020204" pitchFamily="34" charset="0"/>
              <a:buChar char="•"/>
            </a:pPr>
            <a:r>
              <a:rPr lang="en-US" sz="2000" dirty="0" smtClean="0"/>
              <a:t>Phil </a:t>
            </a:r>
            <a:r>
              <a:rPr lang="en-US" sz="2000" dirty="0"/>
              <a:t>Seidler, Vistra Energy </a:t>
            </a:r>
          </a:p>
          <a:p>
            <a:pPr marL="609600" lvl="1" indent="-285750">
              <a:buFont typeface="Arial" panose="020B0604020202020204" pitchFamily="34" charset="0"/>
              <a:buChar char="•"/>
            </a:pPr>
            <a:r>
              <a:rPr lang="en-US" sz="2000" dirty="0" smtClean="0"/>
              <a:t>Stephanie </a:t>
            </a:r>
            <a:r>
              <a:rPr lang="en-US" sz="2000" dirty="0"/>
              <a:t>Beveridge, Chevron </a:t>
            </a:r>
          </a:p>
          <a:p>
            <a:pPr marL="609600" lvl="1" indent="-285750">
              <a:buFont typeface="Arial" panose="020B0604020202020204" pitchFamily="34" charset="0"/>
              <a:buChar char="•"/>
            </a:pPr>
            <a:r>
              <a:rPr lang="en-US" sz="2000" dirty="0" smtClean="0"/>
              <a:t>Carol L. Wooden</a:t>
            </a:r>
            <a:r>
              <a:rPr lang="en-US" sz="2000" dirty="0"/>
              <a:t>, Raytheon </a:t>
            </a:r>
          </a:p>
          <a:p>
            <a:endParaRPr lang="en-US" dirty="0"/>
          </a:p>
          <a:p>
            <a:r>
              <a:rPr lang="en-US" sz="2000" b="1" dirty="0"/>
              <a:t>Current Open Board Seats: </a:t>
            </a:r>
          </a:p>
          <a:p>
            <a:pPr marL="609600" lvl="1" indent="-285750">
              <a:buFont typeface="Arial" panose="020B0604020202020204" pitchFamily="34" charset="0"/>
              <a:buChar char="•"/>
            </a:pPr>
            <a:r>
              <a:rPr lang="en-US" sz="2000" dirty="0" smtClean="0"/>
              <a:t>Office </a:t>
            </a:r>
            <a:r>
              <a:rPr lang="en-US" sz="2000" dirty="0"/>
              <a:t>Depot/Office Max </a:t>
            </a:r>
          </a:p>
          <a:p>
            <a:endParaRPr lang="en-US" sz="2000" dirty="0"/>
          </a:p>
          <a:p>
            <a:r>
              <a:rPr lang="en-US" sz="2000" b="1" dirty="0"/>
              <a:t>Current Vacant Seats – 1 </a:t>
            </a:r>
          </a:p>
          <a:p>
            <a:pPr marL="609600" lvl="1" indent="-285750">
              <a:buFont typeface="Arial" panose="020B0604020202020204" pitchFamily="34" charset="0"/>
              <a:buChar char="•"/>
            </a:pPr>
            <a:r>
              <a:rPr lang="en-US" sz="2000" dirty="0" smtClean="0"/>
              <a:t>Formerly </a:t>
            </a:r>
            <a:r>
              <a:rPr lang="en-US" sz="2000" dirty="0"/>
              <a:t>Altria’s seat </a:t>
            </a:r>
          </a:p>
          <a:p>
            <a:pPr>
              <a:lnSpc>
                <a:spcPct val="107000"/>
              </a:lnSpc>
              <a:spcBef>
                <a:spcPts val="0"/>
              </a:spcBef>
              <a:spcAft>
                <a:spcPts val="0"/>
              </a:spcAft>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pPr>
            <a:r>
              <a:rPr lang="en-US" sz="5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7765289" y="6425699"/>
            <a:ext cx="997710" cy="207749"/>
          </a:xfrm>
          <a:prstGeom prst="rect">
            <a:avLst/>
          </a:prstGeom>
          <a:noFill/>
        </p:spPr>
        <p:txBody>
          <a:bodyPr wrap="none" lIns="68580" tIns="34290" rIns="68580" bIns="3429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defTabSz="342900"/>
            <a:r>
              <a:rPr lang="en-US" sz="900" cap="all" dirty="0">
                <a:ln w="0"/>
                <a:solidFill>
                  <a:srgbClr val="FF0000"/>
                </a:solidFill>
                <a:effectLst>
                  <a:reflection blurRad="12700" stA="50000" endPos="50000" dist="5000" dir="5400000" sy="-100000" rotWithShape="0"/>
                </a:effectLst>
              </a:rPr>
              <a:t>Confidential</a:t>
            </a:r>
          </a:p>
        </p:txBody>
      </p:sp>
    </p:spTree>
    <p:extLst>
      <p:ext uri="{BB962C8B-B14F-4D97-AF65-F5344CB8AC3E}">
        <p14:creationId xmlns:p14="http://schemas.microsoft.com/office/powerpoint/2010/main" val="3373020804"/>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WBENC STRATEGY EXECUTION</a:t>
            </a:r>
            <a:endParaRPr lang="en-US" dirty="0"/>
          </a:p>
        </p:txBody>
      </p:sp>
      <p:sp>
        <p:nvSpPr>
          <p:cNvPr id="5" name="TextBox 4"/>
          <p:cNvSpPr txBox="1"/>
          <p:nvPr/>
        </p:nvSpPr>
        <p:spPr>
          <a:xfrm>
            <a:off x="2465983" y="1022536"/>
            <a:ext cx="4396635" cy="369332"/>
          </a:xfrm>
          <a:prstGeom prst="rect">
            <a:avLst/>
          </a:prstGeom>
          <a:noFill/>
        </p:spPr>
        <p:txBody>
          <a:bodyPr wrap="square" rtlCol="0">
            <a:spAutoFit/>
          </a:bodyPr>
          <a:lstStyle/>
          <a:p>
            <a:pPr algn="ctr" eaLnBrk="0" hangingPunct="0"/>
            <a:r>
              <a:rPr lang="en-US" dirty="0" smtClean="0">
                <a:solidFill>
                  <a:srgbClr val="000000"/>
                </a:solidFill>
                <a:latin typeface="Arial" panose="020B0604020202020204" pitchFamily="34" charset="0"/>
                <a:ea typeface="MS PGothic" panose="020B0600070205080204" pitchFamily="34" charset="-128"/>
              </a:rPr>
              <a:t>GOVERNANCE Deliverables</a:t>
            </a:r>
            <a:endParaRPr lang="en-US" dirty="0">
              <a:solidFill>
                <a:srgbClr val="000000"/>
              </a:solidFill>
              <a:latin typeface="Arial" panose="020B0604020202020204" pitchFamily="34" charset="0"/>
              <a:ea typeface="MS PGothic" panose="020B0600070205080204" pitchFamily="34" charset="-128"/>
            </a:endParaRPr>
          </a:p>
        </p:txBody>
      </p:sp>
      <p:sp>
        <p:nvSpPr>
          <p:cNvPr id="6" name="TextBox 5"/>
          <p:cNvSpPr txBox="1"/>
          <p:nvPr/>
        </p:nvSpPr>
        <p:spPr>
          <a:xfrm>
            <a:off x="522142" y="1476528"/>
            <a:ext cx="8102891" cy="1477328"/>
          </a:xfrm>
          <a:prstGeom prst="rect">
            <a:avLst/>
          </a:prstGeom>
          <a:noFill/>
          <a:ln>
            <a:solidFill>
              <a:schemeClr val="accent1"/>
            </a:solidFill>
          </a:ln>
        </p:spPr>
        <p:txBody>
          <a:bodyPr wrap="square" rtlCol="0">
            <a:spAutoFit/>
          </a:bodyPr>
          <a:lstStyle/>
          <a:p>
            <a:pPr marL="285750" indent="-285750" fontAlgn="auto">
              <a:buFont typeface="Arial" panose="020B0604020202020204" pitchFamily="34" charset="0"/>
              <a:buChar char="•"/>
            </a:pPr>
            <a:r>
              <a:rPr lang="en-US" b="0" dirty="0" smtClean="0">
                <a:solidFill>
                  <a:srgbClr val="000000"/>
                </a:solidFill>
                <a:latin typeface="Arial" panose="020B0604020202020204" pitchFamily="34" charset="0"/>
                <a:ea typeface="MS PGothic" panose="020B0600070205080204" pitchFamily="34" charset="-128"/>
              </a:rPr>
              <a:t>Create a WBENC Network CORE </a:t>
            </a:r>
            <a:r>
              <a:rPr lang="en-US" b="0" dirty="0">
                <a:solidFill>
                  <a:srgbClr val="000000"/>
                </a:solidFill>
                <a:latin typeface="Arial" panose="020B0604020202020204" pitchFamily="34" charset="0"/>
                <a:ea typeface="MS PGothic" panose="020B0600070205080204" pitchFamily="34" charset="-128"/>
              </a:rPr>
              <a:t>Requirements </a:t>
            </a:r>
            <a:r>
              <a:rPr lang="en-US" b="0" dirty="0" smtClean="0">
                <a:solidFill>
                  <a:srgbClr val="000000"/>
                </a:solidFill>
                <a:latin typeface="Arial" panose="020B0604020202020204" pitchFamily="34" charset="0"/>
                <a:ea typeface="MS PGothic" panose="020B0600070205080204" pitchFamily="34" charset="-128"/>
              </a:rPr>
              <a:t>and </a:t>
            </a:r>
            <a:r>
              <a:rPr lang="en-US" b="0" dirty="0">
                <a:solidFill>
                  <a:srgbClr val="000000"/>
                </a:solidFill>
                <a:latin typeface="Arial" panose="020B0604020202020204" pitchFamily="34" charset="0"/>
                <a:ea typeface="MS PGothic" panose="020B0600070205080204" pitchFamily="34" charset="-128"/>
              </a:rPr>
              <a:t>Operating Manual </a:t>
            </a:r>
          </a:p>
          <a:p>
            <a:pPr marL="285750" indent="-285750" fontAlgn="auto">
              <a:buFont typeface="Arial" panose="020B0604020202020204" pitchFamily="34" charset="0"/>
              <a:buChar char="•"/>
            </a:pPr>
            <a:r>
              <a:rPr lang="en-US" b="0" dirty="0">
                <a:solidFill>
                  <a:srgbClr val="000000"/>
                </a:solidFill>
                <a:latin typeface="Arial" panose="020B0604020202020204" pitchFamily="34" charset="0"/>
                <a:ea typeface="MS PGothic" panose="020B0600070205080204" pitchFamily="34" charset="-128"/>
              </a:rPr>
              <a:t>Draft a new Service Agreement based on inclusion of Network and CORE requirements </a:t>
            </a:r>
            <a:r>
              <a:rPr lang="en-US" b="0" dirty="0" smtClean="0">
                <a:solidFill>
                  <a:srgbClr val="000000"/>
                </a:solidFill>
                <a:latin typeface="Arial" panose="020B0604020202020204" pitchFamily="34" charset="0"/>
                <a:ea typeface="MS PGothic" panose="020B0600070205080204" pitchFamily="34" charset="-128"/>
              </a:rPr>
              <a:t>from the new </a:t>
            </a:r>
            <a:r>
              <a:rPr lang="en-US" b="0" dirty="0">
                <a:solidFill>
                  <a:srgbClr val="000000"/>
                </a:solidFill>
                <a:latin typeface="Arial" panose="020B0604020202020204" pitchFamily="34" charset="0"/>
                <a:ea typeface="MS PGothic" panose="020B0600070205080204" pitchFamily="34" charset="-128"/>
              </a:rPr>
              <a:t>Operating Manual</a:t>
            </a:r>
          </a:p>
          <a:p>
            <a:pPr marL="285750" indent="-285750" fontAlgn="auto">
              <a:buFont typeface="Arial" panose="020B0604020202020204" pitchFamily="34" charset="0"/>
              <a:buChar char="•"/>
            </a:pPr>
            <a:r>
              <a:rPr lang="en-US" b="0" dirty="0">
                <a:solidFill>
                  <a:srgbClr val="000000"/>
                </a:solidFill>
                <a:latin typeface="Arial" panose="020B0604020202020204" pitchFamily="34" charset="0"/>
                <a:ea typeface="MS PGothic" panose="020B0600070205080204" pitchFamily="34" charset="-128"/>
              </a:rPr>
              <a:t>Define the process and governance for managing growth opportunities across the </a:t>
            </a:r>
            <a:r>
              <a:rPr lang="en-US" b="0" dirty="0" smtClean="0">
                <a:solidFill>
                  <a:srgbClr val="000000"/>
                </a:solidFill>
                <a:latin typeface="Arial" panose="020B0604020202020204" pitchFamily="34" charset="0"/>
                <a:ea typeface="MS PGothic" panose="020B0600070205080204" pitchFamily="34" charset="-128"/>
              </a:rPr>
              <a:t>network</a:t>
            </a:r>
            <a:endParaRPr lang="en-US" sz="1600" b="0" dirty="0">
              <a:solidFill>
                <a:srgbClr val="000000"/>
              </a:solidFill>
              <a:latin typeface="Calibri"/>
              <a:ea typeface="Calibri"/>
              <a:cs typeface="Times New Roman"/>
            </a:endParaRPr>
          </a:p>
        </p:txBody>
      </p:sp>
      <p:sp>
        <p:nvSpPr>
          <p:cNvPr id="4" name="Content Placeholder 3"/>
          <p:cNvSpPr>
            <a:spLocks noGrp="1"/>
          </p:cNvSpPr>
          <p:nvPr>
            <p:ph idx="1"/>
          </p:nvPr>
        </p:nvSpPr>
        <p:spPr>
          <a:xfrm>
            <a:off x="522142" y="3131127"/>
            <a:ext cx="8102891" cy="2567709"/>
          </a:xfrm>
        </p:spPr>
        <p:txBody>
          <a:bodyPr/>
          <a:lstStyle/>
          <a:p>
            <a:pPr marL="0" indent="0">
              <a:buClr>
                <a:schemeClr val="accent1"/>
              </a:buClr>
              <a:buSzPct val="100000"/>
            </a:pPr>
            <a:r>
              <a:rPr lang="en-US" sz="1600" dirty="0" smtClean="0"/>
              <a:t>STATUS:</a:t>
            </a:r>
          </a:p>
          <a:p>
            <a:pPr marL="285750" indent="-285750">
              <a:buClr>
                <a:schemeClr val="accent1"/>
              </a:buClr>
              <a:buSzPct val="100000"/>
              <a:buFont typeface="Wingdings" panose="05000000000000000000" pitchFamily="2" charset="2"/>
              <a:buChar char="ü"/>
            </a:pPr>
            <a:r>
              <a:rPr lang="en-US" sz="1600" dirty="0" smtClean="0"/>
              <a:t>Final reviews underway on WBENC </a:t>
            </a:r>
            <a:r>
              <a:rPr lang="en-US" sz="1600" dirty="0"/>
              <a:t>Network CORE Requirements and Operating </a:t>
            </a:r>
            <a:r>
              <a:rPr lang="en-US" sz="1600" dirty="0" smtClean="0"/>
              <a:t>Manual</a:t>
            </a:r>
          </a:p>
          <a:p>
            <a:pPr marL="285750" indent="-285750">
              <a:buClr>
                <a:schemeClr val="accent1"/>
              </a:buClr>
              <a:buSzPct val="100000"/>
              <a:buFont typeface="Wingdings" panose="05000000000000000000" pitchFamily="2" charset="2"/>
              <a:buChar char="ü"/>
            </a:pPr>
            <a:r>
              <a:rPr lang="en-US" sz="1600" dirty="0" smtClean="0"/>
              <a:t>Final review underway of new Service Agreement</a:t>
            </a:r>
          </a:p>
          <a:p>
            <a:pPr marL="285750" indent="-285750">
              <a:buClr>
                <a:schemeClr val="accent1"/>
              </a:buClr>
              <a:buSzPct val="100000"/>
              <a:buFont typeface="Wingdings" panose="05000000000000000000" pitchFamily="2" charset="2"/>
              <a:buChar char="ü"/>
            </a:pPr>
            <a:r>
              <a:rPr lang="en-US" sz="1600" dirty="0" smtClean="0"/>
              <a:t>Established Growth and Alignment Guidelines</a:t>
            </a:r>
          </a:p>
          <a:p>
            <a:pPr marL="285750" indent="-285750">
              <a:buClr>
                <a:schemeClr val="accent1"/>
              </a:buClr>
              <a:buSzPct val="100000"/>
              <a:buFont typeface="Arial" panose="020B0604020202020204" pitchFamily="34" charset="0"/>
              <a:buChar char="•"/>
            </a:pPr>
            <a:r>
              <a:rPr lang="en-US" sz="1600" dirty="0" smtClean="0"/>
              <a:t>Presenting </a:t>
            </a:r>
            <a:r>
              <a:rPr lang="en-US" sz="1600" dirty="0"/>
              <a:t>Service Agreement and Operating Manual to Executive Committee for approval </a:t>
            </a:r>
            <a:r>
              <a:rPr lang="en-US" sz="1600" dirty="0" smtClean="0"/>
              <a:t>early </a:t>
            </a:r>
            <a:r>
              <a:rPr lang="en-US" sz="1600" dirty="0"/>
              <a:t>May</a:t>
            </a:r>
          </a:p>
          <a:p>
            <a:pPr marL="285750" indent="-285750">
              <a:buClr>
                <a:schemeClr val="accent1"/>
              </a:buClr>
              <a:buSzPct val="100000"/>
              <a:buFont typeface="Arial" panose="020B0604020202020204" pitchFamily="34" charset="0"/>
              <a:buChar char="•"/>
            </a:pPr>
            <a:endParaRPr lang="en-US" sz="1600" dirty="0"/>
          </a:p>
        </p:txBody>
      </p:sp>
    </p:spTree>
    <p:extLst>
      <p:ext uri="{BB962C8B-B14F-4D97-AF65-F5344CB8AC3E}">
        <p14:creationId xmlns:p14="http://schemas.microsoft.com/office/powerpoint/2010/main" val="3059433618"/>
      </p:ext>
    </p:extLst>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WBENC NETWORK REQUIREMENTS OVERVIEW</a:t>
            </a:r>
            <a:endParaRPr lang="en-US" dirty="0"/>
          </a:p>
        </p:txBody>
      </p:sp>
      <p:sp>
        <p:nvSpPr>
          <p:cNvPr id="3" name="Content Placeholder 2"/>
          <p:cNvSpPr>
            <a:spLocks noGrp="1"/>
          </p:cNvSpPr>
          <p:nvPr>
            <p:ph idx="1"/>
          </p:nvPr>
        </p:nvSpPr>
        <p:spPr>
          <a:xfrm>
            <a:off x="267855" y="2719353"/>
            <a:ext cx="8378825" cy="2767047"/>
          </a:xfrm>
        </p:spPr>
        <p:txBody>
          <a:bodyPr/>
          <a:lstStyle/>
          <a:p>
            <a:pPr lvl="1"/>
            <a:r>
              <a:rPr lang="en-US" sz="1600" dirty="0" smtClean="0"/>
              <a:t>Provide </a:t>
            </a:r>
            <a:r>
              <a:rPr lang="en-US" sz="1600" dirty="0"/>
              <a:t>WBENC an annual Business Plan defining the growth and service delivery strategies of the RPO</a:t>
            </a:r>
            <a:r>
              <a:rPr lang="en-US" sz="1600" dirty="0" smtClean="0"/>
              <a:t>.</a:t>
            </a:r>
          </a:p>
          <a:p>
            <a:pPr lvl="1"/>
            <a:r>
              <a:rPr lang="en-US" sz="1600" dirty="0" smtClean="0"/>
              <a:t>Allow </a:t>
            </a:r>
            <a:r>
              <a:rPr lang="en-US" sz="1600" dirty="0"/>
              <a:t>all WBENC Certified WBEs in good standing to be eligible for sponsorships, awards, networking programs, and committees. Any WBENC Certified WBE shall pay the same fee as WBEs certified in the host RPO. </a:t>
            </a:r>
          </a:p>
          <a:p>
            <a:pPr lvl="1"/>
            <a:r>
              <a:rPr lang="en-US" sz="1600" dirty="0" smtClean="0"/>
              <a:t>WBENC </a:t>
            </a:r>
            <a:r>
              <a:rPr lang="en-US" sz="1600" dirty="0"/>
              <a:t>National Corporate Members who are not members of the host RPO are eligible to access events or services and shall be charged in accordance with the policies within that RPO.</a:t>
            </a:r>
          </a:p>
          <a:p>
            <a:pPr lvl="1"/>
            <a:r>
              <a:rPr lang="en-US" sz="1600" dirty="0" smtClean="0"/>
              <a:t>All </a:t>
            </a:r>
            <a:r>
              <a:rPr lang="en-US" sz="1600" dirty="0"/>
              <a:t>RPOs charge a common certification application fee and every WBE certified in the WBENC network is eligible to receive a set of standard basic support elements as a benefit of their WBENC Certification. </a:t>
            </a:r>
            <a:endParaRPr lang="en-US" sz="1600" dirty="0" smtClean="0"/>
          </a:p>
          <a:p>
            <a:pPr marL="1191" lvl="1" indent="0">
              <a:buNone/>
            </a:pPr>
            <a:endParaRPr lang="en-US" sz="1000" dirty="0" smtClean="0"/>
          </a:p>
          <a:p>
            <a:pPr marL="1191" lvl="1" indent="0">
              <a:buNone/>
            </a:pPr>
            <a:endParaRPr lang="en-US" sz="1000" dirty="0"/>
          </a:p>
        </p:txBody>
      </p:sp>
      <p:sp>
        <p:nvSpPr>
          <p:cNvPr id="4" name="TextBox 3"/>
          <p:cNvSpPr txBox="1"/>
          <p:nvPr/>
        </p:nvSpPr>
        <p:spPr>
          <a:xfrm>
            <a:off x="203200" y="803655"/>
            <a:ext cx="8443480" cy="1600438"/>
          </a:xfrm>
          <a:prstGeom prst="rect">
            <a:avLst/>
          </a:prstGeom>
          <a:noFill/>
        </p:spPr>
        <p:txBody>
          <a:bodyPr wrap="square" rtlCol="0">
            <a:spAutoFit/>
          </a:bodyPr>
          <a:lstStyle/>
          <a:p>
            <a:pPr eaLnBrk="0" hangingPunct="0"/>
            <a:r>
              <a:rPr lang="en-US" sz="1400" b="0" i="1" dirty="0">
                <a:solidFill>
                  <a:srgbClr val="000000"/>
                </a:solidFill>
                <a:latin typeface="Arial" panose="020B0604020202020204" pitchFamily="34" charset="0"/>
                <a:ea typeface="MS PGothic" panose="020B0600070205080204" pitchFamily="34" charset="-128"/>
              </a:rPr>
              <a:t>The RPO </a:t>
            </a:r>
            <a:r>
              <a:rPr lang="en-US" sz="1400" b="0" i="1" dirty="0" smtClean="0">
                <a:solidFill>
                  <a:srgbClr val="000000"/>
                </a:solidFill>
                <a:latin typeface="Arial" panose="020B0604020202020204" pitchFamily="34" charset="0"/>
                <a:ea typeface="MS PGothic" panose="020B0600070205080204" pitchFamily="34" charset="-128"/>
              </a:rPr>
              <a:t>is expected to perform its obligations </a:t>
            </a:r>
            <a:r>
              <a:rPr lang="en-US" sz="1400" b="0" i="1" dirty="0">
                <a:solidFill>
                  <a:srgbClr val="000000"/>
                </a:solidFill>
                <a:latin typeface="Arial" panose="020B0604020202020204" pitchFamily="34" charset="0"/>
                <a:ea typeface="MS PGothic" panose="020B0600070205080204" pitchFamily="34" charset="-128"/>
              </a:rPr>
              <a:t>under </a:t>
            </a:r>
            <a:r>
              <a:rPr lang="en-US" sz="1400" b="0" i="1" dirty="0" smtClean="0">
                <a:solidFill>
                  <a:srgbClr val="000000"/>
                </a:solidFill>
                <a:latin typeface="Arial" panose="020B0604020202020204" pitchFamily="34" charset="0"/>
                <a:ea typeface="MS PGothic" panose="020B0600070205080204" pitchFamily="34" charset="-128"/>
              </a:rPr>
              <a:t>the RPO Service Agreement and in accordance with the WBENC Network CORE Requirements and Operating Manual. The existing general business and CORE services related requirements in the Service Agreement will now reside in the </a:t>
            </a:r>
            <a:r>
              <a:rPr lang="en-US" sz="1400" b="0" i="1" dirty="0">
                <a:solidFill>
                  <a:srgbClr val="000000"/>
                </a:solidFill>
                <a:latin typeface="Arial" panose="020B0604020202020204" pitchFamily="34" charset="0"/>
                <a:ea typeface="MS PGothic" panose="020B0600070205080204" pitchFamily="34" charset="-128"/>
              </a:rPr>
              <a:t>WBENC Network CORE Requirements and Operating </a:t>
            </a:r>
            <a:r>
              <a:rPr lang="en-US" sz="1400" b="0" i="1" dirty="0" smtClean="0">
                <a:solidFill>
                  <a:srgbClr val="000000"/>
                </a:solidFill>
                <a:latin typeface="Arial" panose="020B0604020202020204" pitchFamily="34" charset="0"/>
                <a:ea typeface="MS PGothic" panose="020B0600070205080204" pitchFamily="34" charset="-128"/>
              </a:rPr>
              <a:t>Manual. </a:t>
            </a:r>
          </a:p>
          <a:p>
            <a:pPr eaLnBrk="0" hangingPunct="0"/>
            <a:endParaRPr lang="en-US" sz="1400" b="0" i="1" dirty="0">
              <a:solidFill>
                <a:srgbClr val="000000"/>
              </a:solidFill>
              <a:latin typeface="Arial" panose="020B0604020202020204" pitchFamily="34" charset="0"/>
              <a:ea typeface="MS PGothic" panose="020B0600070205080204" pitchFamily="34" charset="-128"/>
            </a:endParaRPr>
          </a:p>
          <a:p>
            <a:pPr eaLnBrk="0" hangingPunct="0"/>
            <a:r>
              <a:rPr lang="en-US" sz="1400" b="0" i="1" dirty="0" smtClean="0">
                <a:solidFill>
                  <a:srgbClr val="000000"/>
                </a:solidFill>
                <a:latin typeface="Arial" panose="020B0604020202020204" pitchFamily="34" charset="0"/>
                <a:ea typeface="MS PGothic" panose="020B0600070205080204" pitchFamily="34" charset="-128"/>
              </a:rPr>
              <a:t>The following requirements have been added to standardize delivery of programs and services and improve collaboration between all entities in our WBENC Network.</a:t>
            </a:r>
            <a:endParaRPr lang="en-US" sz="1400" b="0" i="1" dirty="0">
              <a:solidFill>
                <a:srgbClr val="000000"/>
              </a:solidFill>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3690286638"/>
      </p:ext>
    </p:extLst>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WBENC STRATEGY EXECUTION</a:t>
            </a:r>
            <a:endParaRPr lang="en-US" dirty="0"/>
          </a:p>
        </p:txBody>
      </p:sp>
      <p:sp>
        <p:nvSpPr>
          <p:cNvPr id="5" name="TextBox 4"/>
          <p:cNvSpPr txBox="1"/>
          <p:nvPr/>
        </p:nvSpPr>
        <p:spPr>
          <a:xfrm>
            <a:off x="2465983" y="847052"/>
            <a:ext cx="4396635" cy="369332"/>
          </a:xfrm>
          <a:prstGeom prst="rect">
            <a:avLst/>
          </a:prstGeom>
          <a:noFill/>
        </p:spPr>
        <p:txBody>
          <a:bodyPr wrap="square" rtlCol="0">
            <a:spAutoFit/>
          </a:bodyPr>
          <a:lstStyle/>
          <a:p>
            <a:pPr algn="ctr" eaLnBrk="0" hangingPunct="0"/>
            <a:r>
              <a:rPr lang="en-US" dirty="0" smtClean="0">
                <a:solidFill>
                  <a:srgbClr val="000000"/>
                </a:solidFill>
                <a:latin typeface="Arial" panose="020B0604020202020204" pitchFamily="34" charset="0"/>
                <a:ea typeface="MS PGothic" panose="020B0600070205080204" pitchFamily="34" charset="-128"/>
              </a:rPr>
              <a:t>GROWTH Deliverables</a:t>
            </a:r>
            <a:endParaRPr lang="en-US" dirty="0">
              <a:solidFill>
                <a:srgbClr val="000000"/>
              </a:solidFill>
              <a:latin typeface="Arial" panose="020B0604020202020204" pitchFamily="34" charset="0"/>
              <a:ea typeface="MS PGothic" panose="020B0600070205080204" pitchFamily="34" charset="-128"/>
            </a:endParaRPr>
          </a:p>
        </p:txBody>
      </p:sp>
      <p:sp>
        <p:nvSpPr>
          <p:cNvPr id="6" name="TextBox 5"/>
          <p:cNvSpPr txBox="1"/>
          <p:nvPr/>
        </p:nvSpPr>
        <p:spPr>
          <a:xfrm>
            <a:off x="660110" y="1339279"/>
            <a:ext cx="8102891" cy="1169551"/>
          </a:xfrm>
          <a:prstGeom prst="rect">
            <a:avLst/>
          </a:prstGeom>
          <a:noFill/>
          <a:ln>
            <a:solidFill>
              <a:schemeClr val="accent1"/>
            </a:solidFill>
          </a:ln>
        </p:spPr>
        <p:txBody>
          <a:bodyPr wrap="square" rtlCol="0">
            <a:spAutoFit/>
          </a:bodyPr>
          <a:lstStyle/>
          <a:p>
            <a:pPr marL="285750" indent="-285750" eaLnBrk="0" hangingPunct="0">
              <a:buFont typeface="Arial" panose="020B0604020202020204" pitchFamily="34" charset="0"/>
              <a:buChar char="•"/>
            </a:pPr>
            <a:r>
              <a:rPr lang="en-US" b="0" dirty="0">
                <a:solidFill>
                  <a:srgbClr val="000000"/>
                </a:solidFill>
                <a:latin typeface="Arial" panose="020B0604020202020204" pitchFamily="34" charset="0"/>
                <a:ea typeface="MS PGothic" panose="020B0600070205080204" pitchFamily="34" charset="-128"/>
              </a:rPr>
              <a:t>Evaluate membership and dues structure and recommend alternative models in support of growth </a:t>
            </a:r>
            <a:r>
              <a:rPr lang="en-US" b="0" dirty="0" smtClean="0">
                <a:solidFill>
                  <a:srgbClr val="000000"/>
                </a:solidFill>
                <a:latin typeface="Arial" panose="020B0604020202020204" pitchFamily="34" charset="0"/>
                <a:ea typeface="MS PGothic" panose="020B0600070205080204" pitchFamily="34" charset="-128"/>
              </a:rPr>
              <a:t>objectives</a:t>
            </a:r>
          </a:p>
          <a:p>
            <a:pPr marL="285750" indent="-285750" eaLnBrk="0" hangingPunct="0">
              <a:buFont typeface="Arial" panose="020B0604020202020204" pitchFamily="34" charset="0"/>
              <a:buChar char="•"/>
            </a:pPr>
            <a:r>
              <a:rPr lang="en-US" b="0" dirty="0">
                <a:solidFill>
                  <a:srgbClr val="000000"/>
                </a:solidFill>
                <a:latin typeface="Arial" panose="020B0604020202020204" pitchFamily="34" charset="0"/>
                <a:ea typeface="MS PGothic" panose="020B0600070205080204" pitchFamily="34" charset="-128"/>
              </a:rPr>
              <a:t>Conduct a national brand evaluation</a:t>
            </a:r>
          </a:p>
          <a:p>
            <a:pPr eaLnBrk="0" hangingPunct="0"/>
            <a:endParaRPr lang="en-US" sz="1600" b="0" dirty="0">
              <a:solidFill>
                <a:srgbClr val="000000"/>
              </a:solidFill>
              <a:latin typeface="Calibri"/>
              <a:ea typeface="Calibri"/>
              <a:cs typeface="Times New Roman"/>
            </a:endParaRPr>
          </a:p>
        </p:txBody>
      </p:sp>
      <p:sp>
        <p:nvSpPr>
          <p:cNvPr id="3" name="TextBox 2"/>
          <p:cNvSpPr txBox="1"/>
          <p:nvPr/>
        </p:nvSpPr>
        <p:spPr>
          <a:xfrm>
            <a:off x="660110" y="2549239"/>
            <a:ext cx="3902654" cy="2062103"/>
          </a:xfrm>
          <a:prstGeom prst="rect">
            <a:avLst/>
          </a:prstGeom>
          <a:noFill/>
        </p:spPr>
        <p:txBody>
          <a:bodyPr wrap="square" rtlCol="0">
            <a:spAutoFit/>
          </a:bodyPr>
          <a:lstStyle/>
          <a:p>
            <a:pPr indent="-114300" algn="ctr" eaLnBrk="0" hangingPunct="0"/>
            <a:r>
              <a:rPr lang="en-US" sz="1600" dirty="0" smtClean="0">
                <a:solidFill>
                  <a:srgbClr val="000000"/>
                </a:solidFill>
                <a:latin typeface="Arial" panose="020B0604020202020204" pitchFamily="34" charset="0"/>
                <a:ea typeface="MS PGothic" panose="020B0600070205080204" pitchFamily="34" charset="-128"/>
              </a:rPr>
              <a:t>Membership Structure Assessment</a:t>
            </a:r>
          </a:p>
          <a:p>
            <a:pPr marL="171450" indent="-171450" eaLnBrk="0" hangingPunct="0">
              <a:buFont typeface="Arial" panose="020B0604020202020204" pitchFamily="34" charset="0"/>
              <a:buChar char="•"/>
            </a:pPr>
            <a:r>
              <a:rPr lang="en-US" sz="1600" b="0" dirty="0" smtClean="0">
                <a:solidFill>
                  <a:srgbClr val="000000"/>
                </a:solidFill>
                <a:latin typeface="Arial" panose="020B0604020202020204" pitchFamily="34" charset="0"/>
                <a:ea typeface="MS PGothic" panose="020B0600070205080204" pitchFamily="34" charset="-128"/>
              </a:rPr>
              <a:t>Formed ad-hoc </a:t>
            </a:r>
            <a:r>
              <a:rPr lang="en-US" sz="1600" b="0" dirty="0">
                <a:solidFill>
                  <a:srgbClr val="000000"/>
                </a:solidFill>
                <a:latin typeface="Arial" panose="020B0604020202020204" pitchFamily="34" charset="0"/>
                <a:ea typeface="MS PGothic" panose="020B0600070205080204" pitchFamily="34" charset="-128"/>
              </a:rPr>
              <a:t>Membership Structure committee </a:t>
            </a:r>
            <a:endParaRPr lang="en-US" sz="1600" b="0" dirty="0" smtClean="0">
              <a:solidFill>
                <a:srgbClr val="000000"/>
              </a:solidFill>
              <a:latin typeface="Arial" panose="020B0604020202020204" pitchFamily="34" charset="0"/>
              <a:ea typeface="MS PGothic" panose="020B0600070205080204" pitchFamily="34" charset="-128"/>
            </a:endParaRPr>
          </a:p>
          <a:p>
            <a:pPr marL="171450" indent="-171450" eaLnBrk="0" hangingPunct="0">
              <a:buFont typeface="Arial" panose="020B0604020202020204" pitchFamily="34" charset="0"/>
              <a:buChar char="•"/>
            </a:pPr>
            <a:r>
              <a:rPr lang="en-US" sz="1600" b="0" dirty="0" smtClean="0">
                <a:solidFill>
                  <a:srgbClr val="000000"/>
                </a:solidFill>
                <a:latin typeface="Arial" panose="020B0604020202020204" pitchFamily="34" charset="0"/>
                <a:ea typeface="MS PGothic" panose="020B0600070205080204" pitchFamily="34" charset="-128"/>
              </a:rPr>
              <a:t>Gathered data for baseline </a:t>
            </a:r>
            <a:r>
              <a:rPr lang="en-US" sz="1600" b="0" dirty="0">
                <a:solidFill>
                  <a:srgbClr val="000000"/>
                </a:solidFill>
                <a:latin typeface="Arial" panose="020B0604020202020204" pitchFamily="34" charset="0"/>
                <a:ea typeface="MS PGothic" panose="020B0600070205080204" pitchFamily="34" charset="-128"/>
              </a:rPr>
              <a:t>assessment of membership and dues structure</a:t>
            </a:r>
          </a:p>
          <a:p>
            <a:pPr marL="171450" indent="-171450" defTabSz="342900" fontAlgn="auto">
              <a:spcBef>
                <a:spcPts val="0"/>
              </a:spcBef>
              <a:spcAft>
                <a:spcPts val="0"/>
              </a:spcAft>
              <a:buFont typeface="Arial" panose="020B0604020202020204" pitchFamily="34" charset="0"/>
              <a:buChar char="•"/>
              <a:defRPr/>
            </a:pPr>
            <a:r>
              <a:rPr lang="en-US" sz="1600" b="0" dirty="0" smtClean="0">
                <a:solidFill>
                  <a:srgbClr val="000000"/>
                </a:solidFill>
                <a:latin typeface="Arial" panose="020B0604020202020204" pitchFamily="34" charset="0"/>
                <a:ea typeface="MS PGothic" panose="020B0600070205080204" pitchFamily="34" charset="-128"/>
              </a:rPr>
              <a:t>In April, start work to define </a:t>
            </a:r>
            <a:r>
              <a:rPr lang="en-US" sz="1600" b="0" dirty="0">
                <a:solidFill>
                  <a:srgbClr val="000000"/>
                </a:solidFill>
                <a:latin typeface="Arial" panose="020B0604020202020204" pitchFamily="34" charset="0"/>
                <a:ea typeface="MS PGothic" panose="020B0600070205080204" pitchFamily="34" charset="-128"/>
              </a:rPr>
              <a:t>membership and dues structure alternatives </a:t>
            </a:r>
            <a:r>
              <a:rPr lang="en-US" sz="1600" b="0" dirty="0" smtClean="0">
                <a:solidFill>
                  <a:srgbClr val="000000"/>
                </a:solidFill>
                <a:latin typeface="Arial" panose="020B0604020202020204" pitchFamily="34" charset="0"/>
                <a:ea typeface="MS PGothic" panose="020B0600070205080204" pitchFamily="34" charset="-128"/>
              </a:rPr>
              <a:t>for review</a:t>
            </a:r>
            <a:endParaRPr lang="en-US" sz="2400" dirty="0">
              <a:solidFill>
                <a:srgbClr val="000000"/>
              </a:solidFill>
              <a:latin typeface="Arial" panose="020B0604020202020204" pitchFamily="34" charset="0"/>
              <a:ea typeface="MS PGothic" panose="020B0600070205080204" pitchFamily="34" charset="-128"/>
            </a:endParaRPr>
          </a:p>
        </p:txBody>
      </p:sp>
      <p:sp>
        <p:nvSpPr>
          <p:cNvPr id="7" name="TextBox 6"/>
          <p:cNvSpPr txBox="1"/>
          <p:nvPr/>
        </p:nvSpPr>
        <p:spPr>
          <a:xfrm>
            <a:off x="4710544" y="2549239"/>
            <a:ext cx="4433455" cy="3539430"/>
          </a:xfrm>
          <a:prstGeom prst="rect">
            <a:avLst/>
          </a:prstGeom>
          <a:noFill/>
        </p:spPr>
        <p:txBody>
          <a:bodyPr wrap="square" rtlCol="0">
            <a:spAutoFit/>
          </a:bodyPr>
          <a:lstStyle/>
          <a:p>
            <a:pPr indent="-114300" algn="ctr" eaLnBrk="0" hangingPunct="0"/>
            <a:r>
              <a:rPr lang="en-US" sz="1600" dirty="0" smtClean="0">
                <a:solidFill>
                  <a:srgbClr val="000000"/>
                </a:solidFill>
                <a:latin typeface="Arial" panose="020B0604020202020204" pitchFamily="34" charset="0"/>
                <a:ea typeface="MS PGothic" panose="020B0600070205080204" pitchFamily="34" charset="-128"/>
              </a:rPr>
              <a:t>Brand Evaluation</a:t>
            </a:r>
          </a:p>
          <a:p>
            <a:pPr marL="171450" indent="-171450" eaLnBrk="0" hangingPunct="0">
              <a:buFont typeface="Arial" panose="020B0604020202020204" pitchFamily="34" charset="0"/>
              <a:buChar char="•"/>
            </a:pPr>
            <a:r>
              <a:rPr lang="en-US" altLang="en-US" sz="1600" b="0" dirty="0" smtClean="0">
                <a:solidFill>
                  <a:srgbClr val="000000"/>
                </a:solidFill>
                <a:latin typeface="Arial" panose="020B0604020202020204" pitchFamily="34" charset="0"/>
                <a:ea typeface="MS PGothic" panose="020B0600070205080204" pitchFamily="34" charset="-128"/>
              </a:rPr>
              <a:t>RFP scope asked for:</a:t>
            </a:r>
          </a:p>
          <a:p>
            <a:pPr marL="628650" lvl="1" indent="-171450" eaLnBrk="0" hangingPunct="0">
              <a:buFont typeface="Arial" panose="020B0604020202020204" pitchFamily="34" charset="0"/>
              <a:buChar char="•"/>
            </a:pPr>
            <a:r>
              <a:rPr lang="en-US" altLang="en-US" sz="1400" b="0" dirty="0" smtClean="0">
                <a:solidFill>
                  <a:srgbClr val="000000"/>
                </a:solidFill>
                <a:latin typeface="Arial" panose="020B0604020202020204" pitchFamily="34" charset="0"/>
                <a:ea typeface="MS PGothic" panose="020B0600070205080204" pitchFamily="34" charset="-128"/>
              </a:rPr>
              <a:t>Multiple </a:t>
            </a:r>
            <a:r>
              <a:rPr lang="en-US" altLang="en-US" sz="1400" b="0" dirty="0">
                <a:solidFill>
                  <a:srgbClr val="000000"/>
                </a:solidFill>
                <a:latin typeface="Arial" panose="020B0604020202020204" pitchFamily="34" charset="0"/>
                <a:ea typeface="MS PGothic" panose="020B0600070205080204" pitchFamily="34" charset="-128"/>
              </a:rPr>
              <a:t>brand identity </a:t>
            </a:r>
            <a:r>
              <a:rPr lang="en-US" altLang="en-US" sz="1400" b="0" dirty="0" smtClean="0">
                <a:solidFill>
                  <a:srgbClr val="000000"/>
                </a:solidFill>
                <a:latin typeface="Arial" panose="020B0604020202020204" pitchFamily="34" charset="0"/>
                <a:ea typeface="MS PGothic" panose="020B0600070205080204" pitchFamily="34" charset="-128"/>
              </a:rPr>
              <a:t>recommendations including national brand options</a:t>
            </a:r>
          </a:p>
          <a:p>
            <a:pPr marL="628650" lvl="1" indent="-171450" eaLnBrk="0" hangingPunct="0">
              <a:buFont typeface="Arial" panose="020B0604020202020204" pitchFamily="34" charset="0"/>
              <a:buChar char="•"/>
            </a:pPr>
            <a:r>
              <a:rPr lang="en-US" altLang="en-US" sz="1400" b="0" dirty="0" smtClean="0">
                <a:solidFill>
                  <a:srgbClr val="000000"/>
                </a:solidFill>
                <a:latin typeface="Arial" panose="020B0604020202020204" pitchFamily="34" charset="0"/>
                <a:ea typeface="MS PGothic" panose="020B0600070205080204" pitchFamily="34" charset="-128"/>
              </a:rPr>
              <a:t>Naming </a:t>
            </a:r>
            <a:r>
              <a:rPr lang="en-US" altLang="en-US" sz="1400" b="0" dirty="0">
                <a:solidFill>
                  <a:srgbClr val="000000"/>
                </a:solidFill>
                <a:latin typeface="Arial" panose="020B0604020202020204" pitchFamily="34" charset="0"/>
                <a:ea typeface="MS PGothic" panose="020B0600070205080204" pitchFamily="34" charset="-128"/>
              </a:rPr>
              <a:t>conventions and logo </a:t>
            </a:r>
            <a:r>
              <a:rPr lang="en-US" altLang="en-US" sz="1400" b="0" dirty="0" smtClean="0">
                <a:solidFill>
                  <a:srgbClr val="000000"/>
                </a:solidFill>
                <a:latin typeface="Arial" panose="020B0604020202020204" pitchFamily="34" charset="0"/>
                <a:ea typeface="MS PGothic" panose="020B0600070205080204" pitchFamily="34" charset="-128"/>
              </a:rPr>
              <a:t>options</a:t>
            </a:r>
          </a:p>
          <a:p>
            <a:pPr marL="171450" indent="-171450" eaLnBrk="0" hangingPunct="0">
              <a:buFont typeface="Arial" panose="020B0604020202020204" pitchFamily="34" charset="0"/>
              <a:buChar char="•"/>
            </a:pPr>
            <a:r>
              <a:rPr lang="en-US" sz="1600" b="0" dirty="0" smtClean="0">
                <a:solidFill>
                  <a:srgbClr val="000000"/>
                </a:solidFill>
                <a:latin typeface="Arial" panose="020B0604020202020204" pitchFamily="34" charset="0"/>
                <a:ea typeface="MS PGothic" panose="020B0600070205080204" pitchFamily="34" charset="-128"/>
              </a:rPr>
              <a:t>Conducted brand evaluation RFP and selected partner</a:t>
            </a:r>
          </a:p>
          <a:p>
            <a:pPr marL="628650" lvl="1" indent="-171450" eaLnBrk="0" hangingPunct="0">
              <a:buFont typeface="Arial" panose="020B0604020202020204" pitchFamily="34" charset="0"/>
              <a:buChar char="•"/>
            </a:pPr>
            <a:r>
              <a:rPr lang="en-US" sz="1400" b="0" dirty="0" smtClean="0">
                <a:solidFill>
                  <a:srgbClr val="000000"/>
                </a:solidFill>
                <a:latin typeface="Arial" panose="020B0604020202020204" pitchFamily="34" charset="0"/>
                <a:ea typeface="MS PGothic" panose="020B0600070205080204" pitchFamily="34" charset="-128"/>
              </a:rPr>
              <a:t>Pool of 47 firms in total, 46 WBE’s</a:t>
            </a:r>
          </a:p>
          <a:p>
            <a:pPr marL="628650" lvl="1" indent="-171450" eaLnBrk="0" hangingPunct="0">
              <a:buFont typeface="Arial" panose="020B0604020202020204" pitchFamily="34" charset="0"/>
              <a:buChar char="•"/>
            </a:pPr>
            <a:r>
              <a:rPr lang="en-US" sz="1400" b="0" dirty="0" smtClean="0">
                <a:solidFill>
                  <a:srgbClr val="000000"/>
                </a:solidFill>
                <a:latin typeface="Arial" panose="020B0604020202020204" pitchFamily="34" charset="0"/>
                <a:ea typeface="MS PGothic" panose="020B0600070205080204" pitchFamily="34" charset="-128"/>
              </a:rPr>
              <a:t>RFP issued to 27 firms, 26 WBE’s</a:t>
            </a:r>
          </a:p>
          <a:p>
            <a:pPr marL="628650" lvl="1" indent="-171450" eaLnBrk="0" hangingPunct="0">
              <a:buFont typeface="Arial" panose="020B0604020202020204" pitchFamily="34" charset="0"/>
              <a:buChar char="•"/>
            </a:pPr>
            <a:r>
              <a:rPr lang="en-US" sz="1400" b="0" dirty="0" smtClean="0">
                <a:solidFill>
                  <a:srgbClr val="000000"/>
                </a:solidFill>
                <a:latin typeface="Arial" panose="020B0604020202020204" pitchFamily="34" charset="0"/>
                <a:ea typeface="MS PGothic" panose="020B0600070205080204" pitchFamily="34" charset="-128"/>
              </a:rPr>
              <a:t>12 proposal responses</a:t>
            </a:r>
          </a:p>
          <a:p>
            <a:pPr marL="628650" lvl="1" indent="-171450" eaLnBrk="0" hangingPunct="0">
              <a:buFont typeface="Arial" panose="020B0604020202020204" pitchFamily="34" charset="0"/>
              <a:buChar char="•"/>
            </a:pPr>
            <a:r>
              <a:rPr lang="en-US" sz="1400" b="0" dirty="0" smtClean="0">
                <a:solidFill>
                  <a:srgbClr val="000000"/>
                </a:solidFill>
                <a:latin typeface="Arial" panose="020B0604020202020204" pitchFamily="34" charset="0"/>
                <a:ea typeface="MS PGothic" panose="020B0600070205080204" pitchFamily="34" charset="-128"/>
              </a:rPr>
              <a:t>Down-selected to 5 for presentations</a:t>
            </a:r>
          </a:p>
          <a:p>
            <a:pPr marL="628650" lvl="1" indent="-171450" eaLnBrk="0" hangingPunct="0">
              <a:buFont typeface="Arial" panose="020B0604020202020204" pitchFamily="34" charset="0"/>
              <a:buChar char="•"/>
            </a:pPr>
            <a:r>
              <a:rPr lang="en-US" sz="1400" b="0" dirty="0" smtClean="0">
                <a:solidFill>
                  <a:srgbClr val="000000"/>
                </a:solidFill>
                <a:latin typeface="Arial" panose="020B0604020202020204" pitchFamily="34" charset="0"/>
                <a:ea typeface="MS PGothic" panose="020B0600070205080204" pitchFamily="34" charset="-128"/>
              </a:rPr>
              <a:t>LIMB Design selected</a:t>
            </a:r>
            <a:endParaRPr lang="en-US" sz="1200" b="0" dirty="0">
              <a:solidFill>
                <a:srgbClr val="000000"/>
              </a:solidFill>
              <a:latin typeface="Arial" panose="020B0604020202020204" pitchFamily="34" charset="0"/>
              <a:ea typeface="MS PGothic" panose="020B0600070205080204" pitchFamily="34" charset="-128"/>
            </a:endParaRPr>
          </a:p>
          <a:p>
            <a:pPr marL="285750" indent="-285750" eaLnBrk="0" hangingPunct="0">
              <a:buFont typeface="Arial" panose="020B0604020202020204" pitchFamily="34" charset="0"/>
              <a:buChar char="•"/>
            </a:pPr>
            <a:r>
              <a:rPr lang="en-US" sz="1600" b="0" dirty="0" smtClean="0">
                <a:solidFill>
                  <a:srgbClr val="000000"/>
                </a:solidFill>
                <a:latin typeface="Arial" panose="020B0604020202020204" pitchFamily="34" charset="0"/>
                <a:ea typeface="MS PGothic" panose="020B0600070205080204" pitchFamily="34" charset="-128"/>
              </a:rPr>
              <a:t>Estimated 6 week effort for current brand assessment leading to key decision point (begin in April)</a:t>
            </a:r>
            <a:endParaRPr lang="en-US" sz="1600" b="0" dirty="0">
              <a:solidFill>
                <a:srgbClr val="000000"/>
              </a:solidFill>
              <a:latin typeface="Arial" panose="020B0604020202020204" pitchFamily="34" charset="0"/>
              <a:ea typeface="MS PGothic" panose="020B0600070205080204" pitchFamily="34" charset="-128"/>
            </a:endParaRPr>
          </a:p>
        </p:txBody>
      </p:sp>
      <p:sp>
        <p:nvSpPr>
          <p:cNvPr id="4" name="Flowchart: Decision 3"/>
          <p:cNvSpPr/>
          <p:nvPr/>
        </p:nvSpPr>
        <p:spPr>
          <a:xfrm>
            <a:off x="6525491" y="5829924"/>
            <a:ext cx="2082800" cy="598308"/>
          </a:xfrm>
          <a:prstGeom prst="flowChartDecision">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eaLnBrk="0" hangingPunct="0"/>
            <a:r>
              <a:rPr lang="en-US" sz="1200" dirty="0" smtClean="0">
                <a:solidFill>
                  <a:srgbClr val="000000"/>
                </a:solidFill>
              </a:rPr>
              <a:t>Proceed to design? </a:t>
            </a:r>
            <a:endParaRPr lang="en-US" sz="1200" dirty="0">
              <a:solidFill>
                <a:srgbClr val="000000"/>
              </a:solidFill>
            </a:endParaRPr>
          </a:p>
        </p:txBody>
      </p:sp>
    </p:spTree>
    <p:extLst>
      <p:ext uri="{BB962C8B-B14F-4D97-AF65-F5344CB8AC3E}">
        <p14:creationId xmlns:p14="http://schemas.microsoft.com/office/powerpoint/2010/main" val="4233505450"/>
      </p:ext>
    </p:extLst>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p:cNvSpPr>
          <p:nvPr>
            <p:ph type="ctrTitle"/>
          </p:nvPr>
        </p:nvSpPr>
        <p:spPr>
          <a:xfrm>
            <a:off x="577970" y="3627834"/>
            <a:ext cx="6126441" cy="1972865"/>
          </a:xfrm>
        </p:spPr>
        <p:txBody>
          <a:bodyPr/>
          <a:lstStyle/>
          <a:p>
            <a:pPr algn="ctr"/>
            <a:r>
              <a:rPr lang="en-CA" altLang="en-US" sz="2925" dirty="0" smtClean="0">
                <a:latin typeface="Arial" panose="020B0604020202020204" pitchFamily="34" charset="0"/>
                <a:cs typeface="Arial" panose="020B0604020202020204" pitchFamily="34" charset="0"/>
              </a:rPr>
              <a:t/>
            </a:r>
            <a:br>
              <a:rPr lang="en-CA" altLang="en-US" sz="2925" dirty="0" smtClean="0">
                <a:latin typeface="Arial" panose="020B0604020202020204" pitchFamily="34" charset="0"/>
                <a:cs typeface="Arial" panose="020B0604020202020204" pitchFamily="34" charset="0"/>
              </a:rPr>
            </a:br>
            <a:r>
              <a:rPr lang="en-CA" altLang="en-US" sz="2925" dirty="0" smtClean="0">
                <a:latin typeface="Arial" panose="020B0604020202020204" pitchFamily="34" charset="0"/>
                <a:cs typeface="Arial" panose="020B0604020202020204" pitchFamily="34" charset="0"/>
              </a:rPr>
              <a:t>Thank you.</a:t>
            </a:r>
            <a:endParaRPr lang="en-CA" altLang="en-US" sz="2925"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7158881"/>
      </p:ext>
    </p:extLst>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9" name="Rectangle 9"/>
          <p:cNvSpPr>
            <a:spLocks noGrp="1"/>
          </p:cNvSpPr>
          <p:nvPr>
            <p:ph type="subTitle" idx="1"/>
          </p:nvPr>
        </p:nvSpPr>
        <p:spPr>
          <a:xfrm>
            <a:off x="442913" y="5597525"/>
            <a:ext cx="6353175" cy="347663"/>
          </a:xfrm>
        </p:spPr>
        <p:txBody>
          <a:bodyPr/>
          <a:lstStyle/>
          <a:p>
            <a:pPr>
              <a:buFont typeface="Wingdings" charset="0"/>
              <a:buNone/>
              <a:defRPr/>
            </a:pPr>
            <a:r>
              <a:rPr lang="en-CA" dirty="0" smtClean="0">
                <a:ea typeface="+mn-ea"/>
              </a:rPr>
              <a:t>March 2017</a:t>
            </a:r>
            <a:endParaRPr lang="en-CA" dirty="0">
              <a:ea typeface="+mn-ea"/>
            </a:endParaRPr>
          </a:p>
        </p:txBody>
      </p:sp>
      <p:sp>
        <p:nvSpPr>
          <p:cNvPr id="18435" name="Rectangle 8"/>
          <p:cNvSpPr>
            <a:spLocks noGrp="1"/>
          </p:cNvSpPr>
          <p:nvPr>
            <p:ph type="ctrTitle"/>
          </p:nvPr>
        </p:nvSpPr>
        <p:spPr>
          <a:xfrm>
            <a:off x="355600" y="3729038"/>
            <a:ext cx="7192963" cy="1774825"/>
          </a:xfrm>
        </p:spPr>
        <p:txBody>
          <a:bodyPr/>
          <a:lstStyle/>
          <a:p>
            <a:r>
              <a:rPr lang="en-CA" altLang="en-US" dirty="0" smtClean="0">
                <a:latin typeface="Arial" panose="020B0604020202020204" pitchFamily="34" charset="0"/>
                <a:cs typeface="Arial" panose="020B0604020202020204" pitchFamily="34" charset="0"/>
              </a:rPr>
              <a:t>Digitization Update</a:t>
            </a:r>
            <a:br>
              <a:rPr lang="en-CA" altLang="en-US" dirty="0" smtClean="0">
                <a:latin typeface="Arial" panose="020B0604020202020204" pitchFamily="34" charset="0"/>
                <a:cs typeface="Arial" panose="020B0604020202020204" pitchFamily="34" charset="0"/>
              </a:rPr>
            </a:br>
            <a:r>
              <a:rPr lang="en-CA" altLang="en-US" dirty="0" smtClean="0">
                <a:latin typeface="Arial" panose="020B0604020202020204" pitchFamily="34" charset="0"/>
                <a:cs typeface="Arial" panose="020B0604020202020204" pitchFamily="34" charset="0"/>
              </a:rPr>
              <a:t>WBENC Board Meeting</a:t>
            </a:r>
          </a:p>
        </p:txBody>
      </p:sp>
      <p:grpSp>
        <p:nvGrpSpPr>
          <p:cNvPr id="18436" name="Group 4"/>
          <p:cNvGrpSpPr>
            <a:grpSpLocks/>
          </p:cNvGrpSpPr>
          <p:nvPr/>
        </p:nvGrpSpPr>
        <p:grpSpPr bwMode="auto">
          <a:xfrm>
            <a:off x="7283450" y="6116638"/>
            <a:ext cx="528638" cy="527050"/>
            <a:chOff x="5661535" y="4573551"/>
            <a:chExt cx="963199" cy="963199"/>
          </a:xfrm>
        </p:grpSpPr>
        <p:sp>
          <p:nvSpPr>
            <p:cNvPr id="6" name="Freeform 5"/>
            <p:cNvSpPr>
              <a:spLocks noChangeAspect="1"/>
            </p:cNvSpPr>
            <p:nvPr/>
          </p:nvSpPr>
          <p:spPr>
            <a:xfrm>
              <a:off x="5670213" y="4744721"/>
              <a:ext cx="847498" cy="620857"/>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sp>
          <p:nvSpPr>
            <p:cNvPr id="7" name="Oval 6">
              <a:hlinkClick r:id="" action="ppaction://hlinkshowjump?jump=nextslide"/>
            </p:cNvPr>
            <p:cNvSpPr/>
            <p:nvPr/>
          </p:nvSpPr>
          <p:spPr>
            <a:xfrm>
              <a:off x="5661535" y="4573551"/>
              <a:ext cx="963199" cy="963199"/>
            </a:xfrm>
            <a:prstGeom prst="ellipse">
              <a:avLst/>
            </a:prstGeom>
            <a:no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FFFFFF"/>
                </a:solidFill>
              </a:endParaRPr>
            </a:p>
          </p:txBody>
        </p:sp>
      </p:grpSp>
    </p:spTree>
    <p:extLst>
      <p:ext uri="{BB962C8B-B14F-4D97-AF65-F5344CB8AC3E}">
        <p14:creationId xmlns:p14="http://schemas.microsoft.com/office/powerpoint/2010/main" val="702486934"/>
      </p:ext>
    </p:extLst>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84175" y="0"/>
            <a:ext cx="8378825" cy="793750"/>
          </a:xfrm>
        </p:spPr>
        <p:txBody>
          <a:bodyPr/>
          <a:lstStyle/>
          <a:p>
            <a:r>
              <a:rPr lang="en-US" altLang="en-US" dirty="0" smtClean="0"/>
              <a:t>Where We Are Today: WBENCLink2.0- The Numbers</a:t>
            </a:r>
          </a:p>
        </p:txBody>
      </p:sp>
      <p:sp>
        <p:nvSpPr>
          <p:cNvPr id="20483" name="Content Placeholder 2"/>
          <p:cNvSpPr>
            <a:spLocks noGrp="1"/>
          </p:cNvSpPr>
          <p:nvPr>
            <p:ph idx="1"/>
          </p:nvPr>
        </p:nvSpPr>
        <p:spPr>
          <a:xfrm>
            <a:off x="384175" y="1009650"/>
            <a:ext cx="8378825" cy="5172075"/>
          </a:xfrm>
        </p:spPr>
        <p:txBody>
          <a:bodyPr/>
          <a:lstStyle/>
          <a:p>
            <a:endParaRPr lang="en-US" altLang="en-US" dirty="0" smtClean="0"/>
          </a:p>
          <a:p>
            <a:endParaRPr lang="en-US" altLang="en-US" dirty="0" smtClean="0"/>
          </a:p>
          <a:p>
            <a:endParaRPr lang="en-US" altLang="en-US" dirty="0" smtClean="0"/>
          </a:p>
          <a:p>
            <a:endParaRPr lang="en-US" altLang="en-US" dirty="0" smtClean="0"/>
          </a:p>
        </p:txBody>
      </p:sp>
      <p:graphicFrame>
        <p:nvGraphicFramePr>
          <p:cNvPr id="2" name="Table 1"/>
          <p:cNvGraphicFramePr>
            <a:graphicFrameLocks noGrp="1"/>
          </p:cNvGraphicFramePr>
          <p:nvPr/>
        </p:nvGraphicFramePr>
        <p:xfrm>
          <a:off x="384175" y="1076325"/>
          <a:ext cx="8378825" cy="5205654"/>
        </p:xfrm>
        <a:graphic>
          <a:graphicData uri="http://schemas.openxmlformats.org/drawingml/2006/table">
            <a:tbl>
              <a:tblPr firstRow="1" firstCol="1" bandRow="1"/>
              <a:tblGrid>
                <a:gridCol w="3433144"/>
                <a:gridCol w="4945681"/>
              </a:tblGrid>
              <a:tr h="334543">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User logins</a:t>
                      </a: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120,</a:t>
                      </a: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 507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543">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Page views</a:t>
                      </a: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2,</a:t>
                      </a: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 2</a:t>
                      </a: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74,769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543">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Applications started</a:t>
                      </a: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5,</a:t>
                      </a: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491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543">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Applications submitted</a:t>
                      </a: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4,295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5449">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Application document format</a:t>
                      </a: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tabLst>
                          <a:tab pos="1019175" algn="r"/>
                        </a:tabLst>
                      </a:pPr>
                      <a:r>
                        <a:rPr lang="en-US" sz="1600" dirty="0">
                          <a:effectLst/>
                          <a:latin typeface="Calibri" panose="020F0502020204030204" pitchFamily="34" charset="0"/>
                          <a:ea typeface="Calibri" panose="020F0502020204030204" pitchFamily="34" charset="0"/>
                          <a:cs typeface="Times New Roman" panose="02020603050405020304" pitchFamily="18" charset="0"/>
                        </a:rPr>
                        <a:t>Electronic: 	100%</a:t>
                      </a:r>
                    </a:p>
                    <a:p>
                      <a:pPr marL="0" marR="0">
                        <a:lnSpc>
                          <a:spcPct val="107000"/>
                        </a:lnSpc>
                        <a:spcBef>
                          <a:spcPts val="0"/>
                        </a:spcBef>
                        <a:spcAft>
                          <a:spcPts val="0"/>
                        </a:spcAft>
                        <a:tabLst>
                          <a:tab pos="1019175" algn="r"/>
                        </a:tabLst>
                      </a:pPr>
                      <a:r>
                        <a:rPr lang="en-US" sz="1600" dirty="0">
                          <a:effectLst/>
                          <a:latin typeface="Calibri" panose="020F0502020204030204" pitchFamily="34" charset="0"/>
                          <a:ea typeface="Calibri" panose="020F0502020204030204" pitchFamily="34" charset="0"/>
                          <a:cs typeface="Times New Roman" panose="02020603050405020304" pitchFamily="18" charset="0"/>
                        </a:rPr>
                        <a:t>Paper: 	0%</a:t>
                      </a: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543">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Fastest start-to-submit time</a:t>
                      </a: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8 minutes (new record)</a:t>
                      </a: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5449">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Payment methods</a:t>
                      </a: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tabLst>
                          <a:tab pos="1470025" algn="r"/>
                        </a:tabLst>
                      </a:pPr>
                      <a:r>
                        <a:rPr lang="en-US" sz="1600" dirty="0">
                          <a:effectLst/>
                          <a:latin typeface="Calibri" panose="020F0502020204030204" pitchFamily="34" charset="0"/>
                          <a:ea typeface="Calibri" panose="020F0502020204030204" pitchFamily="34" charset="0"/>
                          <a:cs typeface="Times New Roman" panose="02020603050405020304" pitchFamily="18" charset="0"/>
                        </a:rPr>
                        <a:t>Credit card: </a:t>
                      </a: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 78%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tabLst>
                          <a:tab pos="1470025" algn="r"/>
                        </a:tabLst>
                      </a:pPr>
                      <a:r>
                        <a:rPr lang="en-US" sz="1600" dirty="0">
                          <a:effectLst/>
                          <a:latin typeface="Calibri" panose="020F0502020204030204" pitchFamily="34" charset="0"/>
                          <a:ea typeface="Calibri" panose="020F0502020204030204" pitchFamily="34" charset="0"/>
                          <a:cs typeface="Times New Roman" panose="02020603050405020304" pitchFamily="18" charset="0"/>
                        </a:rPr>
                        <a:t>Check: </a:t>
                      </a:r>
                      <a:r>
                        <a:rPr lang="en-US" sz="1600" baseline="0" dirty="0">
                          <a:effectLst/>
                          <a:latin typeface="Calibri" panose="020F0502020204030204" pitchFamily="34" charset="0"/>
                          <a:ea typeface="Calibri" panose="020F0502020204030204" pitchFamily="34" charset="0"/>
                          <a:cs typeface="Times New Roman" panose="02020603050405020304" pitchFamily="18" charset="0"/>
                        </a:rPr>
                        <a:t> </a:t>
                      </a: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22%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543">
                <a:tc>
                  <a:txBody>
                    <a:bodyPr/>
                    <a:lstStyle/>
                    <a:p>
                      <a:pPr marL="0" marR="0" algn="l">
                        <a:lnSpc>
                          <a:spcPct val="107000"/>
                        </a:lnSpc>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543">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First application started </a:t>
                      </a: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Hughes BioPharma Advisers LLC (WPEO-NY)</a:t>
                      </a: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543">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First application submitted</a:t>
                      </a: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New York Apple Sales, Inc. (WPEO-NY)</a:t>
                      </a: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543">
                <a:tc>
                  <a:txBody>
                    <a:bodyPr/>
                    <a:lstStyle/>
                    <a:p>
                      <a:pPr marL="0" marR="0" algn="l">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543">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Reports run</a:t>
                      </a: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4</a:t>
                      </a: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,326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543">
                <a:tc>
                  <a:txBody>
                    <a:bodyPr/>
                    <a:lstStyle/>
                    <a:p>
                      <a:pPr marL="0" marR="0" algn="l">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Searches</a:t>
                      </a: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78,099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543">
                <a:tc>
                  <a:txBody>
                    <a:bodyPr/>
                    <a:lstStyle/>
                    <a:p>
                      <a:pPr marL="0" marR="0" algn="l">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18" marB="3681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35495717"/>
      </p:ext>
    </p:extLst>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84175" y="-26988"/>
            <a:ext cx="8378825" cy="793751"/>
          </a:xfrm>
        </p:spPr>
        <p:txBody>
          <a:bodyPr/>
          <a:lstStyle/>
          <a:p>
            <a:r>
              <a:rPr lang="en-US" altLang="en-US" dirty="0" smtClean="0"/>
              <a:t>Process</a:t>
            </a:r>
          </a:p>
        </p:txBody>
      </p:sp>
      <p:sp>
        <p:nvSpPr>
          <p:cNvPr id="3" name="Content Placeholder 2"/>
          <p:cNvSpPr>
            <a:spLocks noGrp="1"/>
          </p:cNvSpPr>
          <p:nvPr>
            <p:ph idx="1"/>
          </p:nvPr>
        </p:nvSpPr>
        <p:spPr>
          <a:xfrm>
            <a:off x="384175" y="942975"/>
            <a:ext cx="8626475" cy="5191125"/>
          </a:xfrm>
        </p:spPr>
        <p:txBody>
          <a:bodyPr/>
          <a:lstStyle/>
          <a:p>
            <a:pPr>
              <a:defRPr/>
            </a:pPr>
            <a:r>
              <a:rPr lang="en-US" sz="2800" b="1" dirty="0" smtClean="0">
                <a:latin typeface="Times New Roman" panose="02020603050405020304" pitchFamily="18" charset="0"/>
                <a:cs typeface="Times New Roman" panose="02020603050405020304" pitchFamily="18" charset="0"/>
              </a:rPr>
              <a:t>de Bono Six Thinking Hats</a:t>
            </a:r>
          </a:p>
          <a:p>
            <a:pPr>
              <a:buFont typeface="Arial" panose="020B0604020202020204" pitchFamily="34" charset="0"/>
              <a:buChar char="•"/>
              <a:defRPr/>
            </a:pPr>
            <a:r>
              <a:rPr lang="en-US" sz="2000" dirty="0" smtClean="0">
                <a:latin typeface="Times New Roman" panose="02020603050405020304" pitchFamily="18" charset="0"/>
                <a:cs typeface="Times New Roman" panose="02020603050405020304" pitchFamily="18" charset="0"/>
              </a:rPr>
              <a:t>Provides an organized way of obtaining feedback/input from a large group of people, so that everyone’s voice can be heard. </a:t>
            </a:r>
          </a:p>
          <a:p>
            <a:pPr>
              <a:buFont typeface="Arial" panose="020B0604020202020204" pitchFamily="34" charset="0"/>
              <a:buChar char="•"/>
              <a:defRPr/>
            </a:pPr>
            <a:r>
              <a:rPr lang="en-US" sz="2000" dirty="0" smtClean="0">
                <a:latin typeface="Times New Roman" panose="02020603050405020304" pitchFamily="18" charset="0"/>
                <a:cs typeface="Times New Roman" panose="02020603050405020304" pitchFamily="18" charset="0"/>
              </a:rPr>
              <a:t>We have used this process for the entire project; includes the NCC, RPOs and B2G. </a:t>
            </a:r>
          </a:p>
          <a:p>
            <a:pPr>
              <a:buFont typeface="Arial" panose="020B0604020202020204" pitchFamily="34" charset="0"/>
              <a:buChar char="•"/>
              <a:defRPr/>
            </a:pPr>
            <a:endParaRPr lang="en-US" dirty="0" smtClean="0"/>
          </a:p>
          <a:p>
            <a:pPr marL="0" indent="0">
              <a:defRPr/>
            </a:pPr>
            <a:endParaRPr lang="en-US" dirty="0" smtClean="0"/>
          </a:p>
          <a:p>
            <a:pPr>
              <a:defRPr/>
            </a:pPr>
            <a:endParaRPr lang="en-US" dirty="0"/>
          </a:p>
        </p:txBody>
      </p:sp>
      <p:pic>
        <p:nvPicPr>
          <p:cNvPr id="21508" name="Picture 3" descr="C:\Users\peason\Pictures\six_hats_pcard_1 for S&amp;S debrie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1625" y="2971800"/>
            <a:ext cx="6067425" cy="305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9959016"/>
      </p:ext>
    </p:extLst>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384175" y="-26988"/>
            <a:ext cx="8378825" cy="793751"/>
          </a:xfrm>
        </p:spPr>
        <p:txBody>
          <a:bodyPr/>
          <a:lstStyle/>
          <a:p>
            <a:r>
              <a:rPr lang="en-US" altLang="en-US" dirty="0" smtClean="0"/>
              <a:t>Next Steps</a:t>
            </a:r>
          </a:p>
        </p:txBody>
      </p:sp>
      <p:sp>
        <p:nvSpPr>
          <p:cNvPr id="3" name="Content Placeholder 2"/>
          <p:cNvSpPr>
            <a:spLocks noGrp="1"/>
          </p:cNvSpPr>
          <p:nvPr>
            <p:ph idx="1"/>
          </p:nvPr>
        </p:nvSpPr>
        <p:spPr>
          <a:xfrm>
            <a:off x="384175" y="933450"/>
            <a:ext cx="8378825" cy="5400675"/>
          </a:xfrm>
        </p:spPr>
        <p:txBody>
          <a:bodyPr/>
          <a:lstStyle/>
          <a:p>
            <a:pPr>
              <a:buFont typeface="Arial" panose="020B0604020202020204" pitchFamily="34" charset="0"/>
              <a:buChar char="•"/>
              <a:defRPr/>
            </a:pPr>
            <a:endParaRPr lang="en-US" sz="2000" b="1" dirty="0" smtClean="0"/>
          </a:p>
          <a:p>
            <a:pPr>
              <a:buFont typeface="Arial" panose="020B0604020202020204" pitchFamily="34" charset="0"/>
              <a:buChar char="•"/>
              <a:defRPr/>
            </a:pPr>
            <a:r>
              <a:rPr lang="en-US" sz="2000" b="1" dirty="0" smtClean="0"/>
              <a:t>Communication and Collaboration</a:t>
            </a:r>
          </a:p>
          <a:p>
            <a:pPr lvl="2">
              <a:buFont typeface="Arial" panose="020B0604020202020204" pitchFamily="34" charset="0"/>
              <a:buChar char="•"/>
              <a:defRPr/>
            </a:pPr>
            <a:r>
              <a:rPr lang="en-US" sz="1600" dirty="0"/>
              <a:t>Conduct a full status update at 3, 6, 9 and 12 month intervals to obtain feedback, trends, best practices, improvement needs, etc. </a:t>
            </a:r>
          </a:p>
          <a:p>
            <a:pPr lvl="4">
              <a:buFont typeface="Arial" panose="020B0604020202020204" pitchFamily="34" charset="0"/>
              <a:buChar char="•"/>
              <a:defRPr/>
            </a:pPr>
            <a:r>
              <a:rPr lang="en-US" dirty="0"/>
              <a:t>Scheduled for November, March, June, September </a:t>
            </a:r>
            <a:endParaRPr lang="en-US" dirty="0" smtClean="0"/>
          </a:p>
          <a:p>
            <a:pPr lvl="2">
              <a:buFont typeface="Arial" panose="020B0604020202020204" pitchFamily="34" charset="0"/>
              <a:buChar char="•"/>
              <a:defRPr/>
            </a:pPr>
            <a:r>
              <a:rPr lang="en-US" sz="1600" dirty="0"/>
              <a:t>Maintain Digitization as a monthly agenda topic for the Leadership Council </a:t>
            </a:r>
            <a:endParaRPr lang="en-US" sz="1600" dirty="0" smtClean="0"/>
          </a:p>
          <a:p>
            <a:pPr lvl="2">
              <a:buFont typeface="Arial" panose="020B0604020202020204" pitchFamily="34" charset="0"/>
              <a:buChar char="•"/>
              <a:defRPr/>
            </a:pPr>
            <a:r>
              <a:rPr lang="en-US" sz="1600" dirty="0" smtClean="0"/>
              <a:t>Continue to hold monthly meetings with the RPO Certification Teams</a:t>
            </a:r>
          </a:p>
          <a:p>
            <a:pPr lvl="2">
              <a:buFont typeface="Arial" panose="020B0604020202020204" pitchFamily="34" charset="0"/>
              <a:buChar char="•"/>
              <a:defRPr/>
            </a:pPr>
            <a:r>
              <a:rPr lang="en-US" sz="1600" dirty="0" smtClean="0"/>
              <a:t>Annual RPO Certification Team Training in May (B2G User Conference)</a:t>
            </a:r>
          </a:p>
          <a:p>
            <a:pPr lvl="2">
              <a:buFont typeface="Arial" panose="020B0604020202020204" pitchFamily="34" charset="0"/>
              <a:buChar char="•"/>
              <a:defRPr/>
            </a:pPr>
            <a:r>
              <a:rPr lang="en-US" sz="1600" dirty="0" smtClean="0"/>
              <a:t>Schedule in-person 1:1 with meetings with the WBENC CRM and RPOs </a:t>
            </a:r>
          </a:p>
          <a:p>
            <a:pPr lvl="2">
              <a:buFont typeface="Arial" panose="020B0604020202020204" pitchFamily="34" charset="0"/>
              <a:buChar char="•"/>
              <a:defRPr/>
            </a:pPr>
            <a:r>
              <a:rPr lang="en-US" sz="1600" dirty="0" smtClean="0"/>
              <a:t>Maintain </a:t>
            </a:r>
            <a:r>
              <a:rPr lang="en-US" sz="1600" dirty="0"/>
              <a:t>WBE and Corporate </a:t>
            </a:r>
            <a:r>
              <a:rPr lang="en-US" sz="1600" dirty="0" smtClean="0"/>
              <a:t>communication</a:t>
            </a:r>
          </a:p>
          <a:p>
            <a:pPr marL="858837" lvl="4" indent="0">
              <a:buFont typeface="Wingdings" pitchFamily="2" charset="2"/>
              <a:buNone/>
              <a:defRPr/>
            </a:pPr>
            <a:endParaRPr lang="en-US" dirty="0" smtClean="0"/>
          </a:p>
          <a:p>
            <a:pPr>
              <a:buFont typeface="Arial" panose="020B0604020202020204" pitchFamily="34" charset="0"/>
              <a:buChar char="•"/>
              <a:defRPr/>
            </a:pPr>
            <a:r>
              <a:rPr lang="en-US" sz="2000" b="1" dirty="0" smtClean="0"/>
              <a:t>Post Go-Live Training and Support</a:t>
            </a:r>
          </a:p>
          <a:p>
            <a:pPr lvl="2">
              <a:buFont typeface="Arial" panose="020B0604020202020204" pitchFamily="34" charset="0"/>
              <a:buChar char="•"/>
              <a:defRPr/>
            </a:pPr>
            <a:r>
              <a:rPr lang="en-US" sz="1600" dirty="0" smtClean="0"/>
              <a:t>WBE training held weekly.</a:t>
            </a:r>
          </a:p>
          <a:p>
            <a:pPr lvl="2">
              <a:buFont typeface="Arial" panose="020B0604020202020204" pitchFamily="34" charset="0"/>
              <a:buChar char="•"/>
              <a:defRPr/>
            </a:pPr>
            <a:r>
              <a:rPr lang="en-US" sz="1600" dirty="0" smtClean="0"/>
              <a:t>Corporate training held monthly, at onboarding and as needed.</a:t>
            </a:r>
          </a:p>
          <a:p>
            <a:pPr lvl="2">
              <a:buFont typeface="Arial" panose="020B0604020202020204" pitchFamily="34" charset="0"/>
              <a:buChar char="•"/>
              <a:defRPr/>
            </a:pPr>
            <a:r>
              <a:rPr lang="en-US" sz="1600" dirty="0" smtClean="0"/>
              <a:t>RPO Certification Team access to Insights (on-demand) and monthly webinars; annual in-person training. </a:t>
            </a:r>
          </a:p>
          <a:p>
            <a:pPr>
              <a:buFont typeface="Arial" panose="020B0604020202020204" pitchFamily="34" charset="0"/>
              <a:buChar char="•"/>
              <a:defRPr/>
            </a:pPr>
            <a:endParaRPr lang="en-US" sz="1800" dirty="0" smtClean="0"/>
          </a:p>
          <a:p>
            <a:pPr>
              <a:buFont typeface="Arial" panose="020B0604020202020204" pitchFamily="34" charset="0"/>
              <a:buChar char="•"/>
              <a:defRPr/>
            </a:pPr>
            <a:endParaRPr lang="en-US" sz="1800" dirty="0" smtClean="0"/>
          </a:p>
          <a:p>
            <a:pPr>
              <a:buFont typeface="Arial" panose="020B0604020202020204" pitchFamily="34" charset="0"/>
              <a:buChar char="•"/>
              <a:defRPr/>
            </a:pPr>
            <a:endParaRPr lang="en-US" sz="1800" dirty="0"/>
          </a:p>
        </p:txBody>
      </p:sp>
    </p:spTree>
    <p:extLst>
      <p:ext uri="{BB962C8B-B14F-4D97-AF65-F5344CB8AC3E}">
        <p14:creationId xmlns:p14="http://schemas.microsoft.com/office/powerpoint/2010/main" val="2720113469"/>
      </p:ext>
    </p:extLst>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1"/>
          <p:cNvSpPr txBox="1">
            <a:spLocks noChangeArrowheads="1"/>
          </p:cNvSpPr>
          <p:nvPr/>
        </p:nvSpPr>
        <p:spPr bwMode="auto">
          <a:xfrm>
            <a:off x="838200" y="4241800"/>
            <a:ext cx="5461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ea typeface="MS PGothic" panose="020B0600070205080204" pitchFamily="34" charset="-128"/>
              </a:defRPr>
            </a:lvl1pPr>
            <a:lvl2pPr marL="742950" indent="-285750">
              <a:defRPr b="1">
                <a:solidFill>
                  <a:schemeClr val="tx1"/>
                </a:solidFill>
                <a:latin typeface="Arial" panose="020B0604020202020204" pitchFamily="34" charset="0"/>
                <a:ea typeface="MS PGothic" panose="020B0600070205080204" pitchFamily="34" charset="-128"/>
              </a:defRPr>
            </a:lvl2pPr>
            <a:lvl3pPr marL="1143000" indent="-228600">
              <a:defRPr b="1">
                <a:solidFill>
                  <a:schemeClr val="tx1"/>
                </a:solidFill>
                <a:latin typeface="Arial" panose="020B0604020202020204" pitchFamily="34" charset="0"/>
                <a:ea typeface="MS PGothic" panose="020B0600070205080204" pitchFamily="34" charset="-128"/>
              </a:defRPr>
            </a:lvl3pPr>
            <a:lvl4pPr marL="1600200" indent="-228600">
              <a:defRPr b="1">
                <a:solidFill>
                  <a:schemeClr val="tx1"/>
                </a:solidFill>
                <a:latin typeface="Arial" panose="020B0604020202020204" pitchFamily="34" charset="0"/>
                <a:ea typeface="MS PGothic" panose="020B0600070205080204" pitchFamily="34" charset="-128"/>
              </a:defRPr>
            </a:lvl4pPr>
            <a:lvl5pPr marL="2057400" indent="-228600">
              <a:defRPr b="1">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pPr algn="ctr"/>
            <a:r>
              <a:rPr lang="en-US" altLang="en-US" sz="2800" b="0" dirty="0" smtClean="0">
                <a:solidFill>
                  <a:srgbClr val="000000"/>
                </a:solidFill>
              </a:rPr>
              <a:t>Thank you for your time!</a:t>
            </a:r>
          </a:p>
        </p:txBody>
      </p:sp>
    </p:spTree>
    <p:extLst>
      <p:ext uri="{BB962C8B-B14F-4D97-AF65-F5344CB8AC3E}">
        <p14:creationId xmlns:p14="http://schemas.microsoft.com/office/powerpoint/2010/main" val="1373943987"/>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421174" y="6348396"/>
            <a:ext cx="997710" cy="207749"/>
          </a:xfrm>
          <a:prstGeom prst="rect">
            <a:avLst/>
          </a:prstGeom>
          <a:noFill/>
        </p:spPr>
        <p:txBody>
          <a:bodyPr wrap="none" lIns="68580" tIns="34290" rIns="68580" bIns="3429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defTabSz="342900"/>
            <a:r>
              <a:rPr lang="en-US" sz="900" cap="all" dirty="0">
                <a:ln w="0"/>
                <a:solidFill>
                  <a:srgbClr val="FF0000"/>
                </a:solidFill>
                <a:effectLst>
                  <a:reflection blurRad="12700" stA="50000" endPos="50000" dist="5000" dir="5400000" sy="-100000" rotWithShape="0"/>
                </a:effectLst>
              </a:rPr>
              <a:t>Confidential</a:t>
            </a:r>
          </a:p>
        </p:txBody>
      </p:sp>
      <p:sp>
        <p:nvSpPr>
          <p:cNvPr id="10" name="Title 1"/>
          <p:cNvSpPr txBox="1">
            <a:spLocks/>
          </p:cNvSpPr>
          <p:nvPr/>
        </p:nvSpPr>
        <p:spPr bwMode="gray">
          <a:xfrm>
            <a:off x="384175" y="0"/>
            <a:ext cx="8378825" cy="793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ctr" anchorCtr="0" compatLnSpc="1">
            <a:prstTxWarp prst="textNoShape">
              <a:avLst/>
            </a:prstTxWarp>
          </a:bodyPr>
          <a:lstStyle>
            <a:lvl1pPr algn="l" rtl="0" eaLnBrk="0" fontAlgn="base" hangingPunct="0">
              <a:lnSpc>
                <a:spcPct val="90000"/>
              </a:lnSpc>
              <a:spcBef>
                <a:spcPct val="0"/>
              </a:spcBef>
              <a:spcAft>
                <a:spcPct val="0"/>
              </a:spcAft>
              <a:defRPr sz="2800" kern="1200">
                <a:solidFill>
                  <a:schemeClr val="bg1"/>
                </a:solidFill>
                <a:latin typeface="+mj-lt"/>
                <a:ea typeface="MS PGothic" pitchFamily="34" charset="-128"/>
                <a:cs typeface="+mj-cs"/>
              </a:defRPr>
            </a:lvl1pPr>
            <a:lvl2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2pPr>
            <a:lvl3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3pPr>
            <a:lvl4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4pPr>
            <a:lvl5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5pPr>
            <a:lvl6pPr marL="4572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6pPr>
            <a:lvl7pPr marL="9144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7pPr>
            <a:lvl8pPr marL="13716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8pPr>
            <a:lvl9pPr marL="18288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9pPr>
          </a:lstStyle>
          <a:p>
            <a:pPr defTabSz="914400"/>
            <a:r>
              <a:rPr lang="en-US" dirty="0" smtClean="0">
                <a:solidFill>
                  <a:srgbClr val="FFFFFF"/>
                </a:solidFill>
              </a:rPr>
              <a:t>Nominating Committee:  Corporate Nominations </a:t>
            </a:r>
            <a:endParaRPr lang="en-US" dirty="0">
              <a:solidFill>
                <a:srgbClr val="FFFFFF"/>
              </a:solidFill>
            </a:endParaRPr>
          </a:p>
        </p:txBody>
      </p:sp>
      <p:pic>
        <p:nvPicPr>
          <p:cNvPr id="9" name="Picture 8" descr="C:\Phil Seidler\seidler\TXU 10-2016\Conferences\Personal Profile\PhilSeidler2.jpg"/>
          <p:cNvPicPr/>
          <p:nvPr/>
        </p:nvPicPr>
        <p:blipFill rotWithShape="1">
          <a:blip r:embed="rId3" cstate="print">
            <a:extLst>
              <a:ext uri="{28A0092B-C50C-407E-A947-70E740481C1C}">
                <a14:useLocalDpi xmlns:a14="http://schemas.microsoft.com/office/drawing/2010/main" val="0"/>
              </a:ext>
            </a:extLst>
          </a:blip>
          <a:srcRect l="11127" r="13268" b="10196"/>
          <a:stretch/>
        </p:blipFill>
        <p:spPr bwMode="auto">
          <a:xfrm>
            <a:off x="746454" y="1090544"/>
            <a:ext cx="1926291" cy="2547518"/>
          </a:xfrm>
          <a:prstGeom prst="rect">
            <a:avLst/>
          </a:prstGeom>
          <a:noFill/>
          <a:ln>
            <a:noFill/>
          </a:ln>
          <a:extLst>
            <a:ext uri="{53640926-AAD7-44D8-BBD7-CCE9431645EC}">
              <a14:shadowObscured xmlns:a14="http://schemas.microsoft.com/office/drawing/2010/main"/>
            </a:ext>
          </a:extLst>
        </p:spPr>
      </p:pic>
      <p:pic>
        <p:nvPicPr>
          <p:cNvPr id="13" name="Picture 12"/>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34193" y="1000081"/>
            <a:ext cx="3584691" cy="740130"/>
          </a:xfrm>
          <a:prstGeom prst="rect">
            <a:avLst/>
          </a:prstGeom>
          <a:noFill/>
        </p:spPr>
      </p:pic>
      <p:sp>
        <p:nvSpPr>
          <p:cNvPr id="4" name="TextBox 3"/>
          <p:cNvSpPr txBox="1"/>
          <p:nvPr/>
        </p:nvSpPr>
        <p:spPr>
          <a:xfrm>
            <a:off x="574862" y="3702423"/>
            <a:ext cx="2724150" cy="738664"/>
          </a:xfrm>
          <a:prstGeom prst="rect">
            <a:avLst/>
          </a:prstGeom>
          <a:noFill/>
        </p:spPr>
        <p:txBody>
          <a:bodyPr wrap="square" rtlCol="0">
            <a:spAutoFit/>
          </a:bodyPr>
          <a:lstStyle/>
          <a:p>
            <a:r>
              <a:rPr lang="en-US" sz="1400" dirty="0"/>
              <a:t> Phil Seidler	</a:t>
            </a:r>
            <a:endParaRPr lang="en-US" sz="1400" dirty="0" smtClean="0"/>
          </a:p>
          <a:p>
            <a:r>
              <a:rPr lang="en-US" sz="1400" dirty="0"/>
              <a:t>					 </a:t>
            </a:r>
          </a:p>
          <a:p>
            <a:r>
              <a:rPr lang="en-US" sz="1400" dirty="0"/>
              <a:t> </a:t>
            </a:r>
            <a:r>
              <a:rPr lang="en-US" sz="1400" dirty="0" smtClean="0"/>
              <a:t>Vice </a:t>
            </a:r>
            <a:r>
              <a:rPr lang="en-US" sz="1400" dirty="0"/>
              <a:t>President, Supply </a:t>
            </a:r>
            <a:r>
              <a:rPr lang="en-US" sz="1400" dirty="0" smtClean="0"/>
              <a:t>Chain</a:t>
            </a:r>
            <a:endParaRPr lang="en-US" sz="1400" dirty="0"/>
          </a:p>
        </p:txBody>
      </p:sp>
      <p:sp>
        <p:nvSpPr>
          <p:cNvPr id="5" name="TextBox 4"/>
          <p:cNvSpPr txBox="1"/>
          <p:nvPr/>
        </p:nvSpPr>
        <p:spPr>
          <a:xfrm>
            <a:off x="4607238" y="2154940"/>
            <a:ext cx="4038600" cy="4401205"/>
          </a:xfrm>
          <a:prstGeom prst="rect">
            <a:avLst/>
          </a:prstGeom>
          <a:noFill/>
        </p:spPr>
        <p:txBody>
          <a:bodyPr wrap="square" rtlCol="0">
            <a:spAutoFit/>
          </a:bodyPr>
          <a:lstStyle/>
          <a:p>
            <a:pPr marL="285750" indent="-285750">
              <a:buFont typeface="Arial" panose="020B0604020202020204" pitchFamily="34" charset="0"/>
              <a:buChar char="•"/>
            </a:pPr>
            <a:r>
              <a:rPr lang="en-US" sz="1400" b="0" dirty="0" smtClean="0"/>
              <a:t>Over 20 years of Supply Chain experience</a:t>
            </a:r>
          </a:p>
          <a:p>
            <a:endParaRPr lang="en-US" sz="1400" b="0" dirty="0" smtClean="0"/>
          </a:p>
          <a:p>
            <a:pPr marL="285750" indent="-285750">
              <a:buFont typeface="Arial" panose="020B0604020202020204" pitchFamily="34" charset="0"/>
              <a:buChar char="•"/>
            </a:pPr>
            <a:r>
              <a:rPr lang="en-US" sz="1400" b="0" dirty="0" smtClean="0"/>
              <a:t>Background includes leadership roles </a:t>
            </a:r>
            <a:r>
              <a:rPr lang="en-US" sz="1400" b="0" dirty="0"/>
              <a:t>in the Automotive and Energy/Utility industries, with a strong track record of performance in Supply Chain and Operational </a:t>
            </a:r>
            <a:r>
              <a:rPr lang="en-US" sz="1400" b="0" dirty="0" smtClean="0"/>
              <a:t>Excellence</a:t>
            </a:r>
          </a:p>
          <a:p>
            <a:endParaRPr lang="en-US" sz="1400" b="0" dirty="0" smtClean="0"/>
          </a:p>
          <a:p>
            <a:pPr marL="285750" indent="-285750">
              <a:buFont typeface="Arial" panose="020B0604020202020204" pitchFamily="34" charset="0"/>
              <a:buChar char="•"/>
            </a:pPr>
            <a:r>
              <a:rPr lang="en-US" sz="1400" b="0" dirty="0"/>
              <a:t>In October 2016, he became the head of Supply Chain activities for all Business Units: Vistra Energy (Corporate Services, Process Excellence and Supplier Diversity), Luminant (Fossil, Nuclear and Mining) and TXU Energy (Retail).  Functional groups within Business Units include Category Management, Procurement Operations, Warehouse Operations / Materials Management and Process Excellence.</a:t>
            </a:r>
          </a:p>
          <a:p>
            <a:pPr marL="285750" indent="-285750">
              <a:buFont typeface="Arial" panose="020B0604020202020204" pitchFamily="34" charset="0"/>
              <a:buChar char="•"/>
            </a:pPr>
            <a:endParaRPr lang="en-US" sz="1400" b="0" dirty="0"/>
          </a:p>
          <a:p>
            <a:pPr marL="285750" indent="-285750">
              <a:buFont typeface="Arial" panose="020B0604020202020204" pitchFamily="34" charset="0"/>
              <a:buChar char="•"/>
            </a:pPr>
            <a:endParaRPr lang="en-US" sz="1400" b="0" dirty="0" smtClean="0"/>
          </a:p>
          <a:p>
            <a:pPr marL="285750" indent="-285750">
              <a:buFont typeface="Arial" panose="020B0604020202020204" pitchFamily="34" charset="0"/>
              <a:buChar char="•"/>
            </a:pPr>
            <a:endParaRPr lang="en-US" sz="1400" dirty="0"/>
          </a:p>
        </p:txBody>
      </p:sp>
    </p:spTree>
    <p:extLst>
      <p:ext uri="{BB962C8B-B14F-4D97-AF65-F5344CB8AC3E}">
        <p14:creationId xmlns:p14="http://schemas.microsoft.com/office/powerpoint/2010/main" val="2960044608"/>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4"/>
          <p:cNvSpPr>
            <a:spLocks noGrp="1"/>
          </p:cNvSpPr>
          <p:nvPr>
            <p:ph type="title"/>
          </p:nvPr>
        </p:nvSpPr>
        <p:spPr>
          <a:xfrm>
            <a:off x="1431132" y="857250"/>
            <a:ext cx="6284119" cy="595313"/>
          </a:xfrm>
        </p:spPr>
        <p:txBody>
          <a:bodyPr/>
          <a:lstStyle/>
          <a:p>
            <a:r>
              <a:rPr lang="en-CA" dirty="0" smtClean="0">
                <a:latin typeface="Arial" charset="0"/>
                <a:ea typeface="MS PGothic" charset="0"/>
                <a:cs typeface="Geneva" charset="0"/>
              </a:rPr>
              <a:t>Corporate Seat Replacement – Julie Cooke</a:t>
            </a:r>
            <a:endParaRPr lang="en-CA" dirty="0">
              <a:latin typeface="Arial" charset="0"/>
              <a:ea typeface="MS PGothic" charset="0"/>
              <a:cs typeface="Geneva" charset="0"/>
            </a:endParaRPr>
          </a:p>
        </p:txBody>
      </p:sp>
      <p:sp>
        <p:nvSpPr>
          <p:cNvPr id="3" name="Rectangle 2"/>
          <p:cNvSpPr/>
          <p:nvPr/>
        </p:nvSpPr>
        <p:spPr>
          <a:xfrm>
            <a:off x="7458811" y="6293532"/>
            <a:ext cx="997710" cy="207749"/>
          </a:xfrm>
          <a:prstGeom prst="rect">
            <a:avLst/>
          </a:prstGeom>
          <a:noFill/>
        </p:spPr>
        <p:txBody>
          <a:bodyPr wrap="none" lIns="68580" tIns="34290" rIns="68580" bIns="3429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defTabSz="342900"/>
            <a:r>
              <a:rPr lang="en-US" sz="900" cap="all" dirty="0">
                <a:ln w="0"/>
                <a:solidFill>
                  <a:srgbClr val="FF0000"/>
                </a:solidFill>
                <a:effectLst>
                  <a:reflection blurRad="12700" stA="50000" endPos="50000" dist="5000" dir="5400000" sy="-100000" rotWithShape="0"/>
                </a:effectLst>
              </a:rPr>
              <a:t>Confidential</a:t>
            </a:r>
          </a:p>
        </p:txBody>
      </p:sp>
      <p:sp>
        <p:nvSpPr>
          <p:cNvPr id="13" name="Title 1"/>
          <p:cNvSpPr txBox="1">
            <a:spLocks/>
          </p:cNvSpPr>
          <p:nvPr/>
        </p:nvSpPr>
        <p:spPr bwMode="gray">
          <a:xfrm>
            <a:off x="384175" y="0"/>
            <a:ext cx="8378825" cy="793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ctr" anchorCtr="0" compatLnSpc="1">
            <a:prstTxWarp prst="textNoShape">
              <a:avLst/>
            </a:prstTxWarp>
          </a:bodyPr>
          <a:lstStyle>
            <a:lvl1pPr algn="l" rtl="0" eaLnBrk="0" fontAlgn="base" hangingPunct="0">
              <a:lnSpc>
                <a:spcPct val="90000"/>
              </a:lnSpc>
              <a:spcBef>
                <a:spcPct val="0"/>
              </a:spcBef>
              <a:spcAft>
                <a:spcPct val="0"/>
              </a:spcAft>
              <a:defRPr sz="2800" kern="1200">
                <a:solidFill>
                  <a:schemeClr val="bg1"/>
                </a:solidFill>
                <a:latin typeface="+mj-lt"/>
                <a:ea typeface="MS PGothic" pitchFamily="34" charset="-128"/>
                <a:cs typeface="+mj-cs"/>
              </a:defRPr>
            </a:lvl1pPr>
            <a:lvl2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2pPr>
            <a:lvl3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3pPr>
            <a:lvl4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4pPr>
            <a:lvl5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5pPr>
            <a:lvl6pPr marL="4572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6pPr>
            <a:lvl7pPr marL="9144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7pPr>
            <a:lvl8pPr marL="13716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8pPr>
            <a:lvl9pPr marL="18288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9pPr>
          </a:lstStyle>
          <a:p>
            <a:pPr defTabSz="914400"/>
            <a:r>
              <a:rPr lang="en-US" dirty="0" smtClean="0">
                <a:solidFill>
                  <a:srgbClr val="FFFFFF"/>
                </a:solidFill>
              </a:rPr>
              <a:t>Nominating Committee:  Corporate Nominations </a:t>
            </a:r>
            <a:endParaRPr lang="en-US" dirty="0">
              <a:solidFill>
                <a:srgbClr val="FFFFFF"/>
              </a:solidFill>
            </a:endParaRPr>
          </a:p>
        </p:txBody>
      </p:sp>
      <p:pic>
        <p:nvPicPr>
          <p:cNvPr id="10" name="Picture 9" descr="C:\Users\jsasso\AppData\Local\Microsoft\Windows\Temporary Internet Files\Content.Outlook\QIUCYS4O\beveridge_headshot.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8489" y="1154906"/>
            <a:ext cx="2143676" cy="2601306"/>
          </a:xfrm>
          <a:prstGeom prst="rect">
            <a:avLst/>
          </a:prstGeom>
          <a:noFill/>
          <a:ln>
            <a:noFill/>
          </a:ln>
        </p:spPr>
      </p:pic>
      <p:sp>
        <p:nvSpPr>
          <p:cNvPr id="4" name="TextBox 3"/>
          <p:cNvSpPr txBox="1"/>
          <p:nvPr/>
        </p:nvSpPr>
        <p:spPr>
          <a:xfrm>
            <a:off x="545539" y="3929386"/>
            <a:ext cx="3228601" cy="907941"/>
          </a:xfrm>
          <a:prstGeom prst="rect">
            <a:avLst/>
          </a:prstGeom>
          <a:noFill/>
        </p:spPr>
        <p:txBody>
          <a:bodyPr wrap="square" rtlCol="0">
            <a:spAutoFit/>
          </a:bodyPr>
          <a:lstStyle/>
          <a:p>
            <a:r>
              <a:rPr lang="en-US" sz="1400" dirty="0"/>
              <a:t>Stephanie </a:t>
            </a:r>
            <a:r>
              <a:rPr lang="en-US" sz="1400" dirty="0" smtClean="0"/>
              <a:t>Beveridge</a:t>
            </a:r>
          </a:p>
          <a:p>
            <a:endParaRPr lang="en-US" sz="1050" dirty="0"/>
          </a:p>
          <a:p>
            <a:r>
              <a:rPr lang="en-US" sz="1400" dirty="0"/>
              <a:t>General Manager, Strategic Capability Procurement/SCM</a:t>
            </a:r>
          </a:p>
        </p:txBody>
      </p:sp>
      <p:pic>
        <p:nvPicPr>
          <p:cNvPr id="11" name="Picture 10" descr="C:\Users\jsasso\Desktop\chevron logo.jpg"/>
          <p:cNvPicPr/>
          <p:nvPr/>
        </p:nvPicPr>
        <p:blipFill>
          <a:blip r:embed="rId4">
            <a:extLst>
              <a:ext uri="{28A0092B-C50C-407E-A947-70E740481C1C}">
                <a14:useLocalDpi xmlns:a14="http://schemas.microsoft.com/office/drawing/2010/main" val="0"/>
              </a:ext>
            </a:extLst>
          </a:blip>
          <a:srcRect/>
          <a:stretch>
            <a:fillRect/>
          </a:stretch>
        </p:blipFill>
        <p:spPr bwMode="auto">
          <a:xfrm>
            <a:off x="6633435" y="935369"/>
            <a:ext cx="2026920" cy="1520190"/>
          </a:xfrm>
          <a:prstGeom prst="rect">
            <a:avLst/>
          </a:prstGeom>
          <a:noFill/>
          <a:ln>
            <a:noFill/>
          </a:ln>
        </p:spPr>
      </p:pic>
      <p:sp>
        <p:nvSpPr>
          <p:cNvPr id="5" name="TextBox 4"/>
          <p:cNvSpPr txBox="1"/>
          <p:nvPr/>
        </p:nvSpPr>
        <p:spPr>
          <a:xfrm>
            <a:off x="3612776" y="2533678"/>
            <a:ext cx="4843745" cy="3539430"/>
          </a:xfrm>
          <a:prstGeom prst="rect">
            <a:avLst/>
          </a:prstGeom>
          <a:noFill/>
        </p:spPr>
        <p:txBody>
          <a:bodyPr wrap="square" rtlCol="0">
            <a:spAutoFit/>
          </a:bodyPr>
          <a:lstStyle/>
          <a:p>
            <a:pPr marL="285750" indent="-285750">
              <a:buFont typeface="Arial" panose="020B0604020202020204" pitchFamily="34" charset="0"/>
              <a:buChar char="•"/>
            </a:pPr>
            <a:r>
              <a:rPr lang="en-US" sz="1400" b="0" dirty="0" smtClean="0"/>
              <a:t>Began </a:t>
            </a:r>
            <a:r>
              <a:rPr lang="en-US" sz="1400" b="0" dirty="0"/>
              <a:t>her career with Chevron in 2007 in Strategic Sourcing, where she was responsible for managing multiple global services and commodities, developing category plans and strategies and conducting strategic sourcing events for Chevron </a:t>
            </a:r>
            <a:r>
              <a:rPr lang="en-US" sz="1400" b="0" dirty="0" smtClean="0"/>
              <a:t>Lubricants</a:t>
            </a:r>
          </a:p>
          <a:p>
            <a:endParaRPr lang="en-US" sz="1400" b="0" dirty="0" smtClean="0"/>
          </a:p>
          <a:p>
            <a:pPr marL="285750" indent="-285750">
              <a:buFont typeface="Arial" panose="020B0604020202020204" pitchFamily="34" charset="0"/>
              <a:buChar char="•"/>
            </a:pPr>
            <a:r>
              <a:rPr lang="en-US" sz="1400" b="0" dirty="0"/>
              <a:t>Since joining Chevron in 2007, </a:t>
            </a:r>
            <a:r>
              <a:rPr lang="en-US" sz="1400" b="0" dirty="0" smtClean="0"/>
              <a:t>has </a:t>
            </a:r>
            <a:r>
              <a:rPr lang="en-US" sz="1400" b="0" dirty="0"/>
              <a:t>held positions of increasing responsibility in Downstream, Upstream and Corporate Procurement including serving as the Supply Chain Manager for Chevron’s Appalachian/Michigan Strategic Business Unit (AMBU) from 2014 </a:t>
            </a:r>
            <a:r>
              <a:rPr lang="en-US" sz="1400" b="0" dirty="0" smtClean="0"/>
              <a:t>– 2015</a:t>
            </a:r>
          </a:p>
          <a:p>
            <a:endParaRPr lang="en-US" sz="1400" b="0" dirty="0"/>
          </a:p>
          <a:p>
            <a:pPr marL="285750" indent="-285750">
              <a:buFont typeface="Arial" panose="020B0604020202020204" pitchFamily="34" charset="0"/>
              <a:buChar char="•"/>
            </a:pPr>
            <a:r>
              <a:rPr lang="en-US" sz="1400" b="0" dirty="0" smtClean="0"/>
              <a:t>In her current role, </a:t>
            </a:r>
            <a:r>
              <a:rPr lang="en-US" sz="1400" b="0" dirty="0"/>
              <a:t>she is responsible for the functional disciplines of Supplier Diversity, Category Management, Contracting, Procurement Operations, Logistics and Procurement </a:t>
            </a:r>
            <a:r>
              <a:rPr lang="en-US" sz="1400" b="0" dirty="0" smtClean="0"/>
              <a:t>Technology</a:t>
            </a:r>
            <a:endParaRPr lang="en-US" sz="1400" b="0" dirty="0"/>
          </a:p>
        </p:txBody>
      </p:sp>
    </p:spTree>
    <p:extLst>
      <p:ext uri="{BB962C8B-B14F-4D97-AF65-F5344CB8AC3E}">
        <p14:creationId xmlns:p14="http://schemas.microsoft.com/office/powerpoint/2010/main" val="860847997"/>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421174" y="6311820"/>
            <a:ext cx="997710" cy="207749"/>
          </a:xfrm>
          <a:prstGeom prst="rect">
            <a:avLst/>
          </a:prstGeom>
          <a:noFill/>
        </p:spPr>
        <p:txBody>
          <a:bodyPr wrap="none" lIns="68580" tIns="34290" rIns="68580" bIns="3429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defTabSz="342900"/>
            <a:r>
              <a:rPr lang="en-US" sz="900" cap="all" dirty="0">
                <a:ln w="0"/>
                <a:solidFill>
                  <a:srgbClr val="FF0000"/>
                </a:solidFill>
                <a:effectLst>
                  <a:reflection blurRad="12700" stA="50000" endPos="50000" dist="5000" dir="5400000" sy="-100000" rotWithShape="0"/>
                </a:effectLst>
              </a:rPr>
              <a:t>Confidential</a:t>
            </a:r>
          </a:p>
        </p:txBody>
      </p:sp>
      <p:sp>
        <p:nvSpPr>
          <p:cNvPr id="10" name="Title 1"/>
          <p:cNvSpPr txBox="1">
            <a:spLocks/>
          </p:cNvSpPr>
          <p:nvPr/>
        </p:nvSpPr>
        <p:spPr bwMode="gray">
          <a:xfrm>
            <a:off x="384175" y="0"/>
            <a:ext cx="8378825" cy="793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ctr" anchorCtr="0" compatLnSpc="1">
            <a:prstTxWarp prst="textNoShape">
              <a:avLst/>
            </a:prstTxWarp>
          </a:bodyPr>
          <a:lstStyle>
            <a:lvl1pPr algn="l" rtl="0" eaLnBrk="0" fontAlgn="base" hangingPunct="0">
              <a:lnSpc>
                <a:spcPct val="90000"/>
              </a:lnSpc>
              <a:spcBef>
                <a:spcPct val="0"/>
              </a:spcBef>
              <a:spcAft>
                <a:spcPct val="0"/>
              </a:spcAft>
              <a:defRPr sz="2800" kern="1200">
                <a:solidFill>
                  <a:schemeClr val="bg1"/>
                </a:solidFill>
                <a:latin typeface="+mj-lt"/>
                <a:ea typeface="MS PGothic" pitchFamily="34" charset="-128"/>
                <a:cs typeface="+mj-cs"/>
              </a:defRPr>
            </a:lvl1pPr>
            <a:lvl2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2pPr>
            <a:lvl3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3pPr>
            <a:lvl4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4pPr>
            <a:lvl5pPr algn="l" rtl="0" eaLnBrk="0" fontAlgn="base" hangingPunct="0">
              <a:lnSpc>
                <a:spcPct val="90000"/>
              </a:lnSpc>
              <a:spcBef>
                <a:spcPct val="0"/>
              </a:spcBef>
              <a:spcAft>
                <a:spcPct val="0"/>
              </a:spcAft>
              <a:defRPr sz="2800">
                <a:solidFill>
                  <a:schemeClr val="bg1"/>
                </a:solidFill>
                <a:latin typeface="Arial" pitchFamily="68" charset="-52"/>
                <a:ea typeface="MS PGothic" pitchFamily="34" charset="-128"/>
                <a:cs typeface="Geneva" pitchFamily="68" charset="-128"/>
              </a:defRPr>
            </a:lvl5pPr>
            <a:lvl6pPr marL="4572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6pPr>
            <a:lvl7pPr marL="9144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7pPr>
            <a:lvl8pPr marL="13716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8pPr>
            <a:lvl9pPr marL="1828800" algn="l" defTabSz="457200" rtl="0" fontAlgn="base">
              <a:spcBef>
                <a:spcPct val="0"/>
              </a:spcBef>
              <a:spcAft>
                <a:spcPct val="0"/>
              </a:spcAft>
              <a:defRPr sz="2800">
                <a:solidFill>
                  <a:schemeClr val="bg1"/>
                </a:solidFill>
                <a:latin typeface="Arial" pitchFamily="68" charset="-52"/>
                <a:ea typeface="Geneva" pitchFamily="68" charset="-128"/>
                <a:cs typeface="Geneva" pitchFamily="68" charset="-128"/>
              </a:defRPr>
            </a:lvl9pPr>
          </a:lstStyle>
          <a:p>
            <a:pPr defTabSz="914400"/>
            <a:r>
              <a:rPr lang="en-US" dirty="0" smtClean="0">
                <a:solidFill>
                  <a:srgbClr val="FFFFFF"/>
                </a:solidFill>
              </a:rPr>
              <a:t>Nominating Committee:  Corporate Nominations </a:t>
            </a:r>
            <a:endParaRPr lang="en-US" dirty="0">
              <a:solidFill>
                <a:srgbClr val="FFFFFF"/>
              </a:solidFill>
            </a:endParaRPr>
          </a:p>
        </p:txBody>
      </p:sp>
      <p:pic>
        <p:nvPicPr>
          <p:cNvPr id="11" name="image2.jpeg"/>
          <p:cNvPicPr/>
          <p:nvPr/>
        </p:nvPicPr>
        <p:blipFill>
          <a:blip r:embed="rId3" cstate="print"/>
          <a:stretch>
            <a:fillRect/>
          </a:stretch>
        </p:blipFill>
        <p:spPr>
          <a:xfrm>
            <a:off x="592025" y="1146204"/>
            <a:ext cx="1936023" cy="2592078"/>
          </a:xfrm>
          <a:prstGeom prst="rect">
            <a:avLst/>
          </a:prstGeom>
        </p:spPr>
      </p:pic>
      <p:pic>
        <p:nvPicPr>
          <p:cNvPr id="13" name="image1.jpeg"/>
          <p:cNvPicPr/>
          <p:nvPr/>
        </p:nvPicPr>
        <p:blipFill>
          <a:blip r:embed="rId4" cstate="print"/>
          <a:stretch>
            <a:fillRect/>
          </a:stretch>
        </p:blipFill>
        <p:spPr>
          <a:xfrm>
            <a:off x="5896964" y="1085531"/>
            <a:ext cx="2691224" cy="701489"/>
          </a:xfrm>
          <a:prstGeom prst="rect">
            <a:avLst/>
          </a:prstGeom>
        </p:spPr>
      </p:pic>
      <p:sp>
        <p:nvSpPr>
          <p:cNvPr id="6" name="TextBox 5"/>
          <p:cNvSpPr txBox="1"/>
          <p:nvPr/>
        </p:nvSpPr>
        <p:spPr>
          <a:xfrm>
            <a:off x="475484" y="3953436"/>
            <a:ext cx="2877316" cy="954107"/>
          </a:xfrm>
          <a:prstGeom prst="rect">
            <a:avLst/>
          </a:prstGeom>
          <a:noFill/>
        </p:spPr>
        <p:txBody>
          <a:bodyPr wrap="square" rtlCol="0">
            <a:spAutoFit/>
          </a:bodyPr>
          <a:lstStyle/>
          <a:p>
            <a:r>
              <a:rPr lang="en-US" sz="1400" dirty="0" smtClean="0"/>
              <a:t>Carol L. Wooden</a:t>
            </a:r>
          </a:p>
          <a:p>
            <a:endParaRPr lang="en-US" sz="1400" dirty="0" smtClean="0"/>
          </a:p>
          <a:p>
            <a:r>
              <a:rPr lang="en-US" sz="1400" dirty="0" smtClean="0"/>
              <a:t>Supplier </a:t>
            </a:r>
            <a:r>
              <a:rPr lang="en-US" sz="1400" dirty="0"/>
              <a:t>Diversity Senior Manager </a:t>
            </a:r>
          </a:p>
        </p:txBody>
      </p:sp>
      <p:sp>
        <p:nvSpPr>
          <p:cNvPr id="14" name="TextBox 13"/>
          <p:cNvSpPr txBox="1"/>
          <p:nvPr/>
        </p:nvSpPr>
        <p:spPr>
          <a:xfrm>
            <a:off x="3352800" y="2259106"/>
            <a:ext cx="5235388" cy="3108543"/>
          </a:xfrm>
          <a:prstGeom prst="rect">
            <a:avLst/>
          </a:prstGeom>
          <a:noFill/>
        </p:spPr>
        <p:txBody>
          <a:bodyPr wrap="square" rtlCol="0">
            <a:spAutoFit/>
          </a:bodyPr>
          <a:lstStyle/>
          <a:p>
            <a:pPr marL="285750" indent="-285750">
              <a:buFont typeface="Arial" panose="020B0604020202020204" pitchFamily="34" charset="0"/>
              <a:buChar char="•"/>
            </a:pPr>
            <a:r>
              <a:rPr lang="en-US" sz="1400" b="0" dirty="0" smtClean="0"/>
              <a:t>Currently managing </a:t>
            </a:r>
            <a:r>
              <a:rPr lang="en-US" sz="1400" b="0" dirty="0"/>
              <a:t>the execution of Raytheon’s strategic partnership with small and diverse businesses in alignment with the supply chain </a:t>
            </a:r>
            <a:r>
              <a:rPr lang="en-US" sz="1400" b="0" dirty="0" smtClean="0"/>
              <a:t>strategy</a:t>
            </a:r>
          </a:p>
          <a:p>
            <a:endParaRPr lang="en-US" sz="1400" b="0" dirty="0" smtClean="0"/>
          </a:p>
          <a:p>
            <a:pPr marL="285750" indent="-285750">
              <a:buFont typeface="Arial" panose="020B0604020202020204" pitchFamily="34" charset="0"/>
              <a:buChar char="•"/>
            </a:pPr>
            <a:r>
              <a:rPr lang="en-US" sz="1400" b="0" dirty="0"/>
              <a:t>Previously, </a:t>
            </a:r>
            <a:r>
              <a:rPr lang="en-US" sz="1400" b="0" dirty="0" smtClean="0"/>
              <a:t>served </a:t>
            </a:r>
            <a:r>
              <a:rPr lang="en-US" sz="1400" b="0" dirty="0"/>
              <a:t>as a Manager in Supply Chain responsible for an $85M backlog of major </a:t>
            </a:r>
            <a:r>
              <a:rPr lang="en-US" sz="1400" b="0" dirty="0" smtClean="0"/>
              <a:t>subcontracts</a:t>
            </a:r>
            <a:endParaRPr lang="en-US" sz="1400" b="0" dirty="0"/>
          </a:p>
          <a:p>
            <a:endParaRPr lang="en-US" sz="1400" b="0" dirty="0" smtClean="0"/>
          </a:p>
          <a:p>
            <a:pPr marL="285750" indent="-285750">
              <a:buFont typeface="Arial" panose="020B0604020202020204" pitchFamily="34" charset="0"/>
              <a:buChar char="•"/>
            </a:pPr>
            <a:r>
              <a:rPr lang="en-US" sz="1400" b="0" dirty="0" smtClean="0"/>
              <a:t>Has </a:t>
            </a:r>
            <a:r>
              <a:rPr lang="en-US" sz="1400" b="0" dirty="0"/>
              <a:t>worked in three divisions across the country and abroad including Integrated Defense Systems (IDS) in Massachusetts, Space and Airborne Systems (SAS) in both California and Texas and Raytheon Systems Limited (RSL) in the United Kingdom. She has a broad and unique background in Electrical &amp; Systems Engineering, Program Management and Supply Chain </a:t>
            </a:r>
            <a:r>
              <a:rPr lang="en-US" sz="1400" b="0" dirty="0" smtClean="0"/>
              <a:t>Management</a:t>
            </a:r>
            <a:endParaRPr lang="en-US" sz="1400" b="0" dirty="0"/>
          </a:p>
        </p:txBody>
      </p:sp>
    </p:spTree>
    <p:extLst>
      <p:ext uri="{BB962C8B-B14F-4D97-AF65-F5344CB8AC3E}">
        <p14:creationId xmlns:p14="http://schemas.microsoft.com/office/powerpoint/2010/main" val="3280377061"/>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5" name="Group 4"/>
          <p:cNvGrpSpPr>
            <a:grpSpLocks/>
          </p:cNvGrpSpPr>
          <p:nvPr/>
        </p:nvGrpSpPr>
        <p:grpSpPr bwMode="auto">
          <a:xfrm>
            <a:off x="7952753" y="6126065"/>
            <a:ext cx="528638" cy="527050"/>
            <a:chOff x="5661535" y="4573551"/>
            <a:chExt cx="963199" cy="963199"/>
          </a:xfrm>
        </p:grpSpPr>
        <p:sp>
          <p:nvSpPr>
            <p:cNvPr id="6" name="Freeform 5"/>
            <p:cNvSpPr>
              <a:spLocks noChangeAspect="1"/>
            </p:cNvSpPr>
            <p:nvPr/>
          </p:nvSpPr>
          <p:spPr>
            <a:xfrm>
              <a:off x="5670213" y="4744721"/>
              <a:ext cx="847498" cy="620857"/>
            </a:xfrm>
            <a:custGeom>
              <a:avLst/>
              <a:gdLst>
                <a:gd name="connsiteX0" fmla="*/ 16550 w 479956"/>
                <a:gd name="connsiteY0" fmla="*/ 119989 h 339280"/>
                <a:gd name="connsiteX1" fmla="*/ 318592 w 479956"/>
                <a:gd name="connsiteY1" fmla="*/ 128264 h 339280"/>
                <a:gd name="connsiteX2" fmla="*/ 211015 w 479956"/>
                <a:gd name="connsiteY2" fmla="*/ 8275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19989 h 339280"/>
                <a:gd name="connsiteX1" fmla="*/ 318592 w 479956"/>
                <a:gd name="connsiteY1" fmla="*/ 128264 h 339280"/>
                <a:gd name="connsiteX2" fmla="*/ 194346 w 479956"/>
                <a:gd name="connsiteY2" fmla="*/ 3513 h 339280"/>
                <a:gd name="connsiteX3" fmla="*/ 314454 w 479956"/>
                <a:gd name="connsiteY3" fmla="*/ 0 h 339280"/>
                <a:gd name="connsiteX4" fmla="*/ 479956 w 479956"/>
                <a:gd name="connsiteY4" fmla="*/ 173777 h 339280"/>
                <a:gd name="connsiteX5" fmla="*/ 297904 w 479956"/>
                <a:gd name="connsiteY5" fmla="*/ 339280 h 339280"/>
                <a:gd name="connsiteX6" fmla="*/ 198602 w 479956"/>
                <a:gd name="connsiteY6" fmla="*/ 331005 h 339280"/>
                <a:gd name="connsiteX7" fmla="*/ 318592 w 479956"/>
                <a:gd name="connsiteY7" fmla="*/ 206878 h 339280"/>
                <a:gd name="connsiteX8" fmla="*/ 0 w 479956"/>
                <a:gd name="connsiteY8" fmla="*/ 211015 h 339280"/>
                <a:gd name="connsiteX9" fmla="*/ 16550 w 479956"/>
                <a:gd name="connsiteY9" fmla="*/ 119989 h 339280"/>
                <a:gd name="connsiteX0" fmla="*/ 16550 w 479956"/>
                <a:gd name="connsiteY0" fmla="*/ 122370 h 341661"/>
                <a:gd name="connsiteX1" fmla="*/ 318592 w 479956"/>
                <a:gd name="connsiteY1" fmla="*/ 130645 h 341661"/>
                <a:gd name="connsiteX2" fmla="*/ 194346 w 479956"/>
                <a:gd name="connsiteY2" fmla="*/ 5894 h 341661"/>
                <a:gd name="connsiteX3" fmla="*/ 307310 w 479956"/>
                <a:gd name="connsiteY3" fmla="*/ 0 h 341661"/>
                <a:gd name="connsiteX4" fmla="*/ 479956 w 479956"/>
                <a:gd name="connsiteY4" fmla="*/ 176158 h 341661"/>
                <a:gd name="connsiteX5" fmla="*/ 297904 w 479956"/>
                <a:gd name="connsiteY5" fmla="*/ 341661 h 341661"/>
                <a:gd name="connsiteX6" fmla="*/ 198602 w 479956"/>
                <a:gd name="connsiteY6" fmla="*/ 333386 h 341661"/>
                <a:gd name="connsiteX7" fmla="*/ 318592 w 479956"/>
                <a:gd name="connsiteY7" fmla="*/ 209259 h 341661"/>
                <a:gd name="connsiteX8" fmla="*/ 0 w 479956"/>
                <a:gd name="connsiteY8" fmla="*/ 213396 h 341661"/>
                <a:gd name="connsiteX9" fmla="*/ 16550 w 479956"/>
                <a:gd name="connsiteY9" fmla="*/ 122370 h 341661"/>
                <a:gd name="connsiteX0" fmla="*/ 16550 w 487100"/>
                <a:gd name="connsiteY0" fmla="*/ 122370 h 341661"/>
                <a:gd name="connsiteX1" fmla="*/ 318592 w 487100"/>
                <a:gd name="connsiteY1" fmla="*/ 130645 h 341661"/>
                <a:gd name="connsiteX2" fmla="*/ 194346 w 487100"/>
                <a:gd name="connsiteY2" fmla="*/ 5894 h 341661"/>
                <a:gd name="connsiteX3" fmla="*/ 307310 w 487100"/>
                <a:gd name="connsiteY3" fmla="*/ 0 h 341661"/>
                <a:gd name="connsiteX4" fmla="*/ 487100 w 487100"/>
                <a:gd name="connsiteY4" fmla="*/ 173777 h 341661"/>
                <a:gd name="connsiteX5" fmla="*/ 297904 w 487100"/>
                <a:gd name="connsiteY5" fmla="*/ 341661 h 341661"/>
                <a:gd name="connsiteX6" fmla="*/ 198602 w 487100"/>
                <a:gd name="connsiteY6" fmla="*/ 333386 h 341661"/>
                <a:gd name="connsiteX7" fmla="*/ 318592 w 487100"/>
                <a:gd name="connsiteY7" fmla="*/ 209259 h 341661"/>
                <a:gd name="connsiteX8" fmla="*/ 0 w 487100"/>
                <a:gd name="connsiteY8" fmla="*/ 213396 h 341661"/>
                <a:gd name="connsiteX9" fmla="*/ 16550 w 487100"/>
                <a:gd name="connsiteY9" fmla="*/ 122370 h 341661"/>
                <a:gd name="connsiteX0" fmla="*/ 16550 w 487100"/>
                <a:gd name="connsiteY0" fmla="*/ 122370 h 348805"/>
                <a:gd name="connsiteX1" fmla="*/ 318592 w 487100"/>
                <a:gd name="connsiteY1" fmla="*/ 130645 h 348805"/>
                <a:gd name="connsiteX2" fmla="*/ 194346 w 487100"/>
                <a:gd name="connsiteY2" fmla="*/ 5894 h 348805"/>
                <a:gd name="connsiteX3" fmla="*/ 307310 w 487100"/>
                <a:gd name="connsiteY3" fmla="*/ 0 h 348805"/>
                <a:gd name="connsiteX4" fmla="*/ 487100 w 487100"/>
                <a:gd name="connsiteY4" fmla="*/ 173777 h 348805"/>
                <a:gd name="connsiteX5" fmla="*/ 300285 w 487100"/>
                <a:gd name="connsiteY5" fmla="*/ 348805 h 348805"/>
                <a:gd name="connsiteX6" fmla="*/ 198602 w 487100"/>
                <a:gd name="connsiteY6" fmla="*/ 333386 h 348805"/>
                <a:gd name="connsiteX7" fmla="*/ 318592 w 487100"/>
                <a:gd name="connsiteY7" fmla="*/ 209259 h 348805"/>
                <a:gd name="connsiteX8" fmla="*/ 0 w 487100"/>
                <a:gd name="connsiteY8" fmla="*/ 213396 h 348805"/>
                <a:gd name="connsiteX9" fmla="*/ 16550 w 487100"/>
                <a:gd name="connsiteY9" fmla="*/ 122370 h 348805"/>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8602 w 487100"/>
                <a:gd name="connsiteY6" fmla="*/ 333386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18592 w 487100"/>
                <a:gd name="connsiteY7" fmla="*/ 209259 h 344043"/>
                <a:gd name="connsiteX8" fmla="*/ 0 w 487100"/>
                <a:gd name="connsiteY8" fmla="*/ 213396 h 344043"/>
                <a:gd name="connsiteX9" fmla="*/ 16550 w 487100"/>
                <a:gd name="connsiteY9" fmla="*/ 122370 h 344043"/>
                <a:gd name="connsiteX0" fmla="*/ 16550 w 487100"/>
                <a:gd name="connsiteY0" fmla="*/ 122370 h 344043"/>
                <a:gd name="connsiteX1" fmla="*/ 318592 w 487100"/>
                <a:gd name="connsiteY1" fmla="*/ 130645 h 344043"/>
                <a:gd name="connsiteX2" fmla="*/ 194346 w 487100"/>
                <a:gd name="connsiteY2" fmla="*/ 5894 h 344043"/>
                <a:gd name="connsiteX3" fmla="*/ 307310 w 487100"/>
                <a:gd name="connsiteY3" fmla="*/ 0 h 344043"/>
                <a:gd name="connsiteX4" fmla="*/ 487100 w 487100"/>
                <a:gd name="connsiteY4" fmla="*/ 173777 h 344043"/>
                <a:gd name="connsiteX5" fmla="*/ 312191 w 487100"/>
                <a:gd name="connsiteY5" fmla="*/ 344043 h 344043"/>
                <a:gd name="connsiteX6" fmla="*/ 196221 w 487100"/>
                <a:gd name="connsiteY6" fmla="*/ 342911 h 344043"/>
                <a:gd name="connsiteX7" fmla="*/ 323355 w 487100"/>
                <a:gd name="connsiteY7" fmla="*/ 214022 h 344043"/>
                <a:gd name="connsiteX8" fmla="*/ 0 w 487100"/>
                <a:gd name="connsiteY8" fmla="*/ 213396 h 344043"/>
                <a:gd name="connsiteX9" fmla="*/ 16550 w 487100"/>
                <a:gd name="connsiteY9" fmla="*/ 122370 h 344043"/>
                <a:gd name="connsiteX0" fmla="*/ 0 w 489600"/>
                <a:gd name="connsiteY0" fmla="*/ 122370 h 344043"/>
                <a:gd name="connsiteX1" fmla="*/ 321092 w 489600"/>
                <a:gd name="connsiteY1" fmla="*/ 130645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0 w 489600"/>
                <a:gd name="connsiteY0" fmla="*/ 122370 h 344043"/>
                <a:gd name="connsiteX1" fmla="*/ 321092 w 489600"/>
                <a:gd name="connsiteY1" fmla="*/ 128264 h 344043"/>
                <a:gd name="connsiteX2" fmla="*/ 196846 w 489600"/>
                <a:gd name="connsiteY2" fmla="*/ 5894 h 344043"/>
                <a:gd name="connsiteX3" fmla="*/ 309810 w 489600"/>
                <a:gd name="connsiteY3" fmla="*/ 0 h 344043"/>
                <a:gd name="connsiteX4" fmla="*/ 489600 w 489600"/>
                <a:gd name="connsiteY4" fmla="*/ 173777 h 344043"/>
                <a:gd name="connsiteX5" fmla="*/ 314691 w 489600"/>
                <a:gd name="connsiteY5" fmla="*/ 344043 h 344043"/>
                <a:gd name="connsiteX6" fmla="*/ 198721 w 489600"/>
                <a:gd name="connsiteY6" fmla="*/ 342911 h 344043"/>
                <a:gd name="connsiteX7" fmla="*/ 325855 w 489600"/>
                <a:gd name="connsiteY7" fmla="*/ 214022 h 344043"/>
                <a:gd name="connsiteX8" fmla="*/ 2500 w 489600"/>
                <a:gd name="connsiteY8" fmla="*/ 213396 h 344043"/>
                <a:gd name="connsiteX9" fmla="*/ 0 w 489600"/>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24188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9425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7933"/>
                <a:gd name="connsiteY0" fmla="*/ 122370 h 344043"/>
                <a:gd name="connsiteX1" fmla="*/ 312282 w 487933"/>
                <a:gd name="connsiteY1" fmla="*/ 128264 h 344043"/>
                <a:gd name="connsiteX2" fmla="*/ 195179 w 487933"/>
                <a:gd name="connsiteY2" fmla="*/ 5894 h 344043"/>
                <a:gd name="connsiteX3" fmla="*/ 308143 w 487933"/>
                <a:gd name="connsiteY3" fmla="*/ 0 h 344043"/>
                <a:gd name="connsiteX4" fmla="*/ 487933 w 487933"/>
                <a:gd name="connsiteY4" fmla="*/ 173777 h 344043"/>
                <a:gd name="connsiteX5" fmla="*/ 313024 w 487933"/>
                <a:gd name="connsiteY5" fmla="*/ 344043 h 344043"/>
                <a:gd name="connsiteX6" fmla="*/ 197054 w 487933"/>
                <a:gd name="connsiteY6" fmla="*/ 342911 h 344043"/>
                <a:gd name="connsiteX7" fmla="*/ 312281 w 487933"/>
                <a:gd name="connsiteY7" fmla="*/ 214022 h 344043"/>
                <a:gd name="connsiteX8" fmla="*/ 833 w 487933"/>
                <a:gd name="connsiteY8" fmla="*/ 213396 h 344043"/>
                <a:gd name="connsiteX9" fmla="*/ 3095 w 487933"/>
                <a:gd name="connsiteY9" fmla="*/ 122370 h 344043"/>
                <a:gd name="connsiteX0" fmla="*/ 3095 w 480789"/>
                <a:gd name="connsiteY0" fmla="*/ 122370 h 344043"/>
                <a:gd name="connsiteX1" fmla="*/ 312282 w 480789"/>
                <a:gd name="connsiteY1" fmla="*/ 128264 h 344043"/>
                <a:gd name="connsiteX2" fmla="*/ 195179 w 480789"/>
                <a:gd name="connsiteY2" fmla="*/ 5894 h 344043"/>
                <a:gd name="connsiteX3" fmla="*/ 308143 w 480789"/>
                <a:gd name="connsiteY3" fmla="*/ 0 h 344043"/>
                <a:gd name="connsiteX4" fmla="*/ 480789 w 480789"/>
                <a:gd name="connsiteY4" fmla="*/ 171396 h 344043"/>
                <a:gd name="connsiteX5" fmla="*/ 313024 w 480789"/>
                <a:gd name="connsiteY5" fmla="*/ 344043 h 344043"/>
                <a:gd name="connsiteX6" fmla="*/ 197054 w 480789"/>
                <a:gd name="connsiteY6" fmla="*/ 342911 h 344043"/>
                <a:gd name="connsiteX7" fmla="*/ 312281 w 480789"/>
                <a:gd name="connsiteY7" fmla="*/ 214022 h 344043"/>
                <a:gd name="connsiteX8" fmla="*/ 833 w 480789"/>
                <a:gd name="connsiteY8" fmla="*/ 213396 h 344043"/>
                <a:gd name="connsiteX9" fmla="*/ 3095 w 480789"/>
                <a:gd name="connsiteY9" fmla="*/ 122370 h 344043"/>
                <a:gd name="connsiteX0" fmla="*/ 3095 w 480789"/>
                <a:gd name="connsiteY0" fmla="*/ 131895 h 353568"/>
                <a:gd name="connsiteX1" fmla="*/ 312282 w 480789"/>
                <a:gd name="connsiteY1" fmla="*/ 137789 h 353568"/>
                <a:gd name="connsiteX2" fmla="*/ 195179 w 480789"/>
                <a:gd name="connsiteY2" fmla="*/ 15419 h 353568"/>
                <a:gd name="connsiteX3" fmla="*/ 305762 w 480789"/>
                <a:gd name="connsiteY3" fmla="*/ 0 h 353568"/>
                <a:gd name="connsiteX4" fmla="*/ 480789 w 480789"/>
                <a:gd name="connsiteY4" fmla="*/ 180921 h 353568"/>
                <a:gd name="connsiteX5" fmla="*/ 313024 w 480789"/>
                <a:gd name="connsiteY5" fmla="*/ 353568 h 353568"/>
                <a:gd name="connsiteX6" fmla="*/ 197054 w 480789"/>
                <a:gd name="connsiteY6" fmla="*/ 352436 h 353568"/>
                <a:gd name="connsiteX7" fmla="*/ 312281 w 480789"/>
                <a:gd name="connsiteY7" fmla="*/ 223547 h 353568"/>
                <a:gd name="connsiteX8" fmla="*/ 833 w 480789"/>
                <a:gd name="connsiteY8" fmla="*/ 222921 h 353568"/>
                <a:gd name="connsiteX9" fmla="*/ 3095 w 480789"/>
                <a:gd name="connsiteY9" fmla="*/ 131895 h 353568"/>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7054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 name="connsiteX0" fmla="*/ 3095 w 480789"/>
                <a:gd name="connsiteY0" fmla="*/ 129514 h 351187"/>
                <a:gd name="connsiteX1" fmla="*/ 312282 w 480789"/>
                <a:gd name="connsiteY1" fmla="*/ 135408 h 351187"/>
                <a:gd name="connsiteX2" fmla="*/ 195179 w 480789"/>
                <a:gd name="connsiteY2" fmla="*/ 13038 h 351187"/>
                <a:gd name="connsiteX3" fmla="*/ 310524 w 480789"/>
                <a:gd name="connsiteY3" fmla="*/ 0 h 351187"/>
                <a:gd name="connsiteX4" fmla="*/ 480789 w 480789"/>
                <a:gd name="connsiteY4" fmla="*/ 178540 h 351187"/>
                <a:gd name="connsiteX5" fmla="*/ 313024 w 480789"/>
                <a:gd name="connsiteY5" fmla="*/ 351187 h 351187"/>
                <a:gd name="connsiteX6" fmla="*/ 194672 w 480789"/>
                <a:gd name="connsiteY6" fmla="*/ 350055 h 351187"/>
                <a:gd name="connsiteX7" fmla="*/ 312281 w 480789"/>
                <a:gd name="connsiteY7" fmla="*/ 221166 h 351187"/>
                <a:gd name="connsiteX8" fmla="*/ 833 w 480789"/>
                <a:gd name="connsiteY8" fmla="*/ 220540 h 351187"/>
                <a:gd name="connsiteX9" fmla="*/ 3095 w 480789"/>
                <a:gd name="connsiteY9" fmla="*/ 129514 h 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789" h="351187">
                  <a:moveTo>
                    <a:pt x="3095" y="129514"/>
                  </a:moveTo>
                  <a:lnTo>
                    <a:pt x="312282" y="135408"/>
                  </a:lnTo>
                  <a:lnTo>
                    <a:pt x="195179" y="13038"/>
                  </a:lnTo>
                  <a:lnTo>
                    <a:pt x="310524" y="0"/>
                  </a:lnTo>
                  <a:lnTo>
                    <a:pt x="480789" y="178540"/>
                  </a:lnTo>
                  <a:lnTo>
                    <a:pt x="313024" y="351187"/>
                  </a:lnTo>
                  <a:lnTo>
                    <a:pt x="194672" y="350055"/>
                  </a:lnTo>
                  <a:lnTo>
                    <a:pt x="312281" y="221166"/>
                  </a:lnTo>
                  <a:lnTo>
                    <a:pt x="833" y="220540"/>
                  </a:lnTo>
                  <a:cubicBezTo>
                    <a:pt x="0" y="190198"/>
                    <a:pt x="3928" y="159856"/>
                    <a:pt x="3095" y="12951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sp>
          <p:nvSpPr>
            <p:cNvPr id="7" name="Oval 6">
              <a:hlinkClick r:id="" action="ppaction://hlinkshowjump?jump=nextslide"/>
            </p:cNvPr>
            <p:cNvSpPr/>
            <p:nvPr/>
          </p:nvSpPr>
          <p:spPr>
            <a:xfrm>
              <a:off x="5661535" y="4573551"/>
              <a:ext cx="963199" cy="963199"/>
            </a:xfrm>
            <a:prstGeom prst="ellipse">
              <a:avLst/>
            </a:prstGeom>
            <a:no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grpSp>
      <p:sp>
        <p:nvSpPr>
          <p:cNvPr id="8" name="Subtitle 7"/>
          <p:cNvSpPr>
            <a:spLocks noGrp="1"/>
          </p:cNvSpPr>
          <p:nvPr>
            <p:ph type="subTitle" idx="1"/>
          </p:nvPr>
        </p:nvSpPr>
        <p:spPr>
          <a:xfrm>
            <a:off x="-597978" y="5026779"/>
            <a:ext cx="8491993" cy="1532673"/>
          </a:xfrm>
        </p:spPr>
        <p:txBody>
          <a:bodyPr/>
          <a:lstStyle/>
          <a:p>
            <a:pPr algn="ctr">
              <a:buNone/>
            </a:pPr>
            <a:r>
              <a:rPr lang="en-CA" sz="4000" dirty="0" smtClean="0">
                <a:solidFill>
                  <a:schemeClr val="accent1"/>
                </a:solidFill>
              </a:rPr>
              <a:t>March 21, 2017</a:t>
            </a:r>
          </a:p>
        </p:txBody>
      </p:sp>
      <p:sp>
        <p:nvSpPr>
          <p:cNvPr id="9" name="Rectangle 8"/>
          <p:cNvSpPr>
            <a:spLocks noGrp="1"/>
          </p:cNvSpPr>
          <p:nvPr>
            <p:ph type="ctrTitle"/>
          </p:nvPr>
        </p:nvSpPr>
        <p:spPr>
          <a:xfrm>
            <a:off x="-438484" y="3826291"/>
            <a:ext cx="8226425" cy="1478239"/>
          </a:xfrm>
          <a:noFill/>
        </p:spPr>
        <p:txBody>
          <a:bodyPr>
            <a:noAutofit/>
          </a:bodyPr>
          <a:lstStyle/>
          <a:p>
            <a:pPr algn="ctr"/>
            <a:r>
              <a:rPr lang="en-CA" sz="4000" dirty="0" smtClean="0"/>
              <a:t>Treasurer’s Report to the </a:t>
            </a:r>
            <a:br>
              <a:rPr lang="en-CA" sz="4000" dirty="0" smtClean="0"/>
            </a:br>
            <a:r>
              <a:rPr lang="en-CA" sz="4000" dirty="0" smtClean="0"/>
              <a:t>Board of Directors</a:t>
            </a:r>
            <a:br>
              <a:rPr lang="en-CA" sz="4000" dirty="0" smtClean="0"/>
            </a:br>
            <a:endParaRPr lang="en-CA" sz="4000" dirty="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Presentation Topics</a:t>
            </a:r>
            <a:endParaRPr lang="en-US" dirty="0"/>
          </a:p>
        </p:txBody>
      </p:sp>
      <p:sp>
        <p:nvSpPr>
          <p:cNvPr id="3" name="Content Placeholder 2"/>
          <p:cNvSpPr>
            <a:spLocks noGrp="1"/>
          </p:cNvSpPr>
          <p:nvPr>
            <p:ph idx="1"/>
          </p:nvPr>
        </p:nvSpPr>
        <p:spPr>
          <a:xfrm>
            <a:off x="466062" y="1391857"/>
            <a:ext cx="8378825" cy="3521337"/>
          </a:xfrm>
        </p:spPr>
        <p:txBody>
          <a:bodyPr>
            <a:normAutofit fontScale="92500" lnSpcReduction="20000"/>
          </a:bodyPr>
          <a:lstStyle/>
          <a:p>
            <a:pPr lvl="1"/>
            <a:endParaRPr lang="en-US" sz="2800" dirty="0" smtClean="0"/>
          </a:p>
          <a:p>
            <a:pPr lvl="1"/>
            <a:r>
              <a:rPr lang="en-US" sz="3000" dirty="0" smtClean="0"/>
              <a:t>2016 Unaudited Financial Results</a:t>
            </a:r>
            <a:r>
              <a:rPr lang="en-US" sz="2800" dirty="0" smtClean="0"/>
              <a:t>   </a:t>
            </a:r>
            <a:br>
              <a:rPr lang="en-US" sz="2800" dirty="0" smtClean="0"/>
            </a:br>
            <a:endParaRPr lang="en-US" sz="2800" dirty="0" smtClean="0"/>
          </a:p>
          <a:p>
            <a:pPr marL="1587" lvl="1" indent="0">
              <a:buNone/>
            </a:pPr>
            <a:endParaRPr lang="en-US" sz="2800" dirty="0" smtClean="0"/>
          </a:p>
          <a:p>
            <a:pPr lvl="1"/>
            <a:r>
              <a:rPr lang="en-US" sz="3000" dirty="0" smtClean="0"/>
              <a:t>2017 Financial Overview</a:t>
            </a:r>
          </a:p>
          <a:p>
            <a:pPr marL="1587" lvl="1" indent="0">
              <a:buNone/>
            </a:pPr>
            <a:endParaRPr lang="en-US" sz="2800" dirty="0" smtClean="0"/>
          </a:p>
          <a:p>
            <a:pPr marL="1587" lvl="1" indent="0">
              <a:buNone/>
            </a:pPr>
            <a:endParaRPr lang="en-US" sz="2800" dirty="0" smtClean="0"/>
          </a:p>
          <a:p>
            <a:pPr lvl="1"/>
            <a:r>
              <a:rPr lang="en-US" sz="3000" dirty="0" smtClean="0"/>
              <a:t>Investment Account</a:t>
            </a:r>
            <a:endParaRPr lang="en-US" sz="3000" dirty="0"/>
          </a:p>
          <a:p>
            <a:pPr marL="1587" lvl="1" indent="0">
              <a:buNone/>
            </a:pPr>
            <a:endParaRPr lang="en-US" sz="2800" dirty="0" smtClean="0"/>
          </a:p>
          <a:p>
            <a:pPr lvl="1"/>
            <a:endParaRPr lang="en-US" sz="2800" dirty="0" smtClean="0"/>
          </a:p>
          <a:p>
            <a:endParaRPr lang="en-US" sz="2800" dirty="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Summary of 2016</a:t>
            </a:r>
            <a:endParaRPr lang="en-US" dirty="0"/>
          </a:p>
        </p:txBody>
      </p:sp>
      <p:sp>
        <p:nvSpPr>
          <p:cNvPr id="3" name="Content Placeholder 2"/>
          <p:cNvSpPr>
            <a:spLocks noGrp="1"/>
          </p:cNvSpPr>
          <p:nvPr>
            <p:ph idx="1"/>
          </p:nvPr>
        </p:nvSpPr>
        <p:spPr>
          <a:xfrm>
            <a:off x="384175" y="1636295"/>
            <a:ext cx="8378825" cy="4519956"/>
          </a:xfrm>
        </p:spPr>
        <p:txBody>
          <a:bodyPr>
            <a:normAutofit/>
          </a:bodyPr>
          <a:lstStyle/>
          <a:p>
            <a:pPr lvl="1"/>
            <a:r>
              <a:rPr lang="en-US" sz="2800" dirty="0" smtClean="0"/>
              <a:t>2016 Unaudited Financial Results</a:t>
            </a:r>
          </a:p>
          <a:p>
            <a:pPr lvl="2"/>
            <a:r>
              <a:rPr lang="en-US" sz="2600" dirty="0" smtClean="0"/>
              <a:t>Revenue $10.96mm</a:t>
            </a:r>
          </a:p>
          <a:p>
            <a:pPr lvl="2"/>
            <a:r>
              <a:rPr lang="en-US" sz="2600" dirty="0" smtClean="0"/>
              <a:t>Expenses $10.80mm</a:t>
            </a:r>
          </a:p>
          <a:p>
            <a:pPr lvl="2"/>
            <a:r>
              <a:rPr lang="en-US" sz="2600" dirty="0" smtClean="0"/>
              <a:t>Unrestricted Net Income $162,000</a:t>
            </a:r>
          </a:p>
          <a:p>
            <a:pPr lvl="1"/>
            <a:r>
              <a:rPr lang="en-US" sz="2800" dirty="0" smtClean="0"/>
              <a:t>Positive results despite unforeseen expenses</a:t>
            </a:r>
          </a:p>
          <a:p>
            <a:pPr lvl="1"/>
            <a:r>
              <a:rPr lang="en-US" sz="2800" dirty="0" smtClean="0"/>
              <a:t>Audit fieldwork is scheduled to begin on 4/17/17 and a draft of the audit report is expected in June, 2017.</a:t>
            </a:r>
            <a:endParaRPr lang="en-US" sz="2600" dirty="0" smtClean="0"/>
          </a:p>
        </p:txBody>
      </p:sp>
    </p:spTree>
    <p:extLst>
      <p:ext uri="{BB962C8B-B14F-4D97-AF65-F5344CB8AC3E}">
        <p14:creationId xmlns:p14="http://schemas.microsoft.com/office/powerpoint/2010/main" val="1364947209"/>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2016 Unaudited Financial Results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81804203"/>
              </p:ext>
            </p:extLst>
          </p:nvPr>
        </p:nvGraphicFramePr>
        <p:xfrm>
          <a:off x="388945" y="1185794"/>
          <a:ext cx="8378825" cy="492929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32008332"/>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1_Office Theme">
  <a:themeElements>
    <a:clrScheme name="WBENC">
      <a:dk1>
        <a:srgbClr val="000000"/>
      </a:dk1>
      <a:lt1>
        <a:srgbClr val="FFFFFF"/>
      </a:lt1>
      <a:dk2>
        <a:srgbClr val="7E8083"/>
      </a:dk2>
      <a:lt2>
        <a:srgbClr val="A7B2B1"/>
      </a:lt2>
      <a:accent1>
        <a:srgbClr val="008C99"/>
      </a:accent1>
      <a:accent2>
        <a:srgbClr val="FEC232"/>
      </a:accent2>
      <a:accent3>
        <a:srgbClr val="9D9FA2"/>
      </a:accent3>
      <a:accent4>
        <a:srgbClr val="712C86"/>
      </a:accent4>
      <a:accent5>
        <a:srgbClr val="ACDAE8"/>
      </a:accent5>
      <a:accent6>
        <a:srgbClr val="7FB138"/>
      </a:accent6>
      <a:hlink>
        <a:srgbClr val="005695"/>
      </a:hlink>
      <a:folHlink>
        <a:srgbClr val="A9D26D"/>
      </a:folHlink>
    </a:clrScheme>
    <a:fontScheme name="1_Office Theme">
      <a:majorFont>
        <a:latin typeface="Arial"/>
        <a:ea typeface="ＭＳ Ｐゴシック"/>
        <a:cs typeface="Geneva"/>
      </a:majorFont>
      <a:minorFont>
        <a:latin typeface="Arial"/>
        <a:ea typeface="ＭＳ Ｐゴシック"/>
        <a:cs typeface="Genev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a:tailEnd type="arrow"/>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Office Theme 2">
        <a:dk1>
          <a:srgbClr val="005695"/>
        </a:dk1>
        <a:lt1>
          <a:srgbClr val="FFFFFF"/>
        </a:lt1>
        <a:dk2>
          <a:srgbClr val="7E8083"/>
        </a:dk2>
        <a:lt2>
          <a:srgbClr val="A7B2B1"/>
        </a:lt2>
        <a:accent1>
          <a:srgbClr val="26BCD7"/>
        </a:accent1>
        <a:accent2>
          <a:srgbClr val="8DC43F"/>
        </a:accent2>
        <a:accent3>
          <a:srgbClr val="FFFFFF"/>
        </a:accent3>
        <a:accent4>
          <a:srgbClr val="00487E"/>
        </a:accent4>
        <a:accent5>
          <a:srgbClr val="ACDAE8"/>
        </a:accent5>
        <a:accent6>
          <a:srgbClr val="7FB138"/>
        </a:accent6>
        <a:hlink>
          <a:srgbClr val="005695"/>
        </a:hlink>
        <a:folHlink>
          <a:srgbClr val="A9D26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Office Theme">
  <a:themeElements>
    <a:clrScheme name="WBENC">
      <a:dk1>
        <a:srgbClr val="000000"/>
      </a:dk1>
      <a:lt1>
        <a:srgbClr val="FFFFFF"/>
      </a:lt1>
      <a:dk2>
        <a:srgbClr val="7E8083"/>
      </a:dk2>
      <a:lt2>
        <a:srgbClr val="A7B2B1"/>
      </a:lt2>
      <a:accent1>
        <a:srgbClr val="008C99"/>
      </a:accent1>
      <a:accent2>
        <a:srgbClr val="FEC232"/>
      </a:accent2>
      <a:accent3>
        <a:srgbClr val="9D9FA2"/>
      </a:accent3>
      <a:accent4>
        <a:srgbClr val="712C86"/>
      </a:accent4>
      <a:accent5>
        <a:srgbClr val="ACDAE8"/>
      </a:accent5>
      <a:accent6>
        <a:srgbClr val="7FB138"/>
      </a:accent6>
      <a:hlink>
        <a:srgbClr val="005695"/>
      </a:hlink>
      <a:folHlink>
        <a:srgbClr val="A9D26D"/>
      </a:folHlink>
    </a:clrScheme>
    <a:fontScheme name="1_Office Theme">
      <a:majorFont>
        <a:latin typeface="Arial"/>
        <a:ea typeface="ＭＳ Ｐゴシック"/>
        <a:cs typeface="Geneva"/>
      </a:majorFont>
      <a:minorFont>
        <a:latin typeface="Arial"/>
        <a:ea typeface="ＭＳ Ｐゴシック"/>
        <a:cs typeface="Genev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a:tailEnd type="arrow"/>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Office Theme 2">
        <a:dk1>
          <a:srgbClr val="005695"/>
        </a:dk1>
        <a:lt1>
          <a:srgbClr val="FFFFFF"/>
        </a:lt1>
        <a:dk2>
          <a:srgbClr val="7E8083"/>
        </a:dk2>
        <a:lt2>
          <a:srgbClr val="A7B2B1"/>
        </a:lt2>
        <a:accent1>
          <a:srgbClr val="26BCD7"/>
        </a:accent1>
        <a:accent2>
          <a:srgbClr val="8DC43F"/>
        </a:accent2>
        <a:accent3>
          <a:srgbClr val="FFFFFF"/>
        </a:accent3>
        <a:accent4>
          <a:srgbClr val="00487E"/>
        </a:accent4>
        <a:accent5>
          <a:srgbClr val="ACDAE8"/>
        </a:accent5>
        <a:accent6>
          <a:srgbClr val="7FB138"/>
        </a:accent6>
        <a:hlink>
          <a:srgbClr val="005695"/>
        </a:hlink>
        <a:folHlink>
          <a:srgbClr val="A9D26D"/>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Office Theme">
  <a:themeElements>
    <a:clrScheme name="WBENC">
      <a:dk1>
        <a:srgbClr val="000000"/>
      </a:dk1>
      <a:lt1>
        <a:srgbClr val="FFFFFF"/>
      </a:lt1>
      <a:dk2>
        <a:srgbClr val="7E8083"/>
      </a:dk2>
      <a:lt2>
        <a:srgbClr val="A7B2B1"/>
      </a:lt2>
      <a:accent1>
        <a:srgbClr val="008C99"/>
      </a:accent1>
      <a:accent2>
        <a:srgbClr val="FEC232"/>
      </a:accent2>
      <a:accent3>
        <a:srgbClr val="9D9FA2"/>
      </a:accent3>
      <a:accent4>
        <a:srgbClr val="712C86"/>
      </a:accent4>
      <a:accent5>
        <a:srgbClr val="ACDAE8"/>
      </a:accent5>
      <a:accent6>
        <a:srgbClr val="7FB138"/>
      </a:accent6>
      <a:hlink>
        <a:srgbClr val="005695"/>
      </a:hlink>
      <a:folHlink>
        <a:srgbClr val="A9D26D"/>
      </a:folHlink>
    </a:clrScheme>
    <a:fontScheme name="1_Office Theme">
      <a:majorFont>
        <a:latin typeface="Arial"/>
        <a:ea typeface="ＭＳ Ｐゴシック"/>
        <a:cs typeface="Geneva"/>
      </a:majorFont>
      <a:minorFont>
        <a:latin typeface="Arial"/>
        <a:ea typeface="ＭＳ Ｐゴシック"/>
        <a:cs typeface="Genev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a:tailEnd type="arrow"/>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Office Theme 2">
        <a:dk1>
          <a:srgbClr val="005695"/>
        </a:dk1>
        <a:lt1>
          <a:srgbClr val="FFFFFF"/>
        </a:lt1>
        <a:dk2>
          <a:srgbClr val="7E8083"/>
        </a:dk2>
        <a:lt2>
          <a:srgbClr val="A7B2B1"/>
        </a:lt2>
        <a:accent1>
          <a:srgbClr val="26BCD7"/>
        </a:accent1>
        <a:accent2>
          <a:srgbClr val="8DC43F"/>
        </a:accent2>
        <a:accent3>
          <a:srgbClr val="FFFFFF"/>
        </a:accent3>
        <a:accent4>
          <a:srgbClr val="00487E"/>
        </a:accent4>
        <a:accent5>
          <a:srgbClr val="ACDAE8"/>
        </a:accent5>
        <a:accent6>
          <a:srgbClr val="7FB138"/>
        </a:accent6>
        <a:hlink>
          <a:srgbClr val="005695"/>
        </a:hlink>
        <a:folHlink>
          <a:srgbClr val="A9D26D"/>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Office Theme">
  <a:themeElements>
    <a:clrScheme name="WBENC">
      <a:dk1>
        <a:srgbClr val="000000"/>
      </a:dk1>
      <a:lt1>
        <a:srgbClr val="FFFFFF"/>
      </a:lt1>
      <a:dk2>
        <a:srgbClr val="7E8083"/>
      </a:dk2>
      <a:lt2>
        <a:srgbClr val="A7B2B1"/>
      </a:lt2>
      <a:accent1>
        <a:srgbClr val="008C99"/>
      </a:accent1>
      <a:accent2>
        <a:srgbClr val="FEC232"/>
      </a:accent2>
      <a:accent3>
        <a:srgbClr val="9D9FA2"/>
      </a:accent3>
      <a:accent4>
        <a:srgbClr val="712C86"/>
      </a:accent4>
      <a:accent5>
        <a:srgbClr val="ACDAE8"/>
      </a:accent5>
      <a:accent6>
        <a:srgbClr val="7FB138"/>
      </a:accent6>
      <a:hlink>
        <a:srgbClr val="005695"/>
      </a:hlink>
      <a:folHlink>
        <a:srgbClr val="A9D26D"/>
      </a:folHlink>
    </a:clrScheme>
    <a:fontScheme name="1_Office Theme">
      <a:majorFont>
        <a:latin typeface="Arial"/>
        <a:ea typeface="ＭＳ Ｐゴシック"/>
        <a:cs typeface="Geneva"/>
      </a:majorFont>
      <a:minorFont>
        <a:latin typeface="Arial"/>
        <a:ea typeface="ＭＳ Ｐゴシック"/>
        <a:cs typeface="Genev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a:tailEnd type="arrow"/>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Office Theme 2">
        <a:dk1>
          <a:srgbClr val="005695"/>
        </a:dk1>
        <a:lt1>
          <a:srgbClr val="FFFFFF"/>
        </a:lt1>
        <a:dk2>
          <a:srgbClr val="7E8083"/>
        </a:dk2>
        <a:lt2>
          <a:srgbClr val="A7B2B1"/>
        </a:lt2>
        <a:accent1>
          <a:srgbClr val="26BCD7"/>
        </a:accent1>
        <a:accent2>
          <a:srgbClr val="8DC43F"/>
        </a:accent2>
        <a:accent3>
          <a:srgbClr val="FFFFFF"/>
        </a:accent3>
        <a:accent4>
          <a:srgbClr val="00487E"/>
        </a:accent4>
        <a:accent5>
          <a:srgbClr val="ACDAE8"/>
        </a:accent5>
        <a:accent6>
          <a:srgbClr val="7FB138"/>
        </a:accent6>
        <a:hlink>
          <a:srgbClr val="005695"/>
        </a:hlink>
        <a:folHlink>
          <a:srgbClr val="A9D26D"/>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Office Theme">
  <a:themeElements>
    <a:clrScheme name="WBENC">
      <a:dk1>
        <a:srgbClr val="000000"/>
      </a:dk1>
      <a:lt1>
        <a:srgbClr val="FFFFFF"/>
      </a:lt1>
      <a:dk2>
        <a:srgbClr val="7E8083"/>
      </a:dk2>
      <a:lt2>
        <a:srgbClr val="A7B2B1"/>
      </a:lt2>
      <a:accent1>
        <a:srgbClr val="008C99"/>
      </a:accent1>
      <a:accent2>
        <a:srgbClr val="FEC232"/>
      </a:accent2>
      <a:accent3>
        <a:srgbClr val="9D9FA2"/>
      </a:accent3>
      <a:accent4>
        <a:srgbClr val="712C86"/>
      </a:accent4>
      <a:accent5>
        <a:srgbClr val="ACDAE8"/>
      </a:accent5>
      <a:accent6>
        <a:srgbClr val="7FB138"/>
      </a:accent6>
      <a:hlink>
        <a:srgbClr val="005695"/>
      </a:hlink>
      <a:folHlink>
        <a:srgbClr val="A9D26D"/>
      </a:folHlink>
    </a:clrScheme>
    <a:fontScheme name="1_Office Theme">
      <a:majorFont>
        <a:latin typeface="Arial"/>
        <a:ea typeface="ＭＳ Ｐゴシック"/>
        <a:cs typeface="Geneva"/>
      </a:majorFont>
      <a:minorFont>
        <a:latin typeface="Arial"/>
        <a:ea typeface="ＭＳ Ｐゴシック"/>
        <a:cs typeface="Genev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a:tailEnd type="arrow"/>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Office Theme 2">
        <a:dk1>
          <a:srgbClr val="005695"/>
        </a:dk1>
        <a:lt1>
          <a:srgbClr val="FFFFFF"/>
        </a:lt1>
        <a:dk2>
          <a:srgbClr val="7E8083"/>
        </a:dk2>
        <a:lt2>
          <a:srgbClr val="A7B2B1"/>
        </a:lt2>
        <a:accent1>
          <a:srgbClr val="26BCD7"/>
        </a:accent1>
        <a:accent2>
          <a:srgbClr val="8DC43F"/>
        </a:accent2>
        <a:accent3>
          <a:srgbClr val="FFFFFF"/>
        </a:accent3>
        <a:accent4>
          <a:srgbClr val="00487E"/>
        </a:accent4>
        <a:accent5>
          <a:srgbClr val="ACDAE8"/>
        </a:accent5>
        <a:accent6>
          <a:srgbClr val="7FB138"/>
        </a:accent6>
        <a:hlink>
          <a:srgbClr val="005695"/>
        </a:hlink>
        <a:folHlink>
          <a:srgbClr val="A9D26D"/>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Office Theme">
  <a:themeElements>
    <a:clrScheme name="WBENC">
      <a:dk1>
        <a:srgbClr val="000000"/>
      </a:dk1>
      <a:lt1>
        <a:srgbClr val="FFFFFF"/>
      </a:lt1>
      <a:dk2>
        <a:srgbClr val="7E8083"/>
      </a:dk2>
      <a:lt2>
        <a:srgbClr val="A7B2B1"/>
      </a:lt2>
      <a:accent1>
        <a:srgbClr val="008C99"/>
      </a:accent1>
      <a:accent2>
        <a:srgbClr val="FEC232"/>
      </a:accent2>
      <a:accent3>
        <a:srgbClr val="9D9FA2"/>
      </a:accent3>
      <a:accent4>
        <a:srgbClr val="712C86"/>
      </a:accent4>
      <a:accent5>
        <a:srgbClr val="ACDAE8"/>
      </a:accent5>
      <a:accent6>
        <a:srgbClr val="7FB138"/>
      </a:accent6>
      <a:hlink>
        <a:srgbClr val="005695"/>
      </a:hlink>
      <a:folHlink>
        <a:srgbClr val="A9D26D"/>
      </a:folHlink>
    </a:clrScheme>
    <a:fontScheme name="1_Office Theme">
      <a:majorFont>
        <a:latin typeface="Arial"/>
        <a:ea typeface="ＭＳ Ｐゴシック"/>
        <a:cs typeface="Geneva"/>
      </a:majorFont>
      <a:minorFont>
        <a:latin typeface="Arial"/>
        <a:ea typeface="ＭＳ Ｐゴシック"/>
        <a:cs typeface="Genev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a:tailEnd type="arrow"/>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Office Theme 2">
        <a:dk1>
          <a:srgbClr val="005695"/>
        </a:dk1>
        <a:lt1>
          <a:srgbClr val="FFFFFF"/>
        </a:lt1>
        <a:dk2>
          <a:srgbClr val="7E8083"/>
        </a:dk2>
        <a:lt2>
          <a:srgbClr val="A7B2B1"/>
        </a:lt2>
        <a:accent1>
          <a:srgbClr val="26BCD7"/>
        </a:accent1>
        <a:accent2>
          <a:srgbClr val="8DC43F"/>
        </a:accent2>
        <a:accent3>
          <a:srgbClr val="FFFFFF"/>
        </a:accent3>
        <a:accent4>
          <a:srgbClr val="00487E"/>
        </a:accent4>
        <a:accent5>
          <a:srgbClr val="ACDAE8"/>
        </a:accent5>
        <a:accent6>
          <a:srgbClr val="7FB138"/>
        </a:accent6>
        <a:hlink>
          <a:srgbClr val="005695"/>
        </a:hlink>
        <a:folHlink>
          <a:srgbClr val="A9D26D"/>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Urban</Template>
  <TotalTime>7240</TotalTime>
  <Words>2360</Words>
  <Application>Microsoft Office PowerPoint</Application>
  <PresentationFormat>On-screen Show (4:3)</PresentationFormat>
  <Paragraphs>329</Paragraphs>
  <Slides>28</Slides>
  <Notes>19</Notes>
  <HiddenSlides>0</HiddenSlides>
  <MMClips>0</MMClips>
  <ScaleCrop>false</ScaleCrop>
  <HeadingPairs>
    <vt:vector size="8" baseType="variant">
      <vt:variant>
        <vt:lpstr>Fonts Used</vt:lpstr>
      </vt:variant>
      <vt:variant>
        <vt:i4>10</vt:i4>
      </vt:variant>
      <vt:variant>
        <vt:lpstr>Theme</vt:lpstr>
      </vt:variant>
      <vt:variant>
        <vt:i4>6</vt:i4>
      </vt:variant>
      <vt:variant>
        <vt:lpstr>Embedded OLE Servers</vt:lpstr>
      </vt:variant>
      <vt:variant>
        <vt:i4>1</vt:i4>
      </vt:variant>
      <vt:variant>
        <vt:lpstr>Slide Titles</vt:lpstr>
      </vt:variant>
      <vt:variant>
        <vt:i4>28</vt:i4>
      </vt:variant>
    </vt:vector>
  </HeadingPairs>
  <TitlesOfParts>
    <vt:vector size="45" baseType="lpstr">
      <vt:lpstr>ＭＳ Ｐゴシック</vt:lpstr>
      <vt:lpstr>ＭＳ Ｐゴシック</vt:lpstr>
      <vt:lpstr>Arial</vt:lpstr>
      <vt:lpstr>Calibri</vt:lpstr>
      <vt:lpstr>Cambria</vt:lpstr>
      <vt:lpstr>Geneva</vt:lpstr>
      <vt:lpstr>Symbol</vt:lpstr>
      <vt:lpstr>Times New Roman</vt:lpstr>
      <vt:lpstr>Wingdings</vt:lpstr>
      <vt:lpstr>ヒラギノ角ゴ Pro W3</vt:lpstr>
      <vt:lpstr>1_Office Theme</vt:lpstr>
      <vt:lpstr>2_Office Theme</vt:lpstr>
      <vt:lpstr>3_Office Theme</vt:lpstr>
      <vt:lpstr>4_Office Theme</vt:lpstr>
      <vt:lpstr>5_Office Theme</vt:lpstr>
      <vt:lpstr>6_Office Theme</vt:lpstr>
      <vt:lpstr>Worksheet</vt:lpstr>
      <vt:lpstr>March 2017</vt:lpstr>
      <vt:lpstr>Nominating Committee:  Board Elections</vt:lpstr>
      <vt:lpstr>PowerPoint Presentation</vt:lpstr>
      <vt:lpstr>Corporate Seat Replacement – Julie Cooke</vt:lpstr>
      <vt:lpstr>PowerPoint Presentation</vt:lpstr>
      <vt:lpstr>Treasurer’s Report to the  Board of Directors </vt:lpstr>
      <vt:lpstr>Presentation Topics</vt:lpstr>
      <vt:lpstr>Summary of 2016</vt:lpstr>
      <vt:lpstr>2016 Unaudited Financial Results</vt:lpstr>
      <vt:lpstr>2016 Unaudited Financial Results</vt:lpstr>
      <vt:lpstr>2017 Overview</vt:lpstr>
      <vt:lpstr>2017 Progress  </vt:lpstr>
      <vt:lpstr>Investment Account</vt:lpstr>
      <vt:lpstr>PowerPoint Presentation</vt:lpstr>
      <vt:lpstr>WBENC Strategy Execution Update</vt:lpstr>
      <vt:lpstr>WBENC Vision, Mission, Goals</vt:lpstr>
      <vt:lpstr>Approach to Strategic Plan Execution</vt:lpstr>
      <vt:lpstr>WBENC STRATEGY EXECUTION</vt:lpstr>
      <vt:lpstr>Core to the C.O.R.E PROGRAM ELEMENTS</vt:lpstr>
      <vt:lpstr>WBENC STRATEGY EXECUTION</vt:lpstr>
      <vt:lpstr>WBENC NETWORK REQUIREMENTS OVERVIEW</vt:lpstr>
      <vt:lpstr>WBENC STRATEGY EXECUTION</vt:lpstr>
      <vt:lpstr> Thank you.</vt:lpstr>
      <vt:lpstr>Digitization Update WBENC Board Meeting</vt:lpstr>
      <vt:lpstr>Where We Are Today: WBENCLink2.0- The Numbers</vt:lpstr>
      <vt:lpstr>Process</vt:lpstr>
      <vt:lpstr>Next Steps</vt:lpstr>
      <vt:lpstr>PowerPoint Presentation</vt:lpstr>
    </vt:vector>
  </TitlesOfParts>
  <Company>Endeavour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freelance;Helen Avery</dc:creator>
  <cp:keywords>project management;project charter;Summit &amp; Salute;2013;presentation;kickoff meeting;project team leads;sponsor</cp:keywords>
  <cp:lastModifiedBy>Jill Sasso</cp:lastModifiedBy>
  <cp:revision>543</cp:revision>
  <cp:lastPrinted>2017-03-17T13:42:17Z</cp:lastPrinted>
  <dcterms:created xsi:type="dcterms:W3CDTF">2011-02-09T16:13:10Z</dcterms:created>
  <dcterms:modified xsi:type="dcterms:W3CDTF">2017-03-21T12:56:12Z</dcterms:modified>
</cp:coreProperties>
</file>