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2"/>
  </p:notesMasterIdLst>
  <p:handoutMasterIdLst>
    <p:handoutMasterId r:id="rId13"/>
  </p:handoutMasterIdLst>
  <p:sldIdLst>
    <p:sldId id="261" r:id="rId2"/>
    <p:sldId id="285" r:id="rId3"/>
    <p:sldId id="411" r:id="rId4"/>
    <p:sldId id="295" r:id="rId5"/>
    <p:sldId id="412" r:id="rId6"/>
    <p:sldId id="331" r:id="rId7"/>
    <p:sldId id="410" r:id="rId8"/>
    <p:sldId id="307" r:id="rId9"/>
    <p:sldId id="377" r:id="rId10"/>
    <p:sldId id="291" r:id="rId11"/>
  </p:sldIdLst>
  <p:sldSz cx="9144000" cy="6858000" type="screen4x3"/>
  <p:notesSz cx="7010400" cy="9296400"/>
  <p:defaultTextStyle>
    <a:defPPr>
      <a:defRPr lang="en-US"/>
    </a:defPPr>
    <a:lvl1pPr algn="l" defTabSz="457200"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489" userDrawn="1">
          <p15:clr>
            <a:srgbClr val="A4A3A4"/>
          </p15:clr>
        </p15:guide>
        <p15:guide id="2" orient="horz" pos="760" userDrawn="1">
          <p15:clr>
            <a:srgbClr val="A4A3A4"/>
          </p15:clr>
        </p15:guide>
        <p15:guide id="3" orient="horz" pos="3744" userDrawn="1">
          <p15:clr>
            <a:srgbClr val="A4A3A4"/>
          </p15:clr>
        </p15:guide>
        <p15:guide id="4" orient="horz" pos="1161" userDrawn="1">
          <p15:clr>
            <a:srgbClr val="A4A3A4"/>
          </p15:clr>
        </p15:guide>
        <p15:guide id="5" orient="horz" pos="3269" userDrawn="1">
          <p15:clr>
            <a:srgbClr val="A4A3A4"/>
          </p15:clr>
        </p15:guide>
        <p15:guide id="6" orient="horz" pos="1826" userDrawn="1">
          <p15:clr>
            <a:srgbClr val="A4A3A4"/>
          </p15:clr>
        </p15:guide>
        <p15:guide id="7" pos="3442" userDrawn="1">
          <p15:clr>
            <a:srgbClr val="A4A3A4"/>
          </p15:clr>
        </p15:guide>
        <p15:guide id="8" pos="242" userDrawn="1">
          <p15:clr>
            <a:srgbClr val="A4A3A4"/>
          </p15:clr>
        </p15:guide>
        <p15:guide id="9" pos="1796" userDrawn="1">
          <p15:clr>
            <a:srgbClr val="A4A3A4"/>
          </p15:clr>
        </p15:guide>
        <p15:guide id="10" pos="5517" userDrawn="1">
          <p15:clr>
            <a:srgbClr val="A4A3A4"/>
          </p15:clr>
        </p15:guide>
        <p15:guide id="11" pos="3975" userDrawn="1">
          <p15:clr>
            <a:srgbClr val="A4A3A4"/>
          </p15:clr>
        </p15:guide>
        <p15:guide id="12" pos="4104" userDrawn="1">
          <p15:clr>
            <a:srgbClr val="A4A3A4"/>
          </p15:clr>
        </p15:guide>
        <p15:guide id="13" pos="1691"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333333"/>
    <a:srgbClr val="14508B"/>
    <a:srgbClr val="0F467A"/>
    <a:srgbClr val="2C2C2C"/>
    <a:srgbClr val="171717"/>
    <a:srgbClr val="616161"/>
    <a:srgbClr val="F9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4219" autoAdjust="0"/>
  </p:normalViewPr>
  <p:slideViewPr>
    <p:cSldViewPr snapToGrid="0">
      <p:cViewPr varScale="1">
        <p:scale>
          <a:sx n="42" d="100"/>
          <a:sy n="42" d="100"/>
        </p:scale>
        <p:origin x="1356" y="60"/>
      </p:cViewPr>
      <p:guideLst>
        <p:guide orient="horz" pos="3489"/>
        <p:guide orient="horz" pos="760"/>
        <p:guide orient="horz" pos="3744"/>
        <p:guide orient="horz" pos="1161"/>
        <p:guide orient="horz" pos="3269"/>
        <p:guide orient="horz" pos="1826"/>
        <p:guide pos="3442"/>
        <p:guide pos="242"/>
        <p:guide pos="1796"/>
        <p:guide pos="5517"/>
        <p:guide pos="3975"/>
        <p:guide pos="4104"/>
        <p:guide pos="1691"/>
      </p:guideLst>
    </p:cSldViewPr>
  </p:slideViewPr>
  <p:outlineViewPr>
    <p:cViewPr>
      <p:scale>
        <a:sx n="75" d="100"/>
        <a:sy n="75" d="100"/>
      </p:scale>
      <p:origin x="0" y="0"/>
    </p:cViewPr>
  </p:outlineViewPr>
  <p:notesTextViewPr>
    <p:cViewPr>
      <p:scale>
        <a:sx n="95" d="100"/>
        <a:sy n="95" d="100"/>
      </p:scale>
      <p:origin x="0" y="0"/>
    </p:cViewPr>
  </p:notesTextViewPr>
  <p:sorterViewPr>
    <p:cViewPr>
      <p:scale>
        <a:sx n="66" d="100"/>
        <a:sy n="66" d="100"/>
      </p:scale>
      <p:origin x="0" y="0"/>
    </p:cViewPr>
  </p:sorterViewPr>
  <p:notesViewPr>
    <p:cSldViewPr snapToGrid="0">
      <p:cViewPr varScale="1">
        <p:scale>
          <a:sx n="77" d="100"/>
          <a:sy n="77" d="100"/>
        </p:scale>
        <p:origin x="-2094" y="-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b="0">
                <a:latin typeface="Arial" charset="0"/>
                <a:ea typeface="+mn-ea"/>
                <a:cs typeface="+mn-cs"/>
              </a:defRPr>
            </a:lvl1pPr>
          </a:lstStyle>
          <a:p>
            <a:pPr>
              <a:defRPr/>
            </a:pPr>
            <a:endParaRPr lang="en-GB" dirty="0"/>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b="0"/>
            </a:lvl1pPr>
          </a:lstStyle>
          <a:p>
            <a:pPr>
              <a:defRPr/>
            </a:pPr>
            <a:fld id="{FA249E55-503B-429D-B8C6-91098ADAAABE}" type="datetime1">
              <a:rPr lang="en-US"/>
              <a:pPr>
                <a:defRPr/>
              </a:pPr>
              <a:t>6/17/2015</a:t>
            </a:fld>
            <a:endParaRPr lang="en-GB" dirty="0"/>
          </a:p>
        </p:txBody>
      </p:sp>
      <p:sp>
        <p:nvSpPr>
          <p:cNvPr id="4" name="Footer Placeholder 3"/>
          <p:cNvSpPr>
            <a:spLocks noGrp="1"/>
          </p:cNvSpPr>
          <p:nvPr>
            <p:ph type="ftr" sz="quarter" idx="2"/>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b="0">
                <a:latin typeface="Arial" charset="0"/>
                <a:ea typeface="+mn-ea"/>
                <a:cs typeface="+mn-cs"/>
              </a:defRPr>
            </a:lvl1pPr>
          </a:lstStyle>
          <a:p>
            <a:pPr>
              <a:defRPr/>
            </a:pPr>
            <a:endParaRPr lang="en-GB"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b="0"/>
            </a:lvl1pPr>
          </a:lstStyle>
          <a:p>
            <a:pPr>
              <a:defRPr/>
            </a:pPr>
            <a:fld id="{F853B411-8A89-4E0E-9424-B4D6A32AE987}" type="slidenum">
              <a:rPr lang="en-GB"/>
              <a:pPr>
                <a:defRPr/>
              </a:pPr>
              <a:t>‹#›</a:t>
            </a:fld>
            <a:endParaRPr lang="en-GB" dirty="0"/>
          </a:p>
        </p:txBody>
      </p:sp>
    </p:spTree>
    <p:extLst>
      <p:ext uri="{BB962C8B-B14F-4D97-AF65-F5344CB8AC3E}">
        <p14:creationId xmlns:p14="http://schemas.microsoft.com/office/powerpoint/2010/main" val="390126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n-GB"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 name="Slide Number Placeholder 6"/>
          <p:cNvSpPr txBox="1">
            <a:spLocks/>
          </p:cNvSpPr>
          <p:nvPr/>
        </p:nvSpPr>
        <p:spPr>
          <a:xfrm>
            <a:off x="6416675" y="8970963"/>
            <a:ext cx="442913" cy="238125"/>
          </a:xfrm>
          <a:prstGeom prst="rect">
            <a:avLst/>
          </a:prstGeom>
        </p:spPr>
        <p:txBody>
          <a:bodyPr lIns="93177" tIns="46589" rIns="93177" bIns="46589" anchor="b"/>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algn="r" eaLnBrk="1" hangingPunct="1">
              <a:defRPr/>
            </a:pPr>
            <a:fld id="{87C9917A-4367-43D7-A7E0-7D6FAFB13252}" type="slidenum">
              <a:rPr lang="en-US" sz="1200" b="0" smtClean="0"/>
              <a:pPr algn="r" eaLnBrk="1" hangingPunct="1">
                <a:defRPr/>
              </a:pPr>
              <a:t>‹#›</a:t>
            </a:fld>
            <a:endParaRPr lang="en-US" sz="1200" b="0" dirty="0" smtClean="0"/>
          </a:p>
        </p:txBody>
      </p:sp>
    </p:spTree>
    <p:extLst>
      <p:ext uri="{BB962C8B-B14F-4D97-AF65-F5344CB8AC3E}">
        <p14:creationId xmlns:p14="http://schemas.microsoft.com/office/powerpoint/2010/main" val="354575466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pitchFamily="34" charset="0"/>
        <a:ea typeface="Arial" pitchFamily="34" charset="0"/>
        <a:cs typeface="Arial" pitchFamily="34" charset="0"/>
      </a:defRPr>
    </a:lvl1pPr>
    <a:lvl2pPr marL="222250" indent="-222250" algn="l" defTabSz="457200" rtl="0" eaLnBrk="0" fontAlgn="base" hangingPunct="0">
      <a:spcBef>
        <a:spcPct val="30000"/>
      </a:spcBef>
      <a:spcAft>
        <a:spcPct val="0"/>
      </a:spcAft>
      <a:buFont typeface="Arial" panose="020B0604020202020204" pitchFamily="34" charset="0"/>
      <a:buChar char="•"/>
      <a:defRPr sz="1200" kern="1200">
        <a:solidFill>
          <a:schemeClr val="tx1"/>
        </a:solidFill>
        <a:latin typeface="Arial" pitchFamily="34" charset="0"/>
        <a:ea typeface="Arial" pitchFamily="34" charset="0"/>
        <a:cs typeface="Arial" pitchFamily="34" charset="0"/>
      </a:defRPr>
    </a:lvl2pPr>
    <a:lvl3pPr marL="457200" indent="-234950" algn="l" defTabSz="457200" rtl="0" eaLnBrk="0" fontAlgn="base" hangingPunct="0">
      <a:spcBef>
        <a:spcPct val="30000"/>
      </a:spcBef>
      <a:spcAft>
        <a:spcPct val="0"/>
      </a:spcAft>
      <a:buFont typeface="Arial" panose="020B0604020202020204" pitchFamily="34" charset="0"/>
      <a:buChar char="•"/>
      <a:defRPr sz="1200" kern="1200">
        <a:solidFill>
          <a:schemeClr val="tx1"/>
        </a:solidFill>
        <a:latin typeface="Arial" pitchFamily="34" charset="0"/>
        <a:ea typeface="MS PGothic" pitchFamily="34" charset="-128"/>
        <a:cs typeface="Arial" pitchFamily="34" charset="0"/>
      </a:defRPr>
    </a:lvl3pPr>
    <a:lvl4pPr marL="568325" indent="-209550" algn="l" defTabSz="457200" rtl="0" eaLnBrk="0" fontAlgn="base" hangingPunct="0">
      <a:spcBef>
        <a:spcPct val="30000"/>
      </a:spcBef>
      <a:spcAft>
        <a:spcPct val="0"/>
      </a:spcAft>
      <a:buFont typeface="Arial" panose="020B0604020202020204" pitchFamily="34" charset="0"/>
      <a:buChar char="•"/>
      <a:defRPr sz="1200" kern="1200">
        <a:solidFill>
          <a:schemeClr val="tx1"/>
        </a:solidFill>
        <a:latin typeface="Arial" pitchFamily="34" charset="0"/>
        <a:ea typeface="MS PGothic" pitchFamily="34" charset="-128"/>
        <a:cs typeface="Arial" pitchFamily="34" charset="0"/>
      </a:defRPr>
    </a:lvl4pPr>
    <a:lvl5pPr marL="803275" indent="-234950" algn="l" defTabSz="457200" rtl="0" eaLnBrk="0" fontAlgn="base" hangingPunct="0">
      <a:spcBef>
        <a:spcPct val="30000"/>
      </a:spcBef>
      <a:spcAft>
        <a:spcPct val="0"/>
      </a:spcAft>
      <a:buFont typeface="Arial" panose="020B0604020202020204" pitchFamily="34" charset="0"/>
      <a:buChar char="•"/>
      <a:defRPr sz="1200" kern="1200">
        <a:solidFill>
          <a:schemeClr val="tx1"/>
        </a:solidFill>
        <a:latin typeface="Arial" pitchFamily="34" charset="0"/>
        <a:ea typeface="MS PGothic" pitchFamily="34" charset="-128"/>
        <a:cs typeface="Arial"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extLst>
      <p:ext uri="{BB962C8B-B14F-4D97-AF65-F5344CB8AC3E}">
        <p14:creationId xmlns:p14="http://schemas.microsoft.com/office/powerpoint/2010/main" val="339978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569263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5880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378126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81019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Title 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WBENC log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4176" y="957263"/>
            <a:ext cx="3827463"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arrow yellow.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572001" y="6316663"/>
            <a:ext cx="1825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4887913" y="6281738"/>
            <a:ext cx="1253548" cy="184666"/>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200" b="0" dirty="0" smtClean="0"/>
              <a:t>Ambassador Deck</a:t>
            </a:r>
          </a:p>
        </p:txBody>
      </p:sp>
      <p:sp>
        <p:nvSpPr>
          <p:cNvPr id="61454" name="Text Placeholder 2"/>
          <p:cNvSpPr>
            <a:spLocks noGrp="1"/>
          </p:cNvSpPr>
          <p:nvPr>
            <p:ph type="subTitle" idx="1"/>
          </p:nvPr>
        </p:nvSpPr>
        <p:spPr>
          <a:xfrm>
            <a:off x="355601" y="4624388"/>
            <a:ext cx="8226425" cy="347662"/>
          </a:xfrm>
          <a:extLst/>
        </p:spPr>
        <p:txBody>
          <a:bodyPr/>
          <a:lstStyle>
            <a:lvl1pPr marL="0" indent="0">
              <a:defRPr sz="2250">
                <a:solidFill>
                  <a:schemeClr val="accent2"/>
                </a:solidFill>
                <a:latin typeface="Arial" charset="0"/>
                <a:cs typeface="Geneva" charset="0"/>
              </a:defRPr>
            </a:lvl1pPr>
          </a:lstStyle>
          <a:p>
            <a:pPr lvl="0"/>
            <a:r>
              <a:rPr lang="en-CA" noProof="0"/>
              <a:t>Click to edit Master subtitle style</a:t>
            </a:r>
          </a:p>
        </p:txBody>
      </p:sp>
      <p:sp>
        <p:nvSpPr>
          <p:cNvPr id="61455" name="Title Placeholder 1"/>
          <p:cNvSpPr>
            <a:spLocks noGrp="1"/>
          </p:cNvSpPr>
          <p:nvPr>
            <p:ph type="ctrTitle"/>
          </p:nvPr>
        </p:nvSpPr>
        <p:spPr>
          <a:xfrm>
            <a:off x="355601" y="3938588"/>
            <a:ext cx="8226425" cy="603250"/>
          </a:xfrm>
          <a:extLst/>
        </p:spPr>
        <p:txBody>
          <a:bodyPr/>
          <a:lstStyle>
            <a:lvl1pPr>
              <a:defRPr sz="3300" b="1">
                <a:solidFill>
                  <a:schemeClr val="accent1"/>
                </a:solidFill>
                <a:latin typeface="Arial" charset="0"/>
                <a:ea typeface="Geneva" charset="0"/>
                <a:cs typeface="Arial" charset="0"/>
              </a:defRPr>
            </a:lvl1pPr>
          </a:lstStyle>
          <a:p>
            <a:pPr lvl="0"/>
            <a:r>
              <a:rPr lang="en-CA" noProof="0"/>
              <a:t>Click to edit Master title style</a:t>
            </a:r>
          </a:p>
        </p:txBody>
      </p:sp>
    </p:spTree>
    <p:extLst>
      <p:ext uri="{BB962C8B-B14F-4D97-AF65-F5344CB8AC3E}">
        <p14:creationId xmlns:p14="http://schemas.microsoft.com/office/powerpoint/2010/main" val="58249617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A0E0F12B-1215-4F1C-955F-9D10E1A2EF9E}" type="slidenum">
              <a:rPr lang="en-US" sz="1200" b="0" smtClean="0"/>
              <a:pPr defTabSz="685800" eaLnBrk="1" hangingPunct="1">
                <a:defRPr/>
              </a:pPr>
              <a:t>‹#›</a:t>
            </a:fld>
            <a:endParaRPr lang="en-US" sz="1200" b="0" dirty="0" smtClean="0"/>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4981576" y="6499226"/>
            <a:ext cx="86722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4" name="Rectangle 9"/>
          <p:cNvSpPr>
            <a:spLocks noChangeArrowheads="1"/>
          </p:cNvSpPr>
          <p:nvPr userDrawn="1"/>
        </p:nvSpPr>
        <p:spPr bwMode="auto">
          <a:xfrm>
            <a:off x="0" y="2"/>
            <a:ext cx="9144000" cy="809625"/>
          </a:xfrm>
          <a:prstGeom prst="rect">
            <a:avLst/>
          </a:prstGeom>
          <a:solidFill>
            <a:schemeClr val="accent3"/>
          </a:solidFill>
          <a:ln w="9525">
            <a:noFill/>
            <a:miter lim="800000"/>
            <a:headEnd/>
            <a:tailEnd/>
          </a:ln>
          <a:effectLst/>
        </p:spPr>
        <p:txBody>
          <a:bodyPr wrap="none" anchor="ctr"/>
          <a:lstStyle/>
          <a:p>
            <a:pPr eaLnBrk="1" hangingPunct="1">
              <a:defRPr/>
            </a:pPr>
            <a:endParaRPr lang="en-CA" dirty="0">
              <a:latin typeface="Arial" charset="0"/>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40519339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59F294EE-E8FF-4B7F-9BD0-CEAA1AF28FF2}" type="slidenum">
              <a:rPr lang="en-US" sz="1200" b="0" smtClean="0"/>
              <a:pPr defTabSz="685800" eaLnBrk="1" hangingPunct="1">
                <a:defRPr/>
              </a:pPr>
              <a:t>‹#›</a:t>
            </a:fld>
            <a:endParaRPr lang="en-US" sz="1200" b="0" dirty="0" smtClean="0"/>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86722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4" name="Rectangle 9"/>
          <p:cNvSpPr>
            <a:spLocks noChangeArrowheads="1"/>
          </p:cNvSpPr>
          <p:nvPr userDrawn="1"/>
        </p:nvSpPr>
        <p:spPr bwMode="auto">
          <a:xfrm>
            <a:off x="0" y="2"/>
            <a:ext cx="9144000" cy="8096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613931419"/>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6D75E17F-D478-46B4-9FF5-B2520669991F}" type="slidenum">
              <a:rPr lang="en-US" sz="1200" b="0" smtClean="0"/>
              <a:pPr defTabSz="685800" eaLnBrk="1" hangingPunct="1">
                <a:defRPr/>
              </a:pPr>
              <a:t>‹#›</a:t>
            </a:fld>
            <a:endParaRPr lang="en-US" sz="1200" b="0" dirty="0" smtClean="0"/>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86722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4" name="Rectangle 9"/>
          <p:cNvSpPr>
            <a:spLocks noChangeArrowheads="1"/>
          </p:cNvSpPr>
          <p:nvPr userDrawn="1"/>
        </p:nvSpPr>
        <p:spPr bwMode="auto">
          <a:xfrm>
            <a:off x="0" y="2"/>
            <a:ext cx="9144000" cy="8096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62048919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B063632B-BD9B-4246-985F-CE5DCF9B7485}" type="slidenum">
              <a:rPr lang="en-US" sz="1200" b="0" smtClean="0"/>
              <a:pPr defTabSz="685800" eaLnBrk="1" hangingPunct="1">
                <a:defRPr/>
              </a:pPr>
              <a:t>‹#›</a:t>
            </a:fld>
            <a:endParaRPr lang="en-US" sz="1200" b="0" dirty="0" smtClean="0"/>
          </a:p>
        </p:txBody>
      </p:sp>
      <p:cxnSp>
        <p:nvCxnSpPr>
          <p:cNvPr id="6" name="Straight Connector 5"/>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a:spLocks noChangeArrowheads="1"/>
          </p:cNvSpPr>
          <p:nvPr userDrawn="1"/>
        </p:nvSpPr>
        <p:spPr bwMode="auto">
          <a:xfrm>
            <a:off x="5037139" y="6489701"/>
            <a:ext cx="86722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8"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1"/>
          <p:cNvGrpSpPr>
            <a:grpSpLocks/>
          </p:cNvGrpSpPr>
          <p:nvPr userDrawn="1"/>
        </p:nvGrpSpPr>
        <p:grpSpPr bwMode="auto">
          <a:xfrm>
            <a:off x="1330326" y="6492877"/>
            <a:ext cx="182563" cy="182563"/>
            <a:chOff x="1276349" y="5514975"/>
            <a:chExt cx="182880" cy="182880"/>
          </a:xfrm>
        </p:grpSpPr>
        <p:sp>
          <p:nvSpPr>
            <p:cNvPr id="12" name="Freeform 11"/>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3" name="Oval 12">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
        <p:nvSpPr>
          <p:cNvPr id="14" name="Freeform 13">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5" name="Oval 14">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6" name="Rectangle 9"/>
          <p:cNvSpPr>
            <a:spLocks noChangeArrowheads="1"/>
          </p:cNvSpPr>
          <p:nvPr userDrawn="1"/>
        </p:nvSpPr>
        <p:spPr bwMode="auto">
          <a:xfrm>
            <a:off x="0" y="2"/>
            <a:ext cx="9144000" cy="809625"/>
          </a:xfrm>
          <a:prstGeom prst="rect">
            <a:avLst/>
          </a:prstGeom>
          <a:solidFill>
            <a:schemeClr val="accent3"/>
          </a:solidFill>
          <a:ln w="9525">
            <a:noFill/>
            <a:miter lim="800000"/>
            <a:headEnd/>
            <a:tailEnd/>
          </a:ln>
          <a:effectLst/>
        </p:spPr>
        <p:txBody>
          <a:bodyPr wrap="none" anchor="ctr"/>
          <a:lstStyle/>
          <a:p>
            <a:pPr eaLnBrk="1" hangingPunct="1">
              <a:defRPr/>
            </a:pPr>
            <a:endParaRPr lang="en-CA" dirty="0">
              <a:latin typeface="Arial" charset="0"/>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6" y="1159847"/>
            <a:ext cx="5916613" cy="4765675"/>
          </a:xfrm>
        </p:spPr>
        <p:txBody>
          <a:bodyPr/>
          <a:lstStyle>
            <a:lvl1pPr marL="0" indent="0">
              <a:spcBef>
                <a:spcPts val="900"/>
              </a:spcBef>
              <a:defRPr sz="1350">
                <a:solidFill>
                  <a:schemeClr val="tx1"/>
                </a:solidFill>
              </a:defRPr>
            </a:lvl1pPr>
            <a:lvl2pPr>
              <a:spcBef>
                <a:spcPts val="450"/>
              </a:spcBef>
              <a:defRPr sz="1050">
                <a:solidFill>
                  <a:schemeClr val="tx1"/>
                </a:solidFill>
              </a:defRPr>
            </a:lvl2pPr>
            <a:lvl3pPr>
              <a:spcBef>
                <a:spcPts val="450"/>
              </a:spcBef>
              <a:defRPr sz="1050">
                <a:solidFill>
                  <a:schemeClr val="tx1"/>
                </a:solidFill>
              </a:defRPr>
            </a:lvl3pPr>
            <a:lvl4pPr>
              <a:spcBef>
                <a:spcPts val="450"/>
              </a:spcBef>
              <a:defRPr sz="1050">
                <a:solidFill>
                  <a:schemeClr val="tx1"/>
                </a:solidFill>
              </a:defRPr>
            </a:lvl4pPr>
            <a:lvl5pPr>
              <a:spcBef>
                <a:spcPts val="450"/>
              </a:spcBef>
              <a:defRPr sz="105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7"/>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defRPr lang="en-US" sz="1200" b="1" kern="1200" baseline="0" dirty="0" smtClean="0">
                <a:solidFill>
                  <a:srgbClr val="008C97"/>
                </a:solidFill>
                <a:latin typeface="Arial" pitchFamily="34" charset="0"/>
                <a:ea typeface="Geneva" pitchFamily="68" charset="-128"/>
                <a:cs typeface="Arial" pitchFamily="34" charset="0"/>
              </a:defRPr>
            </a:lvl1pPr>
            <a:lvl2pPr>
              <a:defRPr lang="en-US" sz="1200" b="0" kern="1200" baseline="0" dirty="0" smtClean="0">
                <a:solidFill>
                  <a:schemeClr val="tx1"/>
                </a:solidFill>
                <a:latin typeface="Arial" pitchFamily="34" charset="0"/>
                <a:ea typeface="Geneva" pitchFamily="68" charset="-128"/>
                <a:cs typeface="Arial" pitchFamily="34" charset="0"/>
              </a:defRPr>
            </a:lvl2pPr>
            <a:lvl3pPr>
              <a:defRPr sz="1050">
                <a:solidFill>
                  <a:schemeClr val="tx1"/>
                </a:solidFill>
              </a:defRPr>
            </a:lvl3pPr>
            <a:lvl4pPr>
              <a:defRPr sz="975">
                <a:solidFill>
                  <a:schemeClr val="tx1"/>
                </a:solidFill>
              </a:defRPr>
            </a:lvl4pPr>
            <a:lvl5pPr>
              <a:defRPr sz="9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44894585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70123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091596F1-548D-4263-9864-6BE55E3DA968}" type="slidenum">
              <a:rPr lang="en-US" sz="1200" b="0" smtClean="0"/>
              <a:pPr defTabSz="685800" eaLnBrk="1" hangingPunct="1">
                <a:defRPr/>
              </a:pPr>
              <a:t>‹#›</a:t>
            </a:fld>
            <a:endParaRPr lang="en-US" sz="1200" b="0" dirty="0" smtClean="0"/>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86722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14" name="Rectangle 9"/>
          <p:cNvSpPr>
            <a:spLocks noChangeArrowheads="1"/>
          </p:cNvSpPr>
          <p:nvPr userDrawn="1"/>
        </p:nvSpPr>
        <p:spPr bwMode="auto">
          <a:xfrm>
            <a:off x="0" y="2"/>
            <a:ext cx="9144000" cy="809625"/>
          </a:xfrm>
          <a:prstGeom prst="rect">
            <a:avLst/>
          </a:prstGeom>
          <a:solidFill>
            <a:schemeClr val="accent4"/>
          </a:solidFill>
          <a:ln w="9525">
            <a:noFill/>
            <a:miter lim="800000"/>
            <a:headEnd/>
            <a:tailEnd/>
          </a:ln>
          <a:effectLst/>
        </p:spPr>
        <p:txBody>
          <a:bodyPr wrap="none" anchor="ctr"/>
          <a:lstStyle/>
          <a:p>
            <a:pPr eaLnBrk="1" hangingPunct="1">
              <a:defRPr/>
            </a:pPr>
            <a:endParaRPr lang="en-CA" dirty="0">
              <a:latin typeface="Arial" charset="0"/>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61696359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384176"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Title Placeholder 1"/>
          <p:cNvSpPr>
            <a:spLocks noGrp="1"/>
          </p:cNvSpPr>
          <p:nvPr userDrawn="1">
            <p:ph type="title"/>
          </p:nvPr>
        </p:nvSpPr>
        <p:spPr bwMode="gray">
          <a:xfrm>
            <a:off x="384176"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418" r:id="rId1"/>
    <p:sldLayoutId id="2147484419" r:id="rId2"/>
    <p:sldLayoutId id="2147484420" r:id="rId3"/>
    <p:sldLayoutId id="2147484421" r:id="rId4"/>
    <p:sldLayoutId id="2147484422" r:id="rId5"/>
    <p:sldLayoutId id="2147484417" r:id="rId6"/>
    <p:sldLayoutId id="2147484423" r:id="rId7"/>
  </p:sldLayoutIdLst>
  <p:transition>
    <p:wipe dir="r"/>
  </p:transition>
  <p:hf sldNum="0" hdr="0" ftr="0"/>
  <p:txStyles>
    <p:titleStyle>
      <a:lvl1pPr algn="l" rtl="0" eaLnBrk="0" fontAlgn="base" hangingPunct="0">
        <a:lnSpc>
          <a:spcPct val="90000"/>
        </a:lnSpc>
        <a:spcBef>
          <a:spcPct val="0"/>
        </a:spcBef>
        <a:spcAft>
          <a:spcPct val="0"/>
        </a:spcAft>
        <a:defRPr sz="21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5pPr>
      <a:lvl6pPr marL="3429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6pPr>
      <a:lvl7pPr marL="6858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7pPr>
      <a:lvl8pPr marL="10287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8pPr>
      <a:lvl9pPr marL="13716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9pPr>
    </p:titleStyle>
    <p:bodyStyle>
      <a:lvl1pPr marL="257175" indent="-257175" algn="l" rtl="0" eaLnBrk="0" fontAlgn="base" hangingPunct="0">
        <a:lnSpc>
          <a:spcPct val="90000"/>
        </a:lnSpc>
        <a:spcBef>
          <a:spcPct val="45000"/>
        </a:spcBef>
        <a:spcAft>
          <a:spcPct val="0"/>
        </a:spcAft>
        <a:buClr>
          <a:schemeClr val="tx1"/>
        </a:buClr>
        <a:buSzPct val="70000"/>
        <a:buFont typeface="Wingdings" pitchFamily="2" charset="2"/>
        <a:defRPr sz="1800" kern="1200">
          <a:solidFill>
            <a:schemeClr val="tx1"/>
          </a:solidFill>
          <a:latin typeface="+mn-lt"/>
          <a:ea typeface="MS PGothic" pitchFamily="34" charset="-128"/>
          <a:cs typeface="+mn-cs"/>
        </a:defRPr>
      </a:lvl1pPr>
      <a:lvl2pPr marL="242888" indent="-241697" algn="l" rtl="0" eaLnBrk="0" fontAlgn="base" hangingPunct="0">
        <a:lnSpc>
          <a:spcPct val="90000"/>
        </a:lnSpc>
        <a:spcBef>
          <a:spcPct val="40000"/>
        </a:spcBef>
        <a:spcAft>
          <a:spcPct val="0"/>
        </a:spcAft>
        <a:buClr>
          <a:schemeClr val="accent1"/>
        </a:buClr>
        <a:buSzPct val="70000"/>
        <a:buFont typeface="Wingdings" pitchFamily="2" charset="2"/>
        <a:buChar char="l"/>
        <a:defRPr sz="1650" kern="1200">
          <a:solidFill>
            <a:schemeClr val="tx1"/>
          </a:solidFill>
          <a:latin typeface="+mn-lt"/>
          <a:ea typeface="Geneva" pitchFamily="68" charset="-128"/>
          <a:cs typeface="+mn-cs"/>
        </a:defRPr>
      </a:lvl2pPr>
      <a:lvl3pPr marL="450056" indent="-205979" algn="l" rtl="0" eaLnBrk="0" fontAlgn="base" hangingPunct="0">
        <a:lnSpc>
          <a:spcPct val="90000"/>
        </a:lnSpc>
        <a:spcBef>
          <a:spcPct val="25000"/>
        </a:spcBef>
        <a:spcAft>
          <a:spcPct val="25000"/>
        </a:spcAft>
        <a:buClr>
          <a:schemeClr val="accent2"/>
        </a:buClr>
        <a:buSzPct val="70000"/>
        <a:buFont typeface="Wingdings" pitchFamily="2" charset="2"/>
        <a:buChar char="l"/>
        <a:defRPr sz="1500" kern="1200">
          <a:solidFill>
            <a:schemeClr val="tx1"/>
          </a:solidFill>
          <a:latin typeface="+mn-lt"/>
          <a:ea typeface="Geneva" pitchFamily="68" charset="-128"/>
          <a:cs typeface="+mn-cs"/>
        </a:defRPr>
      </a:lvl3pPr>
      <a:lvl4pPr marL="642938" indent="-191691" algn="l" rtl="0" eaLnBrk="0" fontAlgn="base" hangingPunct="0">
        <a:lnSpc>
          <a:spcPct val="90000"/>
        </a:lnSpc>
        <a:spcBef>
          <a:spcPct val="25000"/>
        </a:spcBef>
        <a:spcAft>
          <a:spcPct val="0"/>
        </a:spcAft>
        <a:buClr>
          <a:schemeClr val="tx1"/>
        </a:buClr>
        <a:buSzPct val="70000"/>
        <a:buFont typeface="Wingdings" pitchFamily="2" charset="2"/>
        <a:buChar char="l"/>
        <a:defRPr kern="1200">
          <a:solidFill>
            <a:schemeClr val="tx1"/>
          </a:solidFill>
          <a:latin typeface="+mn-lt"/>
          <a:ea typeface="Geneva" pitchFamily="68" charset="-128"/>
          <a:cs typeface="+mn-cs"/>
        </a:defRPr>
      </a:lvl4pPr>
      <a:lvl5pPr marL="864394" indent="-220266" algn="l" rtl="0" eaLnBrk="0" fontAlgn="base" hangingPunct="0">
        <a:lnSpc>
          <a:spcPct val="90000"/>
        </a:lnSpc>
        <a:spcBef>
          <a:spcPct val="25000"/>
        </a:spcBef>
        <a:spcAft>
          <a:spcPct val="0"/>
        </a:spcAft>
        <a:buClr>
          <a:schemeClr val="tx2"/>
        </a:buClr>
        <a:buSzPct val="70000"/>
        <a:buFont typeface="Wingdings" pitchFamily="2" charset="2"/>
        <a:buChar char="l"/>
        <a:defRPr sz="1200" kern="1200">
          <a:solidFill>
            <a:schemeClr val="tx1"/>
          </a:solidFill>
          <a:latin typeface="+mn-lt"/>
          <a:ea typeface="Geneva" pitchFamily="68"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padams@wbenc.org"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wbenc.org/calenda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p:cNvSpPr>
          <p:nvPr>
            <p:ph type="subTitle" idx="1"/>
          </p:nvPr>
        </p:nvSpPr>
        <p:spPr>
          <a:xfrm>
            <a:off x="355600" y="4499373"/>
            <a:ext cx="8226425" cy="347662"/>
          </a:xfrm>
        </p:spPr>
        <p:txBody>
          <a:bodyPr/>
          <a:lstStyle/>
          <a:p>
            <a:r>
              <a:rPr lang="en-CA" altLang="en-US" dirty="0" smtClean="0">
                <a:latin typeface="Arial" panose="020B0604020202020204" pitchFamily="34" charset="0"/>
              </a:rPr>
              <a:t>March 18, 2015</a:t>
            </a:r>
          </a:p>
        </p:txBody>
      </p:sp>
      <p:sp>
        <p:nvSpPr>
          <p:cNvPr id="22531" name="Rectangle 8"/>
          <p:cNvSpPr>
            <a:spLocks noGrp="1"/>
          </p:cNvSpPr>
          <p:nvPr>
            <p:ph type="ctrTitle"/>
          </p:nvPr>
        </p:nvSpPr>
        <p:spPr/>
        <p:txBody>
          <a:bodyPr/>
          <a:lstStyle/>
          <a:p>
            <a:r>
              <a:rPr lang="en-CA" altLang="en-US" dirty="0" smtClean="0">
                <a:latin typeface="Arial" panose="020B0604020202020204" pitchFamily="34" charset="0"/>
                <a:cs typeface="Arial" panose="020B0604020202020204" pitchFamily="34" charset="0"/>
              </a:rPr>
              <a:t>Ambassador Program</a:t>
            </a:r>
          </a:p>
        </p:txBody>
      </p:sp>
      <p:sp>
        <p:nvSpPr>
          <p:cNvPr id="22532" name="Text Placeholder 3"/>
          <p:cNvSpPr>
            <a:spLocks noGrp="1"/>
          </p:cNvSpPr>
          <p:nvPr>
            <p:ph type="body" sz="quarter" idx="4294967295"/>
          </p:nvPr>
        </p:nvSpPr>
        <p:spPr>
          <a:xfrm>
            <a:off x="355600" y="4938439"/>
            <a:ext cx="5239941" cy="321469"/>
          </a:xfrm>
        </p:spPr>
        <p:txBody>
          <a:bodyPr/>
          <a:lstStyle/>
          <a:p>
            <a:pPr marL="0" indent="0"/>
            <a:r>
              <a:rPr lang="en-CA" altLang="en-US" dirty="0" smtClean="0">
                <a:solidFill>
                  <a:srgbClr val="9D9FA2"/>
                </a:solidFill>
              </a:rPr>
              <a:t>Ambassador Chair: Debra Jennings-Johnson</a:t>
            </a:r>
          </a:p>
          <a:p>
            <a:pPr marL="0" indent="0"/>
            <a:r>
              <a:rPr lang="en-CA" altLang="en-US" dirty="0" smtClean="0">
                <a:solidFill>
                  <a:srgbClr val="9D9FA2"/>
                </a:solidFill>
              </a:rPr>
              <a:t>    </a:t>
            </a:r>
          </a:p>
        </p:txBody>
      </p:sp>
      <p:grpSp>
        <p:nvGrpSpPr>
          <p:cNvPr id="22533" name="Group 4"/>
          <p:cNvGrpSpPr>
            <a:grpSpLocks/>
          </p:cNvGrpSpPr>
          <p:nvPr/>
        </p:nvGrpSpPr>
        <p:grpSpPr bwMode="auto">
          <a:xfrm>
            <a:off x="6605587" y="5444728"/>
            <a:ext cx="396479" cy="395288"/>
            <a:chOff x="5661535" y="4573551"/>
            <a:chExt cx="963199" cy="963199"/>
          </a:xfrm>
        </p:grpSpPr>
        <p:sp>
          <p:nvSpPr>
            <p:cNvPr id="6" name="Freeform 5"/>
            <p:cNvSpPr>
              <a:spLocks noChangeAspect="1"/>
            </p:cNvSpPr>
            <p:nvPr/>
          </p:nvSpPr>
          <p:spPr>
            <a:xfrm>
              <a:off x="5670213" y="4744721"/>
              <a:ext cx="847498" cy="620857"/>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sp>
          <p:nvSpPr>
            <p:cNvPr id="7" name="Oval 6">
              <a:hlinkClick r:id="" action="ppaction://hlinkshowjump?jump=nextslide"/>
            </p:cNvPr>
            <p:cNvSpPr/>
            <p:nvPr/>
          </p:nvSpPr>
          <p:spPr>
            <a:xfrm>
              <a:off x="5661535" y="4573551"/>
              <a:ext cx="963199" cy="963199"/>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CA" dirty="0"/>
            </a:p>
          </p:txBody>
        </p:sp>
      </p:gr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p:cNvSpPr>
          <p:nvPr>
            <p:ph type="ctrTitle"/>
          </p:nvPr>
        </p:nvSpPr>
        <p:spPr>
          <a:xfrm>
            <a:off x="577970" y="3627835"/>
            <a:ext cx="6126441" cy="994172"/>
          </a:xfrm>
        </p:spPr>
        <p:txBody>
          <a:bodyPr/>
          <a:lstStyle/>
          <a:p>
            <a:pPr algn="ctr"/>
            <a:r>
              <a:rPr lang="en-CA" altLang="en-US" sz="2925" dirty="0">
                <a:latin typeface="Arial" panose="020B0604020202020204" pitchFamily="34" charset="0"/>
                <a:cs typeface="Arial" panose="020B0604020202020204" pitchFamily="34" charset="0"/>
              </a:rPr>
              <a:t>Thank you for </a:t>
            </a:r>
            <a:r>
              <a:rPr lang="en-CA" altLang="en-US" sz="2925" dirty="0" smtClean="0">
                <a:latin typeface="Arial" panose="020B0604020202020204" pitchFamily="34" charset="0"/>
                <a:cs typeface="Arial" panose="020B0604020202020204" pitchFamily="34" charset="0"/>
              </a:rPr>
              <a:t>your support!</a:t>
            </a:r>
            <a:endParaRPr lang="en-CA" altLang="en-US" sz="2925" dirty="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CA" altLang="en-US" dirty="0" smtClean="0"/>
              <a:t>AGENDA</a:t>
            </a:r>
          </a:p>
        </p:txBody>
      </p:sp>
      <p:graphicFrame>
        <p:nvGraphicFramePr>
          <p:cNvPr id="17429" name="Group 21"/>
          <p:cNvGraphicFramePr>
            <a:graphicFrameLocks noGrp="1"/>
          </p:cNvGraphicFramePr>
          <p:nvPr>
            <p:extLst>
              <p:ext uri="{D42A27DB-BD31-4B8C-83A1-F6EECF244321}">
                <p14:modId xmlns:p14="http://schemas.microsoft.com/office/powerpoint/2010/main" val="268464095"/>
              </p:ext>
            </p:extLst>
          </p:nvPr>
        </p:nvGraphicFramePr>
        <p:xfrm>
          <a:off x="1531144" y="1821656"/>
          <a:ext cx="6138863" cy="2912555"/>
        </p:xfrm>
        <a:graphic>
          <a:graphicData uri="http://schemas.openxmlformats.org/drawingml/2006/table">
            <a:tbl>
              <a:tblPr/>
              <a:tblGrid>
                <a:gridCol w="392547"/>
                <a:gridCol w="5746316"/>
              </a:tblGrid>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1</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accent1"/>
                          </a:solidFill>
                          <a:effectLst/>
                          <a:latin typeface="Calibri" charset="0"/>
                          <a:ea typeface="MS PGothic" charset="0"/>
                          <a:cs typeface="MS PGothic" charset="0"/>
                        </a:rPr>
                        <a:t>Role of the Ambassador</a:t>
                      </a:r>
                      <a:endParaRPr kumimoji="0" lang="en-CA" sz="1800" b="0" i="0" u="none" strike="noStrike" cap="none" normalizeH="0" baseline="0" dirty="0">
                        <a:ln>
                          <a:noFill/>
                        </a:ln>
                        <a:solidFill>
                          <a:schemeClr val="accent1"/>
                        </a:solidFill>
                        <a:effectLst/>
                        <a:latin typeface="Calibri" charset="0"/>
                        <a:ea typeface="MS PGothic" charset="0"/>
                        <a:cs typeface="MS PGothic" charset="0"/>
                      </a:endParaRP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2</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rgbClr val="9D9FA2"/>
                          </a:solidFill>
                          <a:effectLst/>
                          <a:latin typeface="Calibri" charset="0"/>
                          <a:ea typeface="MS PGothic" charset="0"/>
                          <a:cs typeface="MS PGothic" charset="0"/>
                        </a:rPr>
                        <a:t>What We Do</a:t>
                      </a:r>
                      <a:endParaRPr kumimoji="0" lang="en-CA" sz="1800" b="0" i="0" u="none" strike="noStrike" cap="none" normalizeH="0" baseline="0" dirty="0">
                        <a:ln>
                          <a:noFill/>
                        </a:ln>
                        <a:solidFill>
                          <a:srgbClr val="9D9FA2"/>
                        </a:solidFill>
                        <a:effectLst/>
                        <a:latin typeface="Calibri" charset="0"/>
                        <a:ea typeface="MS PGothic" charset="0"/>
                        <a:cs typeface="MS PGothic" charset="0"/>
                      </a:endParaRP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53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3</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CA" sz="1800" b="0" i="0" u="none" strike="noStrike" kern="1200" cap="none" normalizeH="0" baseline="0" dirty="0" smtClean="0">
                          <a:ln>
                            <a:noFill/>
                          </a:ln>
                          <a:solidFill>
                            <a:schemeClr val="accent1"/>
                          </a:solidFill>
                          <a:effectLst/>
                          <a:latin typeface="Calibri" charset="0"/>
                          <a:ea typeface="MS PGothic" charset="0"/>
                          <a:cs typeface="MS PGothic" charset="0"/>
                        </a:rPr>
                        <a:t>How We Do It</a:t>
                      </a: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4</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CA" sz="1800" b="0" i="0" u="none" strike="noStrike" kern="1200" cap="none" normalizeH="0" baseline="0" dirty="0" smtClean="0">
                          <a:ln>
                            <a:noFill/>
                          </a:ln>
                          <a:solidFill>
                            <a:schemeClr val="accent4"/>
                          </a:solidFill>
                          <a:effectLst/>
                          <a:latin typeface="Calibri" charset="0"/>
                          <a:ea typeface="MS PGothic" charset="0"/>
                          <a:cs typeface="MS PGothic" charset="0"/>
                        </a:rPr>
                        <a:t>Ambassadors in Action - Success</a:t>
                      </a: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5 </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CA" sz="1800" b="0" i="0" u="none" strike="noStrike" kern="1200" cap="none" normalizeH="0" baseline="0" dirty="0" smtClean="0">
                          <a:ln>
                            <a:noFill/>
                          </a:ln>
                          <a:solidFill>
                            <a:schemeClr val="accent1"/>
                          </a:solidFill>
                          <a:effectLst/>
                          <a:latin typeface="Calibri" charset="0"/>
                          <a:ea typeface="MS PGothic" charset="0"/>
                          <a:cs typeface="MS PGothic" charset="0"/>
                        </a:rPr>
                        <a:t>Current Assignment</a:t>
                      </a: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5</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CA" sz="1800" b="0" i="0" u="none" strike="noStrike" kern="1200" cap="none" normalizeH="0" baseline="0" dirty="0" smtClean="0">
                          <a:ln>
                            <a:noFill/>
                          </a:ln>
                          <a:solidFill>
                            <a:schemeClr val="accent4"/>
                          </a:solidFill>
                          <a:effectLst/>
                          <a:latin typeface="Calibri" charset="0"/>
                          <a:ea typeface="MS PGothic" charset="0"/>
                          <a:cs typeface="MS PGothic" charset="0"/>
                        </a:rPr>
                        <a:t>Plan Your Outreach</a:t>
                      </a: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r h="41600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00"/>
                          </a:solidFill>
                          <a:effectLst/>
                          <a:latin typeface="Calibri" charset="0"/>
                          <a:ea typeface="MS PGothic" charset="0"/>
                          <a:cs typeface="MS PGothic" charset="0"/>
                        </a:rPr>
                        <a:t>6      </a:t>
                      </a:r>
                      <a:endParaRPr kumimoji="0" lang="en-CA" sz="2000" b="0" i="0" u="none" strike="noStrike" cap="none" normalizeH="0" baseline="0" dirty="0">
                        <a:ln>
                          <a:noFill/>
                        </a:ln>
                        <a:solidFill>
                          <a:srgbClr val="000000"/>
                        </a:solidFill>
                        <a:effectLst/>
                        <a:latin typeface="Calibri" charset="0"/>
                        <a:ea typeface="MS PGothic" charset="0"/>
                        <a:cs typeface="MS PGothic" charset="0"/>
                      </a:endParaRPr>
                    </a:p>
                  </a:txBody>
                  <a:tcPr marL="6857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CA" sz="1800" b="0" i="0" u="none" strike="noStrike" kern="1200" cap="none" normalizeH="0" baseline="0" dirty="0" smtClean="0">
                          <a:ln>
                            <a:noFill/>
                          </a:ln>
                          <a:solidFill>
                            <a:schemeClr val="accent1"/>
                          </a:solidFill>
                          <a:effectLst/>
                          <a:latin typeface="Calibri" charset="0"/>
                          <a:ea typeface="MS PGothic" charset="0"/>
                          <a:cs typeface="MS PGothic" charset="0"/>
                        </a:rPr>
                        <a:t>Meeting Dates</a:t>
                      </a:r>
                    </a:p>
                  </a:txBody>
                  <a:tcPr marL="205739" marR="68579" marT="34244" marB="342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2"/>
                      </a:solidFill>
                      <a:prstDash val="sysDot"/>
                      <a:round/>
                      <a:headEnd type="none" w="med" len="med"/>
                      <a:tailEnd type="none" w="med" len="med"/>
                    </a:lnT>
                    <a:lnB w="28575" cap="flat" cmpd="sng" algn="ctr">
                      <a:solidFill>
                        <a:schemeClr val="accent2"/>
                      </a:solidFill>
                      <a:prstDash val="sysDot"/>
                      <a:round/>
                      <a:headEnd type="none" w="med" len="med"/>
                      <a:tailEnd type="none" w="med" len="med"/>
                    </a:lnB>
                    <a:lnTlToBr>
                      <a:noFill/>
                    </a:lnTlToBr>
                    <a:lnBlToTr>
                      <a:noFill/>
                    </a:lnBlToTr>
                    <a:noFill/>
                  </a:tcPr>
                </a:tc>
              </a:tr>
            </a:tbl>
          </a:graphicData>
        </a:graphic>
      </p:graphicFrame>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Ambassador</a:t>
            </a:r>
            <a:endParaRPr lang="en-US" dirty="0"/>
          </a:p>
        </p:txBody>
      </p:sp>
      <p:sp>
        <p:nvSpPr>
          <p:cNvPr id="3" name="Content Placeholder 2"/>
          <p:cNvSpPr>
            <a:spLocks noGrp="1"/>
          </p:cNvSpPr>
          <p:nvPr>
            <p:ph idx="1"/>
          </p:nvPr>
        </p:nvSpPr>
        <p:spPr>
          <a:xfrm>
            <a:off x="300356" y="1083647"/>
            <a:ext cx="8378825" cy="4765675"/>
          </a:xfrm>
        </p:spPr>
        <p:style>
          <a:lnRef idx="3">
            <a:schemeClr val="lt1"/>
          </a:lnRef>
          <a:fillRef idx="1">
            <a:schemeClr val="accent6"/>
          </a:fillRef>
          <a:effectRef idx="1">
            <a:schemeClr val="accent6"/>
          </a:effectRef>
          <a:fontRef idx="minor">
            <a:schemeClr val="lt1"/>
          </a:fontRef>
        </p:style>
        <p:txBody>
          <a:bodyPr/>
          <a:lstStyle/>
          <a:p>
            <a:endParaRPr lang="en-US" dirty="0" smtClean="0"/>
          </a:p>
          <a:p>
            <a:pPr algn="ctr"/>
            <a:r>
              <a:rPr lang="en-US" sz="2000" i="1" u="sng" dirty="0"/>
              <a:t>WBENC Ambassadors make connections.</a:t>
            </a:r>
          </a:p>
          <a:p>
            <a:endParaRPr lang="en-US" dirty="0" smtClean="0"/>
          </a:p>
          <a:p>
            <a:r>
              <a:rPr lang="en-US" dirty="0" smtClean="0"/>
              <a:t> Primary Roles:</a:t>
            </a:r>
          </a:p>
          <a:p>
            <a:pPr marL="0" indent="0">
              <a:buClr>
                <a:schemeClr val="bg1"/>
              </a:buClr>
            </a:pPr>
            <a:r>
              <a:rPr lang="en-US" dirty="0" smtClean="0"/>
              <a:t>	Educate </a:t>
            </a:r>
            <a:r>
              <a:rPr lang="en-US" dirty="0"/>
              <a:t>others about the role the WBENC Ambassador Program can </a:t>
            </a:r>
            <a:r>
              <a:rPr lang="en-US" dirty="0" smtClean="0"/>
              <a:t>	play </a:t>
            </a:r>
            <a:r>
              <a:rPr lang="en-US" dirty="0"/>
              <a:t>in helping to achieve supplier diversity goals</a:t>
            </a:r>
            <a:r>
              <a:rPr lang="en-US" dirty="0" smtClean="0"/>
              <a:t>.</a:t>
            </a:r>
          </a:p>
          <a:p>
            <a:pPr marL="285750" indent="-285750">
              <a:buClr>
                <a:schemeClr val="bg1"/>
              </a:buClr>
              <a:buFont typeface="Arial" panose="020B0604020202020204" pitchFamily="34" charset="0"/>
              <a:buChar char="•"/>
            </a:pPr>
            <a:endParaRPr lang="en-US" dirty="0" smtClean="0"/>
          </a:p>
          <a:p>
            <a:pPr marL="0" indent="0">
              <a:buClr>
                <a:schemeClr val="bg1"/>
              </a:buClr>
            </a:pPr>
            <a:r>
              <a:rPr lang="en-US" dirty="0" smtClean="0"/>
              <a:t>	Enhance </a:t>
            </a:r>
            <a:r>
              <a:rPr lang="en-US" dirty="0"/>
              <a:t>membership retention by increasing member satisfaction and </a:t>
            </a:r>
            <a:r>
              <a:rPr lang="en-US" dirty="0" smtClean="0"/>
              <a:t>	involvement </a:t>
            </a:r>
            <a:r>
              <a:rPr lang="en-US" dirty="0"/>
              <a:t>and by providing connections, awareness and information</a:t>
            </a:r>
            <a:r>
              <a:rPr lang="en-US" dirty="0" smtClean="0"/>
              <a:t>.</a:t>
            </a:r>
          </a:p>
          <a:p>
            <a:pPr marL="285750" indent="-285750">
              <a:buClr>
                <a:schemeClr val="bg1"/>
              </a:buClr>
              <a:buFont typeface="Arial" panose="020B0604020202020204" pitchFamily="34" charset="0"/>
              <a:buChar char="•"/>
            </a:pPr>
            <a:endParaRPr lang="en-US" dirty="0" smtClean="0"/>
          </a:p>
          <a:p>
            <a:pPr marL="0" indent="0">
              <a:buClr>
                <a:schemeClr val="bg1"/>
              </a:buClr>
            </a:pPr>
            <a:r>
              <a:rPr lang="en-US" dirty="0" smtClean="0"/>
              <a:t>	Ambassadors </a:t>
            </a:r>
            <a:r>
              <a:rPr lang="en-US" dirty="0"/>
              <a:t>help grow WBENC corporate membership and the number </a:t>
            </a:r>
            <a:r>
              <a:rPr lang="en-US" dirty="0" smtClean="0"/>
              <a:t>	of </a:t>
            </a:r>
            <a:r>
              <a:rPr lang="en-US" dirty="0"/>
              <a:t>WBENC-certified WBEs</a:t>
            </a:r>
            <a:br>
              <a:rPr lang="en-US" dirty="0"/>
            </a:br>
            <a:endParaRPr lang="en-US" dirty="0" smtClean="0"/>
          </a:p>
          <a:p>
            <a:pPr marL="285750" indent="-285750">
              <a:buFont typeface="Arial" panose="020B0604020202020204" pitchFamily="34" charset="0"/>
              <a:buChar char="•"/>
            </a:pPr>
            <a:endParaRPr lang="en-US" dirty="0" smtClean="0"/>
          </a:p>
          <a:p>
            <a:pPr marL="0" indent="0"/>
            <a:endParaRPr lang="en-US" dirty="0"/>
          </a:p>
          <a:p>
            <a:pPr marL="0" indent="0"/>
            <a:endParaRPr lang="en-US" dirty="0"/>
          </a:p>
        </p:txBody>
      </p:sp>
    </p:spTree>
    <p:extLst>
      <p:ext uri="{BB962C8B-B14F-4D97-AF65-F5344CB8AC3E}">
        <p14:creationId xmlns:p14="http://schemas.microsoft.com/office/powerpoint/2010/main" val="1999052530"/>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2000" dirty="0" smtClean="0"/>
              <a:t>Ambassadors – What We Do</a:t>
            </a:r>
            <a:endParaRPr lang="en-US" altLang="en-US" dirty="0" smtClean="0"/>
          </a:p>
        </p:txBody>
      </p:sp>
      <p:sp>
        <p:nvSpPr>
          <p:cNvPr id="2" name="TextBox 1"/>
          <p:cNvSpPr txBox="1"/>
          <p:nvPr/>
        </p:nvSpPr>
        <p:spPr>
          <a:xfrm>
            <a:off x="152400" y="1257300"/>
            <a:ext cx="8808720" cy="466281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endParaRPr lang="en-US" dirty="0" smtClean="0"/>
          </a:p>
          <a:p>
            <a:endParaRPr lang="en-US" dirty="0"/>
          </a:p>
          <a:p>
            <a:r>
              <a:rPr lang="en-US" dirty="0" smtClean="0"/>
              <a:t>The What: </a:t>
            </a:r>
            <a:r>
              <a:rPr lang="en-US" b="0" dirty="0" smtClean="0"/>
              <a:t>Ambassadors </a:t>
            </a:r>
            <a:r>
              <a:rPr lang="en-US" b="0" dirty="0"/>
              <a:t>educate other companies about: </a:t>
            </a:r>
            <a:endParaRPr lang="en-US" b="0" dirty="0" smtClean="0"/>
          </a:p>
          <a:p>
            <a:pPr>
              <a:lnSpc>
                <a:spcPct val="150000"/>
              </a:lnSpc>
              <a:spcAft>
                <a:spcPts val="0"/>
              </a:spcAft>
            </a:pPr>
            <a:r>
              <a:rPr lang="en-US" b="0" dirty="0"/>
              <a:t>	</a:t>
            </a:r>
            <a:r>
              <a:rPr lang="en-US" b="0" dirty="0" smtClean="0"/>
              <a:t>the </a:t>
            </a:r>
            <a:r>
              <a:rPr lang="en-US" b="0" dirty="0"/>
              <a:t>benefits of supplier diversity programs; </a:t>
            </a:r>
            <a:endParaRPr lang="en-US" b="0" dirty="0" smtClean="0"/>
          </a:p>
          <a:p>
            <a:pPr>
              <a:lnSpc>
                <a:spcPct val="150000"/>
              </a:lnSpc>
              <a:spcAft>
                <a:spcPts val="0"/>
              </a:spcAft>
            </a:pPr>
            <a:r>
              <a:rPr lang="en-US" b="0" dirty="0"/>
              <a:t>	</a:t>
            </a:r>
            <a:r>
              <a:rPr lang="en-US" b="0" dirty="0" smtClean="0"/>
              <a:t>the </a:t>
            </a:r>
            <a:r>
              <a:rPr lang="en-US" b="0" dirty="0"/>
              <a:t>value of certification; </a:t>
            </a:r>
            <a:endParaRPr lang="en-US" b="0" dirty="0" smtClean="0"/>
          </a:p>
          <a:p>
            <a:pPr>
              <a:lnSpc>
                <a:spcPct val="150000"/>
              </a:lnSpc>
              <a:spcAft>
                <a:spcPts val="0"/>
              </a:spcAft>
            </a:pPr>
            <a:r>
              <a:rPr lang="en-US" b="0" dirty="0"/>
              <a:t>	</a:t>
            </a:r>
            <a:r>
              <a:rPr lang="en-US" b="0" dirty="0" smtClean="0"/>
              <a:t>the </a:t>
            </a:r>
            <a:r>
              <a:rPr lang="en-US" b="0" dirty="0"/>
              <a:t>support, services, and programs provided to corporate members of </a:t>
            </a:r>
            <a:r>
              <a:rPr lang="en-US" b="0" dirty="0" smtClean="0"/>
              <a:t>			WBENC </a:t>
            </a:r>
            <a:r>
              <a:rPr lang="en-US" b="0" dirty="0"/>
              <a:t>and the advantage of doing business with WBENC-certified </a:t>
            </a:r>
            <a:r>
              <a:rPr lang="en-US" b="0" dirty="0" smtClean="0"/>
              <a:t>WBEs</a:t>
            </a:r>
          </a:p>
          <a:p>
            <a:pPr>
              <a:lnSpc>
                <a:spcPct val="150000"/>
              </a:lnSpc>
              <a:spcAft>
                <a:spcPts val="0"/>
              </a:spcAft>
            </a:pPr>
            <a:endParaRPr lang="en-US" b="0" dirty="0"/>
          </a:p>
          <a:p>
            <a:pPr>
              <a:lnSpc>
                <a:spcPct val="150000"/>
              </a:lnSpc>
              <a:spcAft>
                <a:spcPts val="0"/>
              </a:spcAft>
            </a:pPr>
            <a:endParaRPr lang="en-US" b="0" dirty="0"/>
          </a:p>
          <a:p>
            <a:pPr>
              <a:lnSpc>
                <a:spcPct val="150000"/>
              </a:lnSpc>
              <a:spcAft>
                <a:spcPts val="0"/>
              </a:spcAft>
            </a:pPr>
            <a:endParaRPr lang="en-US" b="0" dirty="0" smtClean="0"/>
          </a:p>
          <a:p>
            <a:pPr>
              <a:lnSpc>
                <a:spcPct val="150000"/>
              </a:lnSpc>
              <a:spcAft>
                <a:spcPts val="0"/>
              </a:spcAft>
            </a:pPr>
            <a:endParaRPr lang="en-US" b="0" dirty="0"/>
          </a:p>
          <a:p>
            <a:pPr>
              <a:lnSpc>
                <a:spcPct val="150000"/>
              </a:lnSpc>
              <a:spcAft>
                <a:spcPts val="0"/>
              </a:spcAft>
            </a:pPr>
            <a:endParaRPr lang="en-US" b="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Ambassadors – How We Do It</a:t>
            </a:r>
            <a:endParaRPr lang="en-US" dirty="0"/>
          </a:p>
        </p:txBody>
      </p:sp>
      <p:sp>
        <p:nvSpPr>
          <p:cNvPr id="4" name="Rectangle 3"/>
          <p:cNvSpPr/>
          <p:nvPr/>
        </p:nvSpPr>
        <p:spPr>
          <a:xfrm>
            <a:off x="384176" y="1188720"/>
            <a:ext cx="8211184" cy="4247317"/>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nSpc>
                <a:spcPct val="150000"/>
              </a:lnSpc>
              <a:spcAft>
                <a:spcPts val="0"/>
              </a:spcAft>
            </a:pPr>
            <a:r>
              <a:rPr lang="en-US" dirty="0"/>
              <a:t>The How</a:t>
            </a:r>
            <a:r>
              <a:rPr lang="en-US" b="0" dirty="0"/>
              <a:t>: Ambassadors embrace outreach by:</a:t>
            </a:r>
          </a:p>
          <a:p>
            <a:pPr marL="285750" indent="-285750">
              <a:lnSpc>
                <a:spcPct val="150000"/>
              </a:lnSpc>
              <a:spcAft>
                <a:spcPts val="0"/>
              </a:spcAft>
              <a:buFont typeface="Arial" panose="020B0604020202020204" pitchFamily="34" charset="0"/>
              <a:buChar char="•"/>
            </a:pPr>
            <a:r>
              <a:rPr lang="en-US" b="0" dirty="0"/>
              <a:t>	</a:t>
            </a:r>
            <a:r>
              <a:rPr lang="en-US" b="0" dirty="0" smtClean="0"/>
              <a:t>Leveraging </a:t>
            </a:r>
            <a:r>
              <a:rPr lang="en-US" b="0" dirty="0"/>
              <a:t>regional/national WBENC events and other diversity </a:t>
            </a:r>
            <a:r>
              <a:rPr lang="en-US" b="0" dirty="0" smtClean="0"/>
              <a:t>	programs to make connections</a:t>
            </a:r>
            <a:endParaRPr lang="en-US" b="0" dirty="0"/>
          </a:p>
          <a:p>
            <a:pPr marL="285750" indent="-285750">
              <a:lnSpc>
                <a:spcPct val="150000"/>
              </a:lnSpc>
              <a:spcAft>
                <a:spcPts val="0"/>
              </a:spcAft>
              <a:buFont typeface="Arial" panose="020B0604020202020204" pitchFamily="34" charset="0"/>
              <a:buChar char="•"/>
            </a:pPr>
            <a:r>
              <a:rPr lang="en-US" b="0" dirty="0"/>
              <a:t>	</a:t>
            </a:r>
            <a:r>
              <a:rPr lang="en-US" b="0" dirty="0" smtClean="0"/>
              <a:t>Becoming </a:t>
            </a:r>
            <a:r>
              <a:rPr lang="en-US" b="0" dirty="0"/>
              <a:t>an Ambassador Partner to another corporate member to </a:t>
            </a:r>
            <a:r>
              <a:rPr lang="en-US" b="0" dirty="0" smtClean="0"/>
              <a:t>	share 	insights </a:t>
            </a:r>
            <a:r>
              <a:rPr lang="en-US" b="0" dirty="0"/>
              <a:t>and be a resource</a:t>
            </a:r>
          </a:p>
          <a:p>
            <a:pPr marL="285750" indent="-285750">
              <a:lnSpc>
                <a:spcPct val="150000"/>
              </a:lnSpc>
              <a:spcAft>
                <a:spcPts val="0"/>
              </a:spcAft>
              <a:buFont typeface="Arial" panose="020B0604020202020204" pitchFamily="34" charset="0"/>
              <a:buChar char="•"/>
            </a:pPr>
            <a:r>
              <a:rPr lang="en-US" b="0" dirty="0"/>
              <a:t>	</a:t>
            </a:r>
            <a:r>
              <a:rPr lang="en-US" b="0" dirty="0" smtClean="0"/>
              <a:t>Inviting prospective WBEs or corporate members to key events</a:t>
            </a:r>
          </a:p>
          <a:p>
            <a:pPr marL="285750" indent="-285750">
              <a:lnSpc>
                <a:spcPct val="150000"/>
              </a:lnSpc>
              <a:spcAft>
                <a:spcPts val="0"/>
              </a:spcAft>
              <a:buFont typeface="Arial" panose="020B0604020202020204" pitchFamily="34" charset="0"/>
              <a:buChar char="•"/>
            </a:pPr>
            <a:r>
              <a:rPr lang="en-US" b="0" dirty="0"/>
              <a:t>	</a:t>
            </a:r>
            <a:r>
              <a:rPr lang="en-US" b="0" dirty="0" smtClean="0"/>
              <a:t>Introducing a WBE to a prospective client </a:t>
            </a:r>
          </a:p>
          <a:p>
            <a:pPr marL="285750" indent="-285750">
              <a:lnSpc>
                <a:spcPct val="150000"/>
              </a:lnSpc>
              <a:spcAft>
                <a:spcPts val="0"/>
              </a:spcAft>
              <a:buFont typeface="Arial" panose="020B0604020202020204" pitchFamily="34" charset="0"/>
              <a:buChar char="•"/>
            </a:pPr>
            <a:r>
              <a:rPr lang="en-US" b="0" i="1" dirty="0" smtClean="0"/>
              <a:t>And many more activities that you already do daily</a:t>
            </a:r>
          </a:p>
          <a:p>
            <a:pPr>
              <a:lnSpc>
                <a:spcPct val="150000"/>
              </a:lnSpc>
              <a:spcAft>
                <a:spcPts val="0"/>
              </a:spcAft>
            </a:pPr>
            <a:endParaRPr lang="en-US" b="0" dirty="0"/>
          </a:p>
          <a:p>
            <a:pPr>
              <a:lnSpc>
                <a:spcPct val="150000"/>
              </a:lnSpc>
              <a:spcAft>
                <a:spcPts val="0"/>
              </a:spcAft>
            </a:pPr>
            <a:r>
              <a:rPr lang="en-US" b="0" dirty="0" smtClean="0"/>
              <a:t> </a:t>
            </a:r>
            <a:endParaRPr lang="en-US" b="0" dirty="0"/>
          </a:p>
        </p:txBody>
      </p:sp>
    </p:spTree>
    <p:extLst>
      <p:ext uri="{BB962C8B-B14F-4D97-AF65-F5344CB8AC3E}">
        <p14:creationId xmlns:p14="http://schemas.microsoft.com/office/powerpoint/2010/main" val="3517538046"/>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Ambassadors in Action…Success</a:t>
            </a:r>
            <a:endParaRPr lang="en-US" dirty="0"/>
          </a:p>
        </p:txBody>
      </p:sp>
      <p:sp>
        <p:nvSpPr>
          <p:cNvPr id="3" name="Content Placeholder 2"/>
          <p:cNvSpPr>
            <a:spLocks noGrp="1"/>
          </p:cNvSpPr>
          <p:nvPr>
            <p:ph idx="1"/>
          </p:nvPr>
        </p:nvSpPr>
        <p:spPr>
          <a:xfrm>
            <a:off x="384176" y="1159846"/>
            <a:ext cx="8481150" cy="5197821"/>
          </a:xfrm>
        </p:spPr>
        <p:txBody>
          <a:bodyPr/>
          <a:lstStyle/>
          <a:p>
            <a:r>
              <a:rPr lang="en-US" sz="2400" dirty="0" smtClean="0"/>
              <a:t>A round of applause to…</a:t>
            </a:r>
          </a:p>
          <a:p>
            <a:endParaRPr lang="en-US" sz="1200" dirty="0" smtClean="0"/>
          </a:p>
          <a:p>
            <a:r>
              <a:rPr lang="en-US" sz="1600" b="1" dirty="0" smtClean="0"/>
              <a:t>Mark Artigues, Alcatel-Lucent</a:t>
            </a:r>
            <a:r>
              <a:rPr lang="en-US" sz="1600" dirty="0" smtClean="0"/>
              <a:t>: For facilitating an introduction of a WBENC representative to a prospective corporate member at a gala event</a:t>
            </a:r>
          </a:p>
          <a:p>
            <a:endParaRPr lang="en-US" sz="1000" dirty="0" smtClean="0"/>
          </a:p>
          <a:p>
            <a:r>
              <a:rPr lang="en-US" sz="1600" b="1" dirty="0" smtClean="0"/>
              <a:t>Cheryl Snead, Banneker Industries: </a:t>
            </a:r>
            <a:r>
              <a:rPr lang="en-US" sz="1600" dirty="0" smtClean="0"/>
              <a:t>For utilizing her sponsor guest admissions at the Summit &amp; Salute to engage WBEs and those women business owners who are not yet certified</a:t>
            </a:r>
          </a:p>
          <a:p>
            <a:endParaRPr lang="en-US" sz="1000" dirty="0" smtClean="0"/>
          </a:p>
          <a:p>
            <a:r>
              <a:rPr lang="en-US" sz="1600" b="1" dirty="0" smtClean="0"/>
              <a:t>Shaleta Dunn, </a:t>
            </a:r>
            <a:r>
              <a:rPr lang="en-US" sz="1600" b="1" dirty="0" err="1" smtClean="0"/>
              <a:t>ManpowerGroup</a:t>
            </a:r>
            <a:r>
              <a:rPr lang="en-US" sz="1600" b="1" dirty="0" smtClean="0"/>
              <a:t>: </a:t>
            </a:r>
            <a:r>
              <a:rPr lang="en-US" sz="1600" dirty="0" smtClean="0"/>
              <a:t>For enthusiastically agreeing to be an Ambassador partner for Elisha Figueroa at Guidant Group, a corporate member company seeking to expand its supplier diversity initiative</a:t>
            </a:r>
          </a:p>
          <a:p>
            <a:endParaRPr lang="en-US" sz="1000" dirty="0" smtClean="0"/>
          </a:p>
          <a:p>
            <a:r>
              <a:rPr lang="en-US" sz="1600" b="1" dirty="0" smtClean="0"/>
              <a:t>Brian Hall, Shell</a:t>
            </a:r>
            <a:r>
              <a:rPr lang="en-US" sz="1600" dirty="0" smtClean="0"/>
              <a:t>: For leveraging the Summit &amp; Salute to host a training session prior to the event, in conjunction with WBENC and WPEO-DC, for WBENC WBEs and SBA women business owners </a:t>
            </a:r>
          </a:p>
          <a:p>
            <a:endParaRPr lang="en-US" sz="1000" dirty="0" smtClean="0"/>
          </a:p>
          <a:p>
            <a:r>
              <a:rPr lang="en-US" sz="1600" b="1" dirty="0" smtClean="0"/>
              <a:t>Bev Jennings, Johnson &amp; Johnson</a:t>
            </a:r>
            <a:r>
              <a:rPr lang="en-US" sz="1600" dirty="0" smtClean="0"/>
              <a:t>: For re-connecting with Angela Guy at new corporate member, L’Oreal USA, as an Ambassador Partner</a:t>
            </a:r>
          </a:p>
          <a:p>
            <a:endParaRPr lang="en-US" sz="2400" b="1" dirty="0"/>
          </a:p>
        </p:txBody>
      </p:sp>
    </p:spTree>
    <p:extLst>
      <p:ext uri="{BB962C8B-B14F-4D97-AF65-F5344CB8AC3E}">
        <p14:creationId xmlns:p14="http://schemas.microsoft.com/office/powerpoint/2010/main" val="1781411955"/>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Ambassador Assignment</a:t>
            </a:r>
            <a:endParaRPr lang="en-US" dirty="0"/>
          </a:p>
        </p:txBody>
      </p:sp>
      <p:sp>
        <p:nvSpPr>
          <p:cNvPr id="3" name="Content Placeholder 2"/>
          <p:cNvSpPr>
            <a:spLocks noGrp="1"/>
          </p:cNvSpPr>
          <p:nvPr>
            <p:ph idx="1"/>
          </p:nvPr>
        </p:nvSpPr>
        <p:spPr>
          <a:xfrm>
            <a:off x="384176" y="1159847"/>
            <a:ext cx="8378825" cy="5033919"/>
          </a:xfrm>
        </p:spPr>
        <p:txBody>
          <a:bodyPr/>
          <a:lstStyle/>
          <a:p>
            <a:r>
              <a:rPr lang="en-US" dirty="0" smtClean="0"/>
              <a:t>	</a:t>
            </a:r>
            <a:r>
              <a:rPr lang="en-US" sz="1600" dirty="0" smtClean="0"/>
              <a:t>Summit &amp; Salute is a terrific time to fulfill the Ambassador mission of promoting awareness of what WBENC has to offer by engaging with WBEs, prospective WBEs, existing corporate members, and those corporate entities interested in learning more about the organization.</a:t>
            </a:r>
          </a:p>
          <a:p>
            <a:r>
              <a:rPr lang="en-US" dirty="0" smtClean="0"/>
              <a:t>    </a:t>
            </a:r>
            <a:r>
              <a:rPr lang="en-US" b="1" dirty="0" smtClean="0"/>
              <a:t>Suggested activities</a:t>
            </a:r>
            <a:r>
              <a:rPr lang="en-US" dirty="0" smtClean="0"/>
              <a:t>:</a:t>
            </a:r>
          </a:p>
          <a:p>
            <a:pPr marL="285750" indent="-285750">
              <a:buFont typeface="Arial" panose="020B0604020202020204" pitchFamily="34" charset="0"/>
              <a:buChar char="•"/>
            </a:pPr>
            <a:r>
              <a:rPr lang="en-US" dirty="0" smtClean="0"/>
              <a:t>If you are a sponsor with available Salute table seats, please consider donating a few of your seats to WBENC for outreach purposes. Email </a:t>
            </a:r>
            <a:r>
              <a:rPr lang="en-US" dirty="0" smtClean="0">
                <a:hlinkClick r:id="rId2"/>
              </a:rPr>
              <a:t>padams@wbenc.org</a:t>
            </a:r>
            <a:r>
              <a:rPr lang="en-US" dirty="0" smtClean="0"/>
              <a:t> to discuss.</a:t>
            </a:r>
          </a:p>
          <a:p>
            <a:pPr marL="285750" indent="-285750">
              <a:buFont typeface="Arial" panose="020B0604020202020204" pitchFamily="34" charset="0"/>
              <a:buChar char="•"/>
            </a:pPr>
            <a:r>
              <a:rPr lang="en-US" dirty="0" smtClean="0"/>
              <a:t>If you do have a partner relationship with another corporate entity or WBE, please make sure you set aside time to meet with them onsite. </a:t>
            </a:r>
          </a:p>
          <a:p>
            <a:pPr marL="285750" indent="-285750">
              <a:buFont typeface="Arial" panose="020B0604020202020204" pitchFamily="34" charset="0"/>
              <a:buChar char="•"/>
            </a:pPr>
            <a:r>
              <a:rPr lang="en-US" dirty="0" smtClean="0"/>
              <a:t>Engage with corporate members or WBEs that you do not know with a simple greeting as a welcoming atmosphere certainly promotes retention in all constituency groups.</a:t>
            </a:r>
          </a:p>
          <a:p>
            <a:pPr marL="0" indent="0"/>
            <a:endParaRPr lang="en-US" sz="1000" dirty="0" smtClean="0"/>
          </a:p>
          <a:p>
            <a:pPr marL="0" indent="0" algn="ctr"/>
            <a:r>
              <a:rPr lang="en-US" b="1" dirty="0" smtClean="0"/>
              <a:t>Note:</a:t>
            </a:r>
            <a:r>
              <a:rPr lang="en-US" dirty="0" smtClean="0"/>
              <a:t> Communicate the success of your Ambassador outreach to p</a:t>
            </a:r>
            <a:r>
              <a:rPr lang="en-US" dirty="0" smtClean="0">
                <a:hlinkClick r:id="rId2"/>
              </a:rPr>
              <a:t>adams@wbenc.org</a:t>
            </a:r>
            <a:r>
              <a:rPr lang="en-US" dirty="0" smtClean="0"/>
              <a:t> so that it can be shared in the April meeting. </a:t>
            </a:r>
          </a:p>
        </p:txBody>
      </p:sp>
    </p:spTree>
    <p:extLst>
      <p:ext uri="{BB962C8B-B14F-4D97-AF65-F5344CB8AC3E}">
        <p14:creationId xmlns:p14="http://schemas.microsoft.com/office/powerpoint/2010/main" val="250057037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84176" y="3"/>
            <a:ext cx="8378825" cy="741870"/>
          </a:xfrm>
        </p:spPr>
        <p:txBody>
          <a:bodyPr/>
          <a:lstStyle/>
          <a:p>
            <a:r>
              <a:rPr lang="en-US" altLang="en-US" sz="1500" dirty="0"/>
              <a:t/>
            </a:r>
            <a:br>
              <a:rPr lang="en-US" altLang="en-US" sz="1500" dirty="0"/>
            </a:br>
            <a:r>
              <a:rPr lang="en-US" altLang="en-US" dirty="0" smtClean="0"/>
              <a:t>Plan Your Outreach</a:t>
            </a:r>
            <a:r>
              <a:rPr lang="en-US" altLang="en-US" sz="1500" dirty="0"/>
              <a:t/>
            </a:r>
            <a:br>
              <a:rPr lang="en-US" altLang="en-US" sz="1500" dirty="0"/>
            </a:br>
            <a:endParaRPr lang="en-US" altLang="en-US" sz="1500" dirty="0"/>
          </a:p>
        </p:txBody>
      </p:sp>
      <p:sp>
        <p:nvSpPr>
          <p:cNvPr id="28675" name="Content Placeholder 1"/>
          <p:cNvSpPr>
            <a:spLocks noGrp="1"/>
          </p:cNvSpPr>
          <p:nvPr>
            <p:ph idx="1"/>
          </p:nvPr>
        </p:nvSpPr>
        <p:spPr>
          <a:xfrm>
            <a:off x="384175" y="952813"/>
            <a:ext cx="8378825" cy="5068425"/>
          </a:xfrm>
        </p:spPr>
        <p:txBody>
          <a:bodyPr/>
          <a:lstStyle/>
          <a:p>
            <a:pPr marL="0">
              <a:lnSpc>
                <a:spcPct val="100000"/>
              </a:lnSpc>
              <a:spcBef>
                <a:spcPts val="0"/>
              </a:spcBef>
              <a:defRPr/>
            </a:pPr>
            <a:r>
              <a:rPr lang="en-US" sz="788" b="1" i="1" dirty="0"/>
              <a:t>	</a:t>
            </a:r>
          </a:p>
          <a:p>
            <a:pPr>
              <a:lnSpc>
                <a:spcPct val="100000"/>
              </a:lnSpc>
              <a:spcBef>
                <a:spcPct val="0"/>
              </a:spcBef>
            </a:pPr>
            <a:endParaRPr lang="en-US" altLang="en-US" sz="1600" b="1" u="sng" dirty="0" smtClean="0"/>
          </a:p>
          <a:p>
            <a:pPr>
              <a:lnSpc>
                <a:spcPct val="100000"/>
              </a:lnSpc>
              <a:spcBef>
                <a:spcPct val="0"/>
              </a:spcBef>
            </a:pPr>
            <a:endParaRPr lang="en-US" altLang="en-US" sz="1600" b="1" u="sng" dirty="0"/>
          </a:p>
          <a:p>
            <a:pPr>
              <a:lnSpc>
                <a:spcPct val="100000"/>
              </a:lnSpc>
              <a:spcBef>
                <a:spcPct val="0"/>
              </a:spcBef>
            </a:pPr>
            <a:r>
              <a:rPr lang="en-US" altLang="en-US" sz="1600" b="1" u="sng" dirty="0" smtClean="0"/>
              <a:t>WBENC Events </a:t>
            </a:r>
            <a:r>
              <a:rPr lang="en-US" altLang="en-US" sz="1600" b="1" u="sng" dirty="0"/>
              <a:t>and </a:t>
            </a:r>
            <a:r>
              <a:rPr lang="en-US" altLang="en-US" sz="1600" b="1" u="sng" dirty="0" smtClean="0"/>
              <a:t>Participation</a:t>
            </a:r>
          </a:p>
          <a:p>
            <a:pPr>
              <a:lnSpc>
                <a:spcPct val="100000"/>
              </a:lnSpc>
              <a:spcBef>
                <a:spcPct val="0"/>
              </a:spcBef>
            </a:pPr>
            <a:r>
              <a:rPr lang="en-US" altLang="en-US" sz="1600" b="1" dirty="0" smtClean="0"/>
              <a:t>Summit &amp; Salute: March 18-19, 2015 • Baltimore Marriott Waterfront, MD</a:t>
            </a:r>
          </a:p>
          <a:p>
            <a:pPr>
              <a:lnSpc>
                <a:spcPct val="100000"/>
              </a:lnSpc>
              <a:spcBef>
                <a:spcPct val="0"/>
              </a:spcBef>
            </a:pPr>
            <a:r>
              <a:rPr lang="en-US" altLang="en-US" sz="1600" dirty="0" smtClean="0"/>
              <a:t>Presenting Sponsors: Accenture, </a:t>
            </a:r>
            <a:r>
              <a:rPr lang="en-US" altLang="en-US" sz="1600" dirty="0" err="1" smtClean="0"/>
              <a:t>Ampcus</a:t>
            </a:r>
            <a:r>
              <a:rPr lang="en-US" altLang="en-US" sz="1600" dirty="0" smtClean="0"/>
              <a:t>, EY</a:t>
            </a:r>
            <a:endParaRPr lang="en-US" altLang="en-US" sz="1600" dirty="0"/>
          </a:p>
          <a:p>
            <a:pPr>
              <a:lnSpc>
                <a:spcPct val="100000"/>
              </a:lnSpc>
              <a:spcBef>
                <a:spcPct val="0"/>
              </a:spcBef>
            </a:pPr>
            <a:endParaRPr lang="en-US" altLang="en-US" sz="1600" dirty="0"/>
          </a:p>
          <a:p>
            <a:pPr>
              <a:lnSpc>
                <a:spcPct val="100000"/>
              </a:lnSpc>
              <a:spcBef>
                <a:spcPct val="0"/>
              </a:spcBef>
            </a:pPr>
            <a:endParaRPr lang="en-US" altLang="en-US" sz="1600" dirty="0" smtClean="0"/>
          </a:p>
          <a:p>
            <a:pPr>
              <a:lnSpc>
                <a:spcPct val="100000"/>
              </a:lnSpc>
              <a:spcBef>
                <a:spcPct val="0"/>
              </a:spcBef>
            </a:pPr>
            <a:r>
              <a:rPr lang="en-US" altLang="en-US" sz="1600" b="1" dirty="0" smtClean="0"/>
              <a:t>National </a:t>
            </a:r>
            <a:r>
              <a:rPr lang="en-US" altLang="en-US" sz="1600" b="1" dirty="0"/>
              <a:t>Conference &amp; Business Fair: June 23-25, 2015 • Austin, TX</a:t>
            </a:r>
          </a:p>
          <a:p>
            <a:pPr>
              <a:lnSpc>
                <a:spcPct val="100000"/>
              </a:lnSpc>
              <a:spcBef>
                <a:spcPct val="0"/>
              </a:spcBef>
            </a:pPr>
            <a:r>
              <a:rPr lang="en-US" altLang="en-US" sz="1600" dirty="0"/>
              <a:t>Co-Chairs: Chevron, Dell Inc., PepsiCo, Inc., Pinnacle, </a:t>
            </a:r>
            <a:r>
              <a:rPr lang="en-US" altLang="en-US" sz="1600" dirty="0" err="1"/>
              <a:t>Techway</a:t>
            </a:r>
            <a:r>
              <a:rPr lang="en-US" altLang="en-US" sz="1600" dirty="0"/>
              <a:t>, Trans-Expedite</a:t>
            </a:r>
          </a:p>
          <a:p>
            <a:pPr>
              <a:lnSpc>
                <a:spcPct val="100000"/>
              </a:lnSpc>
              <a:spcBef>
                <a:spcPct val="0"/>
              </a:spcBef>
            </a:pPr>
            <a:endParaRPr lang="en-US" altLang="en-US" sz="1600" dirty="0" smtClean="0"/>
          </a:p>
          <a:p>
            <a:pPr>
              <a:lnSpc>
                <a:spcPct val="100000"/>
              </a:lnSpc>
              <a:spcBef>
                <a:spcPct val="0"/>
              </a:spcBef>
            </a:pPr>
            <a:endParaRPr lang="en-US" altLang="en-US" sz="1600" dirty="0" smtClean="0"/>
          </a:p>
          <a:p>
            <a:pPr>
              <a:lnSpc>
                <a:spcPct val="100000"/>
              </a:lnSpc>
              <a:spcBef>
                <a:spcPct val="0"/>
              </a:spcBef>
            </a:pPr>
            <a:r>
              <a:rPr lang="en-US" altLang="en-US" sz="1600" b="1" dirty="0" smtClean="0"/>
              <a:t>Go For the Greens: September 16-19, 2015 • Orlando, FL</a:t>
            </a:r>
          </a:p>
          <a:p>
            <a:pPr>
              <a:lnSpc>
                <a:spcPct val="100000"/>
              </a:lnSpc>
              <a:spcBef>
                <a:spcPct val="0"/>
              </a:spcBef>
            </a:pPr>
            <a:endParaRPr lang="en-US" altLang="en-US" sz="1400" b="1" dirty="0"/>
          </a:p>
          <a:p>
            <a:pPr>
              <a:lnSpc>
                <a:spcPct val="100000"/>
              </a:lnSpc>
              <a:spcBef>
                <a:spcPct val="0"/>
              </a:spcBef>
            </a:pPr>
            <a:endParaRPr lang="en-US" altLang="en-US" sz="1400" b="1" dirty="0"/>
          </a:p>
          <a:p>
            <a:pPr>
              <a:lnSpc>
                <a:spcPct val="100000"/>
              </a:lnSpc>
              <a:spcBef>
                <a:spcPct val="0"/>
              </a:spcBef>
            </a:pPr>
            <a:r>
              <a:rPr lang="en-US" altLang="en-US" sz="1400" dirty="0" smtClean="0"/>
              <a:t>Stay current on events in the WBENC network and those held by our strategic partners at</a:t>
            </a:r>
          </a:p>
          <a:p>
            <a:pPr>
              <a:lnSpc>
                <a:spcPct val="100000"/>
              </a:lnSpc>
              <a:spcBef>
                <a:spcPct val="0"/>
              </a:spcBef>
            </a:pPr>
            <a:r>
              <a:rPr lang="en-US" altLang="en-US" sz="1400" dirty="0" smtClean="0">
                <a:hlinkClick r:id="rId2"/>
              </a:rPr>
              <a:t>http</a:t>
            </a:r>
            <a:r>
              <a:rPr lang="en-US" altLang="en-US" sz="1400" dirty="0">
                <a:hlinkClick r:id="rId2"/>
              </a:rPr>
              <a:t>://www.wbenc.org/calendar</a:t>
            </a:r>
            <a:r>
              <a:rPr lang="en-US" altLang="en-US" sz="1400" dirty="0" smtClean="0">
                <a:hlinkClick r:id="rId2"/>
              </a:rPr>
              <a:t>/</a:t>
            </a:r>
            <a:endParaRPr lang="en-US" altLang="en-US" sz="1400" dirty="0" smtClean="0"/>
          </a:p>
          <a:p>
            <a:pPr>
              <a:lnSpc>
                <a:spcPct val="100000"/>
              </a:lnSpc>
              <a:spcBef>
                <a:spcPct val="0"/>
              </a:spcBef>
            </a:pPr>
            <a:endParaRPr lang="en-US" altLang="en-US" sz="1600" b="1" u="sng" dirty="0"/>
          </a:p>
          <a:p>
            <a:pPr>
              <a:lnSpc>
                <a:spcPct val="100000"/>
              </a:lnSpc>
              <a:spcBef>
                <a:spcPct val="0"/>
              </a:spcBef>
            </a:pPr>
            <a:endParaRPr lang="en-US" altLang="en-US" sz="1600" b="1" u="sng" dirty="0"/>
          </a:p>
          <a:p>
            <a:pPr>
              <a:lnSpc>
                <a:spcPct val="100000"/>
              </a:lnSpc>
              <a:spcBef>
                <a:spcPct val="0"/>
              </a:spcBef>
            </a:pPr>
            <a:endParaRPr lang="en-US" altLang="en-US" sz="1300" dirty="0"/>
          </a:p>
          <a:p>
            <a:pPr>
              <a:lnSpc>
                <a:spcPct val="100000"/>
              </a:lnSpc>
              <a:spcBef>
                <a:spcPct val="0"/>
              </a:spcBef>
            </a:pPr>
            <a:endParaRPr lang="en-US" altLang="en-US" sz="1300" dirty="0" smtClean="0"/>
          </a:p>
          <a:p>
            <a:pPr>
              <a:lnSpc>
                <a:spcPct val="100000"/>
              </a:lnSpc>
              <a:spcBef>
                <a:spcPct val="0"/>
              </a:spcBef>
            </a:pPr>
            <a:endParaRPr lang="en-US" altLang="en-US" sz="1600" dirty="0"/>
          </a:p>
          <a:p>
            <a:pPr>
              <a:lnSpc>
                <a:spcPct val="100000"/>
              </a:lnSpc>
              <a:spcBef>
                <a:spcPct val="0"/>
              </a:spcBef>
            </a:pPr>
            <a:endParaRPr lang="en-US" altLang="en-US" sz="1600" dirty="0" smtClean="0"/>
          </a:p>
          <a:p>
            <a:pPr>
              <a:lnSpc>
                <a:spcPct val="100000"/>
              </a:lnSpc>
              <a:spcBef>
                <a:spcPct val="0"/>
              </a:spcBef>
            </a:pPr>
            <a:endParaRPr lang="en-US" altLang="en-US" sz="1600" i="1" dirty="0"/>
          </a:p>
          <a:p>
            <a:pPr>
              <a:lnSpc>
                <a:spcPct val="100000"/>
              </a:lnSpc>
              <a:spcBef>
                <a:spcPct val="0"/>
              </a:spcBef>
            </a:pPr>
            <a:endParaRPr lang="en-US" altLang="en-US" sz="1600" i="1" dirty="0"/>
          </a:p>
          <a:p>
            <a:pPr>
              <a:lnSpc>
                <a:spcPct val="100000"/>
              </a:lnSpc>
              <a:spcBef>
                <a:spcPct val="0"/>
              </a:spcBef>
            </a:pPr>
            <a:endParaRPr lang="en-US" altLang="en-US" sz="1600" b="1" dirty="0" smtClean="0"/>
          </a:p>
          <a:p>
            <a:pPr>
              <a:lnSpc>
                <a:spcPct val="100000"/>
              </a:lnSpc>
              <a:spcBef>
                <a:spcPct val="0"/>
              </a:spcBef>
            </a:pPr>
            <a:endParaRPr lang="en-US" altLang="en-US" sz="1500" b="1" dirty="0" smtClean="0">
              <a:solidFill>
                <a:srgbClr val="FF0000"/>
              </a:solidFill>
            </a:endParaRPr>
          </a:p>
          <a:p>
            <a:pPr>
              <a:lnSpc>
                <a:spcPct val="100000"/>
              </a:lnSpc>
              <a:spcBef>
                <a:spcPct val="0"/>
              </a:spcBef>
            </a:pPr>
            <a:endParaRPr lang="en-US" altLang="en-US" sz="1500" b="1" i="1" dirty="0"/>
          </a:p>
          <a:p>
            <a:pPr>
              <a:lnSpc>
                <a:spcPct val="100000"/>
              </a:lnSpc>
              <a:spcBef>
                <a:spcPct val="0"/>
              </a:spcBef>
            </a:pPr>
            <a:endParaRPr lang="en-US" altLang="en-US" sz="1500" b="1" i="1" dirty="0" smtClean="0"/>
          </a:p>
          <a:p>
            <a:pPr>
              <a:lnSpc>
                <a:spcPct val="100000"/>
              </a:lnSpc>
              <a:spcBef>
                <a:spcPct val="0"/>
              </a:spcBef>
            </a:pPr>
            <a:endParaRPr lang="en-US" altLang="en-US" sz="1500" b="1" i="1" dirty="0"/>
          </a:p>
          <a:p>
            <a:pPr>
              <a:lnSpc>
                <a:spcPct val="100000"/>
              </a:lnSpc>
              <a:spcBef>
                <a:spcPct val="0"/>
              </a:spcBef>
            </a:pPr>
            <a:endParaRPr lang="en-US" altLang="en-US" sz="1500" b="1" i="1" dirty="0"/>
          </a:p>
          <a:p>
            <a:pPr>
              <a:lnSpc>
                <a:spcPct val="100000"/>
              </a:lnSpc>
              <a:spcBef>
                <a:spcPct val="0"/>
              </a:spcBef>
            </a:pPr>
            <a:endParaRPr lang="en-US" altLang="en-US" sz="1500" dirty="0" smtClean="0"/>
          </a:p>
          <a:p>
            <a:pPr>
              <a:lnSpc>
                <a:spcPct val="100000"/>
              </a:lnSpc>
              <a:spcBef>
                <a:spcPct val="0"/>
              </a:spcBef>
              <a:spcAft>
                <a:spcPts val="225"/>
              </a:spcAft>
            </a:pPr>
            <a:endParaRPr lang="en-US" altLang="en-US" sz="1500" b="1" dirty="0"/>
          </a:p>
          <a:p>
            <a:pPr>
              <a:lnSpc>
                <a:spcPct val="100000"/>
              </a:lnSpc>
              <a:spcBef>
                <a:spcPct val="0"/>
              </a:spcBef>
            </a:pPr>
            <a:endParaRPr lang="en-US" altLang="en-US" sz="1200" b="1"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Ambassador Calendar 2015</a:t>
            </a:r>
            <a:endParaRPr lang="en-US" dirty="0"/>
          </a:p>
        </p:txBody>
      </p:sp>
      <p:sp>
        <p:nvSpPr>
          <p:cNvPr id="3" name="Content Placeholder 2"/>
          <p:cNvSpPr>
            <a:spLocks noGrp="1"/>
          </p:cNvSpPr>
          <p:nvPr>
            <p:ph idx="1"/>
          </p:nvPr>
        </p:nvSpPr>
        <p:spPr>
          <a:xfrm>
            <a:off x="384176" y="1159847"/>
            <a:ext cx="8378825" cy="5059798"/>
          </a:xfrm>
        </p:spPr>
        <p:txBody>
          <a:bodyPr/>
          <a:lstStyle/>
          <a:p>
            <a:endParaRPr lang="en-US" dirty="0" smtClean="0"/>
          </a:p>
          <a:p>
            <a:pPr algn="ctr"/>
            <a:r>
              <a:rPr lang="en-US" sz="2400" u="sng" dirty="0" smtClean="0"/>
              <a:t>Next Meeting Dates</a:t>
            </a:r>
          </a:p>
          <a:p>
            <a:pPr algn="ctr"/>
            <a:endParaRPr lang="en-US" sz="1200" dirty="0" smtClean="0"/>
          </a:p>
          <a:p>
            <a:pPr marL="0" indent="0" algn="ctr"/>
            <a:r>
              <a:rPr lang="en-US" dirty="0" smtClean="0"/>
              <a:t>April 13, 2015</a:t>
            </a:r>
          </a:p>
          <a:p>
            <a:pPr marL="0" indent="0" algn="ctr"/>
            <a:r>
              <a:rPr lang="en-US" dirty="0" smtClean="0"/>
              <a:t>May 18, 2015</a:t>
            </a:r>
          </a:p>
          <a:p>
            <a:pPr marL="0" indent="0" algn="ctr"/>
            <a:endParaRPr lang="en-US" sz="1050" dirty="0" smtClean="0"/>
          </a:p>
          <a:p>
            <a:pPr marL="0" indent="0" algn="ctr"/>
            <a:r>
              <a:rPr lang="en-US" dirty="0" smtClean="0"/>
              <a:t>June 23, 2015 (Board Meeting)</a:t>
            </a:r>
          </a:p>
          <a:p>
            <a:pPr marL="0" indent="0" algn="ctr"/>
            <a:r>
              <a:rPr lang="en-US" dirty="0" smtClean="0"/>
              <a:t>August 3, 2015</a:t>
            </a:r>
          </a:p>
          <a:p>
            <a:pPr marL="0" indent="0" algn="ctr"/>
            <a:r>
              <a:rPr lang="en-US" dirty="0" smtClean="0"/>
              <a:t>September 14, 2015</a:t>
            </a:r>
          </a:p>
          <a:p>
            <a:pPr marL="0" indent="0" algn="ctr"/>
            <a:r>
              <a:rPr lang="en-US" dirty="0" smtClean="0"/>
              <a:t>October 12, 2015</a:t>
            </a:r>
          </a:p>
          <a:p>
            <a:pPr marL="0" indent="0" algn="ctr"/>
            <a:endParaRPr lang="en-US" sz="1200" dirty="0" smtClean="0"/>
          </a:p>
          <a:p>
            <a:pPr marL="0" indent="0" algn="ctr"/>
            <a:r>
              <a:rPr lang="en-US" dirty="0" smtClean="0"/>
              <a:t>November TBD (Board Meeting)</a:t>
            </a:r>
          </a:p>
          <a:p>
            <a:pPr marL="0" indent="0" algn="ctr"/>
            <a:r>
              <a:rPr lang="en-US" dirty="0" smtClean="0"/>
              <a:t>December 14, 2015</a:t>
            </a:r>
          </a:p>
          <a:p>
            <a:pPr marL="0" indent="0" algn="ctr"/>
            <a:endParaRPr lang="en-US" dirty="0"/>
          </a:p>
          <a:p>
            <a:r>
              <a:rPr lang="en-US" dirty="0" smtClean="0"/>
              <a:t>	</a:t>
            </a:r>
          </a:p>
        </p:txBody>
      </p:sp>
    </p:spTree>
    <p:extLst>
      <p:ext uri="{BB962C8B-B14F-4D97-AF65-F5344CB8AC3E}">
        <p14:creationId xmlns:p14="http://schemas.microsoft.com/office/powerpoint/2010/main" val="3416752374"/>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27158</TotalTime>
  <Words>289</Words>
  <Application>Microsoft Office PowerPoint</Application>
  <PresentationFormat>On-screen Show (4:3)</PresentationFormat>
  <Paragraphs>119</Paragraphs>
  <Slides>10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MS PGothic</vt:lpstr>
      <vt:lpstr>Arial</vt:lpstr>
      <vt:lpstr>Calibri</vt:lpstr>
      <vt:lpstr>Geneva</vt:lpstr>
      <vt:lpstr>Wingdings</vt:lpstr>
      <vt:lpstr>1_Office Theme</vt:lpstr>
      <vt:lpstr>Ambassador Program</vt:lpstr>
      <vt:lpstr>AGENDA</vt:lpstr>
      <vt:lpstr>Role of the Ambassador</vt:lpstr>
      <vt:lpstr>Ambassadors – What We Do</vt:lpstr>
      <vt:lpstr>Ambassadors – How We Do It</vt:lpstr>
      <vt:lpstr>Ambassadors in Action…Success</vt:lpstr>
      <vt:lpstr>March Ambassador Assignment</vt:lpstr>
      <vt:lpstr> Plan Your Outreach </vt:lpstr>
      <vt:lpstr>Ambassador Calendar 2015</vt:lpstr>
      <vt:lpstr>Thank you for your support!</vt:lpstr>
    </vt:vector>
  </TitlesOfParts>
  <Company>Endeavour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freelance</dc:creator>
  <cp:lastModifiedBy>Mary Callaghan</cp:lastModifiedBy>
  <cp:revision>432</cp:revision>
  <cp:lastPrinted>2013-01-09T22:24:35Z</cp:lastPrinted>
  <dcterms:created xsi:type="dcterms:W3CDTF">2011-02-09T16:13:10Z</dcterms:created>
  <dcterms:modified xsi:type="dcterms:W3CDTF">2015-06-17T13:27:04Z</dcterms:modified>
</cp:coreProperties>
</file>